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50" d="100"/>
          <a:sy n="50" d="100"/>
        </p:scale>
        <p:origin x="-1267" y="-6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6980BE7-E1B3-416D-ADFF-3D68F1F67E25}" type="doc">
      <dgm:prSet loTypeId="urn:microsoft.com/office/officeart/2005/8/layout/pyramid1" loCatId="pyramid" qsTypeId="urn:microsoft.com/office/officeart/2005/8/quickstyle/simple1" qsCatId="simple" csTypeId="urn:microsoft.com/office/officeart/2005/8/colors/colorful1#1" csCatId="colorful" phldr="1"/>
      <dgm:spPr/>
      <dgm:t>
        <a:bodyPr/>
        <a:lstStyle/>
        <a:p>
          <a:endParaRPr lang="pt-BR"/>
        </a:p>
      </dgm:t>
    </dgm:pt>
    <dgm:pt modelId="{E74523B9-C628-472F-8C3B-3C8ADB283FEF}">
      <dgm:prSet phldrT="[Texto]" custT="1"/>
      <dgm:spPr/>
      <dgm:t>
        <a:bodyPr/>
        <a:lstStyle/>
        <a:p>
          <a:endParaRPr lang="pt-BR" sz="2800" b="1" dirty="0"/>
        </a:p>
        <a:p>
          <a:r>
            <a:rPr lang="pt-BR" sz="2800" b="1" dirty="0"/>
            <a:t>Eixos</a:t>
          </a:r>
        </a:p>
      </dgm:t>
    </dgm:pt>
    <dgm:pt modelId="{F26CECAE-7B88-42B3-B1CB-429A82650946}" type="parTrans" cxnId="{703B8BE6-3C64-4480-BFC1-CB9D06FDE5F3}">
      <dgm:prSet/>
      <dgm:spPr/>
      <dgm:t>
        <a:bodyPr/>
        <a:lstStyle/>
        <a:p>
          <a:endParaRPr lang="pt-BR"/>
        </a:p>
      </dgm:t>
    </dgm:pt>
    <dgm:pt modelId="{BE9D705B-2A93-4352-AF48-191C6C650D00}" type="sibTrans" cxnId="{703B8BE6-3C64-4480-BFC1-CB9D06FDE5F3}">
      <dgm:prSet/>
      <dgm:spPr/>
      <dgm:t>
        <a:bodyPr/>
        <a:lstStyle/>
        <a:p>
          <a:endParaRPr lang="pt-BR"/>
        </a:p>
      </dgm:t>
    </dgm:pt>
    <dgm:pt modelId="{FC1BE60F-CA61-4072-A3F2-5DF29EBBBFC4}">
      <dgm:prSet phldrT="[Texto]" custT="1"/>
      <dgm:spPr/>
      <dgm:t>
        <a:bodyPr/>
        <a:lstStyle/>
        <a:p>
          <a:r>
            <a:rPr lang="pt-BR" sz="1000" dirty="0"/>
            <a:t>EIXO I – ACESSO AOS SERVIÇOS E AÇÕES DE SAÚDE</a:t>
          </a:r>
        </a:p>
      </dgm:t>
    </dgm:pt>
    <dgm:pt modelId="{026C41F9-A3B5-4E6F-9772-9861340D72B8}" type="parTrans" cxnId="{56BEB22A-D3FB-482D-8A1B-27022168C901}">
      <dgm:prSet/>
      <dgm:spPr/>
      <dgm:t>
        <a:bodyPr/>
        <a:lstStyle/>
        <a:p>
          <a:endParaRPr lang="pt-BR"/>
        </a:p>
      </dgm:t>
    </dgm:pt>
    <dgm:pt modelId="{9E77CF18-8C2F-45A0-B091-2FEF361CDB81}" type="sibTrans" cxnId="{56BEB22A-D3FB-482D-8A1B-27022168C901}">
      <dgm:prSet/>
      <dgm:spPr/>
      <dgm:t>
        <a:bodyPr/>
        <a:lstStyle/>
        <a:p>
          <a:endParaRPr lang="pt-BR"/>
        </a:p>
      </dgm:t>
    </dgm:pt>
    <dgm:pt modelId="{1D404D1E-97D3-4F20-90B9-FD178256E9C5}">
      <dgm:prSet phldrT="[Texto]"/>
      <dgm:spPr/>
      <dgm:t>
        <a:bodyPr/>
        <a:lstStyle/>
        <a:p>
          <a:r>
            <a:rPr lang="pt-BR" b="1" dirty="0"/>
            <a:t>Diretrizes</a:t>
          </a:r>
        </a:p>
      </dgm:t>
    </dgm:pt>
    <dgm:pt modelId="{D91332DC-4060-4B7B-886A-7A2557B8A1C8}" type="parTrans" cxnId="{9ABB443F-2F59-4E53-8A25-4607197786A5}">
      <dgm:prSet/>
      <dgm:spPr/>
      <dgm:t>
        <a:bodyPr/>
        <a:lstStyle/>
        <a:p>
          <a:endParaRPr lang="pt-BR"/>
        </a:p>
      </dgm:t>
    </dgm:pt>
    <dgm:pt modelId="{9AC8B9EF-B15C-4142-9146-AE20AAE498A8}" type="sibTrans" cxnId="{9ABB443F-2F59-4E53-8A25-4607197786A5}">
      <dgm:prSet/>
      <dgm:spPr/>
      <dgm:t>
        <a:bodyPr/>
        <a:lstStyle/>
        <a:p>
          <a:endParaRPr lang="pt-BR"/>
        </a:p>
      </dgm:t>
    </dgm:pt>
    <dgm:pt modelId="{AAC2CFF4-9161-4E64-8EBC-24DABB767E0B}">
      <dgm:prSet phldrT="[Texto]" custT="1"/>
      <dgm:spPr/>
      <dgm:t>
        <a:bodyPr/>
        <a:lstStyle/>
        <a:p>
          <a:r>
            <a:rPr lang="pt-BR" sz="1800" dirty="0"/>
            <a:t> Explicam e explicitam os Eixos</a:t>
          </a:r>
        </a:p>
      </dgm:t>
    </dgm:pt>
    <dgm:pt modelId="{E67EECDE-C2F2-4A20-A41A-A51092DC2949}" type="parTrans" cxnId="{36A6FAAC-BC43-4846-AA39-7F178BF42D56}">
      <dgm:prSet/>
      <dgm:spPr/>
      <dgm:t>
        <a:bodyPr/>
        <a:lstStyle/>
        <a:p>
          <a:endParaRPr lang="pt-BR"/>
        </a:p>
      </dgm:t>
    </dgm:pt>
    <dgm:pt modelId="{C6015203-FD1A-4359-86F0-7CACDD837B6B}" type="sibTrans" cxnId="{36A6FAAC-BC43-4846-AA39-7F178BF42D56}">
      <dgm:prSet/>
      <dgm:spPr/>
      <dgm:t>
        <a:bodyPr/>
        <a:lstStyle/>
        <a:p>
          <a:endParaRPr lang="pt-BR"/>
        </a:p>
      </dgm:t>
    </dgm:pt>
    <dgm:pt modelId="{33B2BC5F-9374-49D3-8EEE-0E50BD0BBC1A}">
      <dgm:prSet phldrT="[Texto]"/>
      <dgm:spPr/>
      <dgm:t>
        <a:bodyPr/>
        <a:lstStyle/>
        <a:p>
          <a:r>
            <a:rPr lang="pt-BR" b="1" dirty="0"/>
            <a:t>Objetivos</a:t>
          </a:r>
        </a:p>
      </dgm:t>
    </dgm:pt>
    <dgm:pt modelId="{075B8215-2A1A-49EC-A1B1-20898F6CBA56}" type="parTrans" cxnId="{9A91F522-CC52-4AE1-9EC1-C34CF84C4A00}">
      <dgm:prSet/>
      <dgm:spPr/>
      <dgm:t>
        <a:bodyPr/>
        <a:lstStyle/>
        <a:p>
          <a:endParaRPr lang="pt-BR"/>
        </a:p>
      </dgm:t>
    </dgm:pt>
    <dgm:pt modelId="{49A22305-7F72-4998-B7C4-D0F00515957E}" type="sibTrans" cxnId="{9A91F522-CC52-4AE1-9EC1-C34CF84C4A00}">
      <dgm:prSet/>
      <dgm:spPr/>
      <dgm:t>
        <a:bodyPr/>
        <a:lstStyle/>
        <a:p>
          <a:endParaRPr lang="pt-BR"/>
        </a:p>
      </dgm:t>
    </dgm:pt>
    <dgm:pt modelId="{21EA77EA-050E-4056-9B75-EA412751F2A4}">
      <dgm:prSet phldrT="[Texto]" custT="1"/>
      <dgm:spPr/>
      <dgm:t>
        <a:bodyPr/>
        <a:lstStyle/>
        <a:p>
          <a:r>
            <a:rPr lang="pt-BR" sz="1600" dirty="0"/>
            <a:t>13 no total</a:t>
          </a:r>
        </a:p>
      </dgm:t>
    </dgm:pt>
    <dgm:pt modelId="{59B3C85B-BCDE-4FEF-9B8A-B7918D2D1D9A}" type="parTrans" cxnId="{8907E3B3-2F64-4FFB-8064-5246532DCFBA}">
      <dgm:prSet/>
      <dgm:spPr/>
      <dgm:t>
        <a:bodyPr/>
        <a:lstStyle/>
        <a:p>
          <a:endParaRPr lang="pt-BR"/>
        </a:p>
      </dgm:t>
    </dgm:pt>
    <dgm:pt modelId="{2134D592-65CA-4AB7-9A18-D83BDF4073B2}" type="sibTrans" cxnId="{8907E3B3-2F64-4FFB-8064-5246532DCFBA}">
      <dgm:prSet/>
      <dgm:spPr/>
      <dgm:t>
        <a:bodyPr/>
        <a:lstStyle/>
        <a:p>
          <a:endParaRPr lang="pt-BR"/>
        </a:p>
      </dgm:t>
    </dgm:pt>
    <dgm:pt modelId="{E64C60A0-FDD3-4009-8B0B-7F0807D3E12B}">
      <dgm:prSet phldrT="[Texto]"/>
      <dgm:spPr/>
      <dgm:t>
        <a:bodyPr/>
        <a:lstStyle/>
        <a:p>
          <a:r>
            <a:rPr lang="pt-BR" b="1" dirty="0"/>
            <a:t>Indicadores</a:t>
          </a:r>
        </a:p>
      </dgm:t>
    </dgm:pt>
    <dgm:pt modelId="{0AA61E4A-E064-4CDB-B946-875996355AF1}" type="parTrans" cxnId="{78004637-88A1-4675-86F5-FC40A1851360}">
      <dgm:prSet/>
      <dgm:spPr/>
      <dgm:t>
        <a:bodyPr/>
        <a:lstStyle/>
        <a:p>
          <a:endParaRPr lang="pt-BR"/>
        </a:p>
      </dgm:t>
    </dgm:pt>
    <dgm:pt modelId="{43BCBD36-2F52-4B7D-BF9A-B346CE8D809F}" type="sibTrans" cxnId="{78004637-88A1-4675-86F5-FC40A1851360}">
      <dgm:prSet/>
      <dgm:spPr/>
      <dgm:t>
        <a:bodyPr/>
        <a:lstStyle/>
        <a:p>
          <a:endParaRPr lang="pt-BR"/>
        </a:p>
      </dgm:t>
    </dgm:pt>
    <dgm:pt modelId="{E637AD38-29D9-4C9D-A0F7-454860970451}">
      <dgm:prSet phldrT="[Texto]" custT="1"/>
      <dgm:spPr/>
      <dgm:t>
        <a:bodyPr/>
        <a:lstStyle/>
        <a:p>
          <a:r>
            <a:rPr lang="pt-BR" sz="1600" dirty="0"/>
            <a:t>73 no total</a:t>
          </a:r>
        </a:p>
      </dgm:t>
    </dgm:pt>
    <dgm:pt modelId="{DB558F67-3774-475F-A102-3F8C79A39DD5}" type="parTrans" cxnId="{B399D3D2-8F4A-4B71-9707-CBA50BA57A2A}">
      <dgm:prSet/>
      <dgm:spPr/>
      <dgm:t>
        <a:bodyPr/>
        <a:lstStyle/>
        <a:p>
          <a:endParaRPr lang="pt-BR"/>
        </a:p>
      </dgm:t>
    </dgm:pt>
    <dgm:pt modelId="{0A77748C-2FBD-4116-BFC3-A998E662DEA3}" type="sibTrans" cxnId="{B399D3D2-8F4A-4B71-9707-CBA50BA57A2A}">
      <dgm:prSet/>
      <dgm:spPr/>
      <dgm:t>
        <a:bodyPr/>
        <a:lstStyle/>
        <a:p>
          <a:endParaRPr lang="pt-BR"/>
        </a:p>
      </dgm:t>
    </dgm:pt>
    <dgm:pt modelId="{8DE682B8-B6CD-4BB1-833B-1DBA3D858910}">
      <dgm:prSet phldrT="[Texto]" custT="1"/>
      <dgm:spPr/>
      <dgm:t>
        <a:bodyPr/>
        <a:lstStyle/>
        <a:p>
          <a:r>
            <a:rPr lang="pt-BR" sz="1600" dirty="0"/>
            <a:t>21 Nacionais</a:t>
          </a:r>
        </a:p>
      </dgm:t>
    </dgm:pt>
    <dgm:pt modelId="{4AB8E041-D08D-40E1-A67E-DDDD252C643C}" type="parTrans" cxnId="{062CAE19-042B-4172-8C10-61B4CDBE8E5F}">
      <dgm:prSet/>
      <dgm:spPr/>
      <dgm:t>
        <a:bodyPr/>
        <a:lstStyle/>
        <a:p>
          <a:endParaRPr lang="pt-BR"/>
        </a:p>
      </dgm:t>
    </dgm:pt>
    <dgm:pt modelId="{FBCC2D95-35F8-4829-AB78-A4B216349DE5}" type="sibTrans" cxnId="{062CAE19-042B-4172-8C10-61B4CDBE8E5F}">
      <dgm:prSet/>
      <dgm:spPr/>
      <dgm:t>
        <a:bodyPr/>
        <a:lstStyle/>
        <a:p>
          <a:endParaRPr lang="pt-BR"/>
        </a:p>
      </dgm:t>
    </dgm:pt>
    <dgm:pt modelId="{4D8CD79A-DE51-46EC-A912-9703282A14D5}">
      <dgm:prSet phldrT="[Texto]" custT="1"/>
      <dgm:spPr/>
      <dgm:t>
        <a:bodyPr/>
        <a:lstStyle/>
        <a:p>
          <a:r>
            <a:rPr lang="pt-BR" sz="1600" dirty="0"/>
            <a:t>33 Vigilância</a:t>
          </a:r>
        </a:p>
      </dgm:t>
    </dgm:pt>
    <dgm:pt modelId="{C98F7D0C-3D97-4631-AAEE-5D63AB4210F0}" type="parTrans" cxnId="{12590C2B-C47F-40DC-AB95-FF10B4198CB6}">
      <dgm:prSet/>
      <dgm:spPr/>
      <dgm:t>
        <a:bodyPr/>
        <a:lstStyle/>
        <a:p>
          <a:endParaRPr lang="pt-BR"/>
        </a:p>
      </dgm:t>
    </dgm:pt>
    <dgm:pt modelId="{AEE3FAC7-F7F6-4190-AE57-B131E555DC82}" type="sibTrans" cxnId="{12590C2B-C47F-40DC-AB95-FF10B4198CB6}">
      <dgm:prSet/>
      <dgm:spPr/>
      <dgm:t>
        <a:bodyPr/>
        <a:lstStyle/>
        <a:p>
          <a:endParaRPr lang="pt-BR"/>
        </a:p>
      </dgm:t>
    </dgm:pt>
    <dgm:pt modelId="{82A8D0EB-DB66-4738-A999-231B622E688C}">
      <dgm:prSet phldrT="[Texto]" custT="1"/>
      <dgm:spPr/>
      <dgm:t>
        <a:bodyPr/>
        <a:lstStyle/>
        <a:p>
          <a:r>
            <a:rPr lang="pt-BR" sz="1000" dirty="0"/>
            <a:t>EIXO II – INTEGRALIDADE DA ATENÇÃO A SAÚDE E LINHAS DE CUIDADO</a:t>
          </a:r>
        </a:p>
      </dgm:t>
    </dgm:pt>
    <dgm:pt modelId="{5F87C6CE-409E-4929-9164-1D8E01C6529D}" type="parTrans" cxnId="{5D887B38-D3B1-428D-9652-0FAB7B89E952}">
      <dgm:prSet/>
      <dgm:spPr/>
      <dgm:t>
        <a:bodyPr/>
        <a:lstStyle/>
        <a:p>
          <a:endParaRPr lang="pt-BR"/>
        </a:p>
      </dgm:t>
    </dgm:pt>
    <dgm:pt modelId="{612F5C05-E2D2-48AE-8A0F-71ACE7A8BA12}" type="sibTrans" cxnId="{5D887B38-D3B1-428D-9652-0FAB7B89E952}">
      <dgm:prSet/>
      <dgm:spPr/>
      <dgm:t>
        <a:bodyPr/>
        <a:lstStyle/>
        <a:p>
          <a:endParaRPr lang="pt-BR"/>
        </a:p>
      </dgm:t>
    </dgm:pt>
    <dgm:pt modelId="{4C58D881-C236-4E48-865F-2DA946801DBD}">
      <dgm:prSet phldrT="[Texto]" custT="1"/>
      <dgm:spPr/>
      <dgm:t>
        <a:bodyPr/>
        <a:lstStyle/>
        <a:p>
          <a:r>
            <a:rPr lang="pt-BR" sz="1000" dirty="0"/>
            <a:t>EIXO III – PROMOÇÃO E PREVENÇÃO</a:t>
          </a:r>
        </a:p>
      </dgm:t>
    </dgm:pt>
    <dgm:pt modelId="{AB875E33-1C6D-4EE2-8F33-8E9E25B3DF9A}" type="parTrans" cxnId="{7D5F9F87-0F65-408E-8199-9B26B9556361}">
      <dgm:prSet/>
      <dgm:spPr/>
      <dgm:t>
        <a:bodyPr/>
        <a:lstStyle/>
        <a:p>
          <a:endParaRPr lang="pt-BR"/>
        </a:p>
      </dgm:t>
    </dgm:pt>
    <dgm:pt modelId="{B0526331-5115-451B-BBC4-A3C3F41D9670}" type="sibTrans" cxnId="{7D5F9F87-0F65-408E-8199-9B26B9556361}">
      <dgm:prSet/>
      <dgm:spPr/>
      <dgm:t>
        <a:bodyPr/>
        <a:lstStyle/>
        <a:p>
          <a:endParaRPr lang="pt-BR"/>
        </a:p>
      </dgm:t>
    </dgm:pt>
    <dgm:pt modelId="{94B85169-CA08-4FB9-8F88-27084D340EEB}">
      <dgm:prSet phldrT="[Texto]" custT="1"/>
      <dgm:spPr/>
      <dgm:t>
        <a:bodyPr/>
        <a:lstStyle/>
        <a:p>
          <a:r>
            <a:rPr lang="pt-BR" sz="1000" dirty="0"/>
            <a:t>EIXO IV – GESTÃO DO TRABALHO E EDUCAÇÃO NA SAÚDE - SUS FORMADOR</a:t>
          </a:r>
        </a:p>
      </dgm:t>
    </dgm:pt>
    <dgm:pt modelId="{ED5E4E05-3C2F-452C-A6EC-6FFA11B0BC9B}" type="parTrans" cxnId="{4906929D-B0BA-4DFF-9AEC-43E3BF0322A2}">
      <dgm:prSet/>
      <dgm:spPr/>
      <dgm:t>
        <a:bodyPr/>
        <a:lstStyle/>
        <a:p>
          <a:endParaRPr lang="pt-BR"/>
        </a:p>
      </dgm:t>
    </dgm:pt>
    <dgm:pt modelId="{04B0F0FB-60F0-4131-9DDE-A3334EEEC82E}" type="sibTrans" cxnId="{4906929D-B0BA-4DFF-9AEC-43E3BF0322A2}">
      <dgm:prSet/>
      <dgm:spPr/>
      <dgm:t>
        <a:bodyPr/>
        <a:lstStyle/>
        <a:p>
          <a:endParaRPr lang="pt-BR"/>
        </a:p>
      </dgm:t>
    </dgm:pt>
    <dgm:pt modelId="{42045016-26FF-4AF8-AA53-FE9BF1925C0A}">
      <dgm:prSet phldrT="[Texto]" custT="1"/>
      <dgm:spPr/>
      <dgm:t>
        <a:bodyPr/>
        <a:lstStyle/>
        <a:p>
          <a:r>
            <a:rPr lang="pt-BR" sz="1000" dirty="0"/>
            <a:t>EIXO V – GESTÃO COMPARTILHADA E CONTROLE SOCIAL</a:t>
          </a:r>
        </a:p>
      </dgm:t>
    </dgm:pt>
    <dgm:pt modelId="{43FDB2FF-08D9-4479-9B80-57EBA2C5563E}" type="parTrans" cxnId="{61C391AD-AE94-4BD7-8AC9-15C73D00A533}">
      <dgm:prSet/>
      <dgm:spPr/>
      <dgm:t>
        <a:bodyPr/>
        <a:lstStyle/>
        <a:p>
          <a:endParaRPr lang="pt-BR"/>
        </a:p>
      </dgm:t>
    </dgm:pt>
    <dgm:pt modelId="{82EBA39D-CC69-497E-9404-70BD8CA2F11E}" type="sibTrans" cxnId="{61C391AD-AE94-4BD7-8AC9-15C73D00A533}">
      <dgm:prSet/>
      <dgm:spPr/>
      <dgm:t>
        <a:bodyPr/>
        <a:lstStyle/>
        <a:p>
          <a:endParaRPr lang="pt-BR"/>
        </a:p>
      </dgm:t>
    </dgm:pt>
    <dgm:pt modelId="{F3942306-8BB0-4CD9-8001-76D8E1931AB8}">
      <dgm:prSet phldrT="[Texto]" custT="1"/>
      <dgm:spPr/>
      <dgm:t>
        <a:bodyPr/>
        <a:lstStyle/>
        <a:p>
          <a:r>
            <a:rPr lang="pt-BR" sz="1000" dirty="0"/>
            <a:t>EIXO VI – APOIO LOGÍSTICO E FINANCEIRO</a:t>
          </a:r>
        </a:p>
      </dgm:t>
    </dgm:pt>
    <dgm:pt modelId="{10A29C21-9127-4747-9174-70706C8F63A2}" type="parTrans" cxnId="{AAC29379-DE96-46A9-AB63-8F3128CC28AA}">
      <dgm:prSet/>
      <dgm:spPr/>
      <dgm:t>
        <a:bodyPr/>
        <a:lstStyle/>
        <a:p>
          <a:endParaRPr lang="pt-BR"/>
        </a:p>
      </dgm:t>
    </dgm:pt>
    <dgm:pt modelId="{598E4D28-71EA-422D-A3E4-9AEAB74026D9}" type="sibTrans" cxnId="{AAC29379-DE96-46A9-AB63-8F3128CC28AA}">
      <dgm:prSet/>
      <dgm:spPr/>
      <dgm:t>
        <a:bodyPr/>
        <a:lstStyle/>
        <a:p>
          <a:endParaRPr lang="pt-BR"/>
        </a:p>
      </dgm:t>
    </dgm:pt>
    <dgm:pt modelId="{42BD9B05-1522-4B39-9C89-6349D88BF918}" type="pres">
      <dgm:prSet presAssocID="{D6980BE7-E1B3-416D-ADFF-3D68F1F67E25}" presName="Name0" presStyleCnt="0">
        <dgm:presLayoutVars>
          <dgm:dir/>
          <dgm:animLvl val="lvl"/>
          <dgm:resizeHandles val="exact"/>
        </dgm:presLayoutVars>
      </dgm:prSet>
      <dgm:spPr/>
      <dgm:t>
        <a:bodyPr/>
        <a:lstStyle/>
        <a:p>
          <a:endParaRPr lang="pt-BR"/>
        </a:p>
      </dgm:t>
    </dgm:pt>
    <dgm:pt modelId="{FABEB6B9-5496-4AB0-9C76-98ED39B0032C}" type="pres">
      <dgm:prSet presAssocID="{E74523B9-C628-472F-8C3B-3C8ADB283FEF}" presName="Name8" presStyleCnt="0"/>
      <dgm:spPr/>
    </dgm:pt>
    <dgm:pt modelId="{F83730B2-8058-4057-93D5-A736773CA6EE}" type="pres">
      <dgm:prSet presAssocID="{E74523B9-C628-472F-8C3B-3C8ADB283FEF}" presName="acctBkgd" presStyleLbl="alignAcc1" presStyleIdx="0" presStyleCnt="4"/>
      <dgm:spPr/>
      <dgm:t>
        <a:bodyPr/>
        <a:lstStyle/>
        <a:p>
          <a:endParaRPr lang="pt-BR"/>
        </a:p>
      </dgm:t>
    </dgm:pt>
    <dgm:pt modelId="{EDBFE327-C00E-4CBA-82FB-48D3D79614BF}" type="pres">
      <dgm:prSet presAssocID="{E74523B9-C628-472F-8C3B-3C8ADB283FEF}" presName="acctTx" presStyleLbl="alignAcc1" presStyleIdx="0" presStyleCnt="4">
        <dgm:presLayoutVars>
          <dgm:bulletEnabled val="1"/>
        </dgm:presLayoutVars>
      </dgm:prSet>
      <dgm:spPr/>
      <dgm:t>
        <a:bodyPr/>
        <a:lstStyle/>
        <a:p>
          <a:endParaRPr lang="pt-BR"/>
        </a:p>
      </dgm:t>
    </dgm:pt>
    <dgm:pt modelId="{0EF0E387-E5C7-41D5-AAB9-D2E420E7DB20}" type="pres">
      <dgm:prSet presAssocID="{E74523B9-C628-472F-8C3B-3C8ADB283FEF}" presName="level" presStyleLbl="node1" presStyleIdx="0" presStyleCnt="4">
        <dgm:presLayoutVars>
          <dgm:chMax val="1"/>
          <dgm:bulletEnabled val="1"/>
        </dgm:presLayoutVars>
      </dgm:prSet>
      <dgm:spPr/>
      <dgm:t>
        <a:bodyPr/>
        <a:lstStyle/>
        <a:p>
          <a:endParaRPr lang="pt-BR"/>
        </a:p>
      </dgm:t>
    </dgm:pt>
    <dgm:pt modelId="{4EBD924B-53AA-42A6-8705-2C102EF21240}" type="pres">
      <dgm:prSet presAssocID="{E74523B9-C628-472F-8C3B-3C8ADB283FEF}" presName="levelTx" presStyleLbl="revTx" presStyleIdx="0" presStyleCnt="0">
        <dgm:presLayoutVars>
          <dgm:chMax val="1"/>
          <dgm:bulletEnabled val="1"/>
        </dgm:presLayoutVars>
      </dgm:prSet>
      <dgm:spPr/>
      <dgm:t>
        <a:bodyPr/>
        <a:lstStyle/>
        <a:p>
          <a:endParaRPr lang="pt-BR"/>
        </a:p>
      </dgm:t>
    </dgm:pt>
    <dgm:pt modelId="{A7B29120-FC11-4354-B5EC-6004269C06F3}" type="pres">
      <dgm:prSet presAssocID="{1D404D1E-97D3-4F20-90B9-FD178256E9C5}" presName="Name8" presStyleCnt="0"/>
      <dgm:spPr/>
    </dgm:pt>
    <dgm:pt modelId="{C9D1DB22-9CA7-47C9-B983-0E29A07975CB}" type="pres">
      <dgm:prSet presAssocID="{1D404D1E-97D3-4F20-90B9-FD178256E9C5}" presName="acctBkgd" presStyleLbl="alignAcc1" presStyleIdx="1" presStyleCnt="4"/>
      <dgm:spPr/>
      <dgm:t>
        <a:bodyPr/>
        <a:lstStyle/>
        <a:p>
          <a:endParaRPr lang="pt-BR"/>
        </a:p>
      </dgm:t>
    </dgm:pt>
    <dgm:pt modelId="{A834DCA3-570B-4536-9BB8-34353341C89F}" type="pres">
      <dgm:prSet presAssocID="{1D404D1E-97D3-4F20-90B9-FD178256E9C5}" presName="acctTx" presStyleLbl="alignAcc1" presStyleIdx="1" presStyleCnt="4">
        <dgm:presLayoutVars>
          <dgm:bulletEnabled val="1"/>
        </dgm:presLayoutVars>
      </dgm:prSet>
      <dgm:spPr/>
      <dgm:t>
        <a:bodyPr/>
        <a:lstStyle/>
        <a:p>
          <a:endParaRPr lang="pt-BR"/>
        </a:p>
      </dgm:t>
    </dgm:pt>
    <dgm:pt modelId="{2C08F430-8482-4D6C-8E26-294EF5C5F95B}" type="pres">
      <dgm:prSet presAssocID="{1D404D1E-97D3-4F20-90B9-FD178256E9C5}" presName="level" presStyleLbl="node1" presStyleIdx="1" presStyleCnt="4">
        <dgm:presLayoutVars>
          <dgm:chMax val="1"/>
          <dgm:bulletEnabled val="1"/>
        </dgm:presLayoutVars>
      </dgm:prSet>
      <dgm:spPr/>
      <dgm:t>
        <a:bodyPr/>
        <a:lstStyle/>
        <a:p>
          <a:endParaRPr lang="pt-BR"/>
        </a:p>
      </dgm:t>
    </dgm:pt>
    <dgm:pt modelId="{3C8414CD-7C2B-4F42-AEB7-6CAF21535536}" type="pres">
      <dgm:prSet presAssocID="{1D404D1E-97D3-4F20-90B9-FD178256E9C5}" presName="levelTx" presStyleLbl="revTx" presStyleIdx="0" presStyleCnt="0">
        <dgm:presLayoutVars>
          <dgm:chMax val="1"/>
          <dgm:bulletEnabled val="1"/>
        </dgm:presLayoutVars>
      </dgm:prSet>
      <dgm:spPr/>
      <dgm:t>
        <a:bodyPr/>
        <a:lstStyle/>
        <a:p>
          <a:endParaRPr lang="pt-BR"/>
        </a:p>
      </dgm:t>
    </dgm:pt>
    <dgm:pt modelId="{62B02F0E-8038-4D98-A617-6B4CC394659D}" type="pres">
      <dgm:prSet presAssocID="{33B2BC5F-9374-49D3-8EEE-0E50BD0BBC1A}" presName="Name8" presStyleCnt="0"/>
      <dgm:spPr/>
    </dgm:pt>
    <dgm:pt modelId="{E582ADE3-5ADF-4DC6-B17B-68F3C2D0A519}" type="pres">
      <dgm:prSet presAssocID="{33B2BC5F-9374-49D3-8EEE-0E50BD0BBC1A}" presName="acctBkgd" presStyleLbl="alignAcc1" presStyleIdx="2" presStyleCnt="4"/>
      <dgm:spPr/>
      <dgm:t>
        <a:bodyPr/>
        <a:lstStyle/>
        <a:p>
          <a:endParaRPr lang="pt-BR"/>
        </a:p>
      </dgm:t>
    </dgm:pt>
    <dgm:pt modelId="{9F778765-0B03-4815-9564-681CF1B514E1}" type="pres">
      <dgm:prSet presAssocID="{33B2BC5F-9374-49D3-8EEE-0E50BD0BBC1A}" presName="acctTx" presStyleLbl="alignAcc1" presStyleIdx="2" presStyleCnt="4">
        <dgm:presLayoutVars>
          <dgm:bulletEnabled val="1"/>
        </dgm:presLayoutVars>
      </dgm:prSet>
      <dgm:spPr/>
      <dgm:t>
        <a:bodyPr/>
        <a:lstStyle/>
        <a:p>
          <a:endParaRPr lang="pt-BR"/>
        </a:p>
      </dgm:t>
    </dgm:pt>
    <dgm:pt modelId="{594E24F8-049D-4E0F-8FF4-68155708B43A}" type="pres">
      <dgm:prSet presAssocID="{33B2BC5F-9374-49D3-8EEE-0E50BD0BBC1A}" presName="level" presStyleLbl="node1" presStyleIdx="2" presStyleCnt="4">
        <dgm:presLayoutVars>
          <dgm:chMax val="1"/>
          <dgm:bulletEnabled val="1"/>
        </dgm:presLayoutVars>
      </dgm:prSet>
      <dgm:spPr/>
      <dgm:t>
        <a:bodyPr/>
        <a:lstStyle/>
        <a:p>
          <a:endParaRPr lang="pt-BR"/>
        </a:p>
      </dgm:t>
    </dgm:pt>
    <dgm:pt modelId="{A14A547A-5455-4B32-BB90-007D83FF13C6}" type="pres">
      <dgm:prSet presAssocID="{33B2BC5F-9374-49D3-8EEE-0E50BD0BBC1A}" presName="levelTx" presStyleLbl="revTx" presStyleIdx="0" presStyleCnt="0">
        <dgm:presLayoutVars>
          <dgm:chMax val="1"/>
          <dgm:bulletEnabled val="1"/>
        </dgm:presLayoutVars>
      </dgm:prSet>
      <dgm:spPr/>
      <dgm:t>
        <a:bodyPr/>
        <a:lstStyle/>
        <a:p>
          <a:endParaRPr lang="pt-BR"/>
        </a:p>
      </dgm:t>
    </dgm:pt>
    <dgm:pt modelId="{0F19E1A9-F188-4019-B50E-A7BAA9BEB425}" type="pres">
      <dgm:prSet presAssocID="{E64C60A0-FDD3-4009-8B0B-7F0807D3E12B}" presName="Name8" presStyleCnt="0"/>
      <dgm:spPr/>
    </dgm:pt>
    <dgm:pt modelId="{15D92914-EDBF-49F2-A335-E23D18C4841C}" type="pres">
      <dgm:prSet presAssocID="{E64C60A0-FDD3-4009-8B0B-7F0807D3E12B}" presName="acctBkgd" presStyleLbl="alignAcc1" presStyleIdx="3" presStyleCnt="4"/>
      <dgm:spPr/>
      <dgm:t>
        <a:bodyPr/>
        <a:lstStyle/>
        <a:p>
          <a:endParaRPr lang="pt-BR"/>
        </a:p>
      </dgm:t>
    </dgm:pt>
    <dgm:pt modelId="{AC10EF6D-55EF-4B49-A7D1-894819C33367}" type="pres">
      <dgm:prSet presAssocID="{E64C60A0-FDD3-4009-8B0B-7F0807D3E12B}" presName="acctTx" presStyleLbl="alignAcc1" presStyleIdx="3" presStyleCnt="4">
        <dgm:presLayoutVars>
          <dgm:bulletEnabled val="1"/>
        </dgm:presLayoutVars>
      </dgm:prSet>
      <dgm:spPr/>
      <dgm:t>
        <a:bodyPr/>
        <a:lstStyle/>
        <a:p>
          <a:endParaRPr lang="pt-BR"/>
        </a:p>
      </dgm:t>
    </dgm:pt>
    <dgm:pt modelId="{39ECACB3-A852-407B-8BD5-09418D678371}" type="pres">
      <dgm:prSet presAssocID="{E64C60A0-FDD3-4009-8B0B-7F0807D3E12B}" presName="level" presStyleLbl="node1" presStyleIdx="3" presStyleCnt="4">
        <dgm:presLayoutVars>
          <dgm:chMax val="1"/>
          <dgm:bulletEnabled val="1"/>
        </dgm:presLayoutVars>
      </dgm:prSet>
      <dgm:spPr/>
      <dgm:t>
        <a:bodyPr/>
        <a:lstStyle/>
        <a:p>
          <a:endParaRPr lang="pt-BR"/>
        </a:p>
      </dgm:t>
    </dgm:pt>
    <dgm:pt modelId="{4A9EE597-2A98-45C8-AC87-B21EAC044129}" type="pres">
      <dgm:prSet presAssocID="{E64C60A0-FDD3-4009-8B0B-7F0807D3E12B}" presName="levelTx" presStyleLbl="revTx" presStyleIdx="0" presStyleCnt="0">
        <dgm:presLayoutVars>
          <dgm:chMax val="1"/>
          <dgm:bulletEnabled val="1"/>
        </dgm:presLayoutVars>
      </dgm:prSet>
      <dgm:spPr/>
      <dgm:t>
        <a:bodyPr/>
        <a:lstStyle/>
        <a:p>
          <a:endParaRPr lang="pt-BR"/>
        </a:p>
      </dgm:t>
    </dgm:pt>
  </dgm:ptLst>
  <dgm:cxnLst>
    <dgm:cxn modelId="{7368CFBA-E073-4743-BF3F-B4B25CA3D239}" type="presOf" srcId="{8DE682B8-B6CD-4BB1-833B-1DBA3D858910}" destId="{15D92914-EDBF-49F2-A335-E23D18C4841C}" srcOrd="0" destOrd="1" presId="urn:microsoft.com/office/officeart/2005/8/layout/pyramid1"/>
    <dgm:cxn modelId="{783C45C6-21F2-49AC-9D38-584D55F868D2}" type="presOf" srcId="{F3942306-8BB0-4CD9-8001-76D8E1931AB8}" destId="{EDBFE327-C00E-4CBA-82FB-48D3D79614BF}" srcOrd="1" destOrd="5" presId="urn:microsoft.com/office/officeart/2005/8/layout/pyramid1"/>
    <dgm:cxn modelId="{FE22C6A4-1E2E-427F-AADC-F6848E94AE5C}" type="presOf" srcId="{E637AD38-29D9-4C9D-A0F7-454860970451}" destId="{AC10EF6D-55EF-4B49-A7D1-894819C33367}" srcOrd="1" destOrd="0" presId="urn:microsoft.com/office/officeart/2005/8/layout/pyramid1"/>
    <dgm:cxn modelId="{6A837DAA-8178-4267-98CF-52BD8CE5283B}" type="presOf" srcId="{FC1BE60F-CA61-4072-A3F2-5DF29EBBBFC4}" destId="{F83730B2-8058-4057-93D5-A736773CA6EE}" srcOrd="0" destOrd="0" presId="urn:microsoft.com/office/officeart/2005/8/layout/pyramid1"/>
    <dgm:cxn modelId="{7F7F4A25-C197-4BD1-B58B-2E2E5C95460C}" type="presOf" srcId="{94B85169-CA08-4FB9-8F88-27084D340EEB}" destId="{EDBFE327-C00E-4CBA-82FB-48D3D79614BF}" srcOrd="1" destOrd="3" presId="urn:microsoft.com/office/officeart/2005/8/layout/pyramid1"/>
    <dgm:cxn modelId="{703B8BE6-3C64-4480-BFC1-CB9D06FDE5F3}" srcId="{D6980BE7-E1B3-416D-ADFF-3D68F1F67E25}" destId="{E74523B9-C628-472F-8C3B-3C8ADB283FEF}" srcOrd="0" destOrd="0" parTransId="{F26CECAE-7B88-42B3-B1CB-429A82650946}" sibTransId="{BE9D705B-2A93-4352-AF48-191C6C650D00}"/>
    <dgm:cxn modelId="{F5A8DE73-85A9-4453-AC06-9A6633BCC28E}" type="presOf" srcId="{1D404D1E-97D3-4F20-90B9-FD178256E9C5}" destId="{2C08F430-8482-4D6C-8E26-294EF5C5F95B}" srcOrd="0" destOrd="0" presId="urn:microsoft.com/office/officeart/2005/8/layout/pyramid1"/>
    <dgm:cxn modelId="{D6948C57-051F-4DB7-92BA-F040C3F06ED2}" type="presOf" srcId="{4D8CD79A-DE51-46EC-A912-9703282A14D5}" destId="{15D92914-EDBF-49F2-A335-E23D18C4841C}" srcOrd="0" destOrd="2" presId="urn:microsoft.com/office/officeart/2005/8/layout/pyramid1"/>
    <dgm:cxn modelId="{062CAE19-042B-4172-8C10-61B4CDBE8E5F}" srcId="{E637AD38-29D9-4C9D-A0F7-454860970451}" destId="{8DE682B8-B6CD-4BB1-833B-1DBA3D858910}" srcOrd="0" destOrd="0" parTransId="{4AB8E041-D08D-40E1-A67E-DDDD252C643C}" sibTransId="{FBCC2D95-35F8-4829-AB78-A4B216349DE5}"/>
    <dgm:cxn modelId="{2F77D83C-BBBB-45BA-AF7C-13A5A50AAFF9}" type="presOf" srcId="{E64C60A0-FDD3-4009-8B0B-7F0807D3E12B}" destId="{39ECACB3-A852-407B-8BD5-09418D678371}" srcOrd="0" destOrd="0" presId="urn:microsoft.com/office/officeart/2005/8/layout/pyramid1"/>
    <dgm:cxn modelId="{3044FC69-BD66-4927-926A-7D08FBD274FD}" type="presOf" srcId="{AAC2CFF4-9161-4E64-8EBC-24DABB767E0B}" destId="{A834DCA3-570B-4536-9BB8-34353341C89F}" srcOrd="1" destOrd="0" presId="urn:microsoft.com/office/officeart/2005/8/layout/pyramid1"/>
    <dgm:cxn modelId="{77C66247-8DF9-4F5A-A196-8AC5542B943B}" type="presOf" srcId="{E637AD38-29D9-4C9D-A0F7-454860970451}" destId="{15D92914-EDBF-49F2-A335-E23D18C4841C}" srcOrd="0" destOrd="0" presId="urn:microsoft.com/office/officeart/2005/8/layout/pyramid1"/>
    <dgm:cxn modelId="{75C895F9-4942-4B2F-BCD7-1101B118BE31}" type="presOf" srcId="{42045016-26FF-4AF8-AA53-FE9BF1925C0A}" destId="{EDBFE327-C00E-4CBA-82FB-48D3D79614BF}" srcOrd="1" destOrd="4" presId="urn:microsoft.com/office/officeart/2005/8/layout/pyramid1"/>
    <dgm:cxn modelId="{0F43039B-E1A8-4AF1-90D0-30851922E88A}" type="presOf" srcId="{33B2BC5F-9374-49D3-8EEE-0E50BD0BBC1A}" destId="{A14A547A-5455-4B32-BB90-007D83FF13C6}" srcOrd="1" destOrd="0" presId="urn:microsoft.com/office/officeart/2005/8/layout/pyramid1"/>
    <dgm:cxn modelId="{F40DFEEC-B1F9-46C1-A483-542BE9FA512A}" type="presOf" srcId="{42045016-26FF-4AF8-AA53-FE9BF1925C0A}" destId="{F83730B2-8058-4057-93D5-A736773CA6EE}" srcOrd="0" destOrd="4" presId="urn:microsoft.com/office/officeart/2005/8/layout/pyramid1"/>
    <dgm:cxn modelId="{9DEA818B-00AA-46D0-AF9D-BEC5C83CEFB1}" type="presOf" srcId="{21EA77EA-050E-4056-9B75-EA412751F2A4}" destId="{9F778765-0B03-4815-9564-681CF1B514E1}" srcOrd="1" destOrd="0" presId="urn:microsoft.com/office/officeart/2005/8/layout/pyramid1"/>
    <dgm:cxn modelId="{DABB43B2-2654-4EB2-892F-FCC03D1D5600}" type="presOf" srcId="{21EA77EA-050E-4056-9B75-EA412751F2A4}" destId="{E582ADE3-5ADF-4DC6-B17B-68F3C2D0A519}" srcOrd="0" destOrd="0" presId="urn:microsoft.com/office/officeart/2005/8/layout/pyramid1"/>
    <dgm:cxn modelId="{78004637-88A1-4675-86F5-FC40A1851360}" srcId="{D6980BE7-E1B3-416D-ADFF-3D68F1F67E25}" destId="{E64C60A0-FDD3-4009-8B0B-7F0807D3E12B}" srcOrd="3" destOrd="0" parTransId="{0AA61E4A-E064-4CDB-B946-875996355AF1}" sibTransId="{43BCBD36-2F52-4B7D-BF9A-B346CE8D809F}"/>
    <dgm:cxn modelId="{AAC29379-DE96-46A9-AB63-8F3128CC28AA}" srcId="{E74523B9-C628-472F-8C3B-3C8ADB283FEF}" destId="{F3942306-8BB0-4CD9-8001-76D8E1931AB8}" srcOrd="5" destOrd="0" parTransId="{10A29C21-9127-4747-9174-70706C8F63A2}" sibTransId="{598E4D28-71EA-422D-A3E4-9AEAB74026D9}"/>
    <dgm:cxn modelId="{5D887B38-D3B1-428D-9652-0FAB7B89E952}" srcId="{E74523B9-C628-472F-8C3B-3C8ADB283FEF}" destId="{82A8D0EB-DB66-4738-A999-231B622E688C}" srcOrd="1" destOrd="0" parTransId="{5F87C6CE-409E-4929-9164-1D8E01C6529D}" sibTransId="{612F5C05-E2D2-48AE-8A0F-71ACE7A8BA12}"/>
    <dgm:cxn modelId="{2C4CEE7B-7227-4354-B8B3-6EF4BD0B82C8}" type="presOf" srcId="{E64C60A0-FDD3-4009-8B0B-7F0807D3E12B}" destId="{4A9EE597-2A98-45C8-AC87-B21EAC044129}" srcOrd="1" destOrd="0" presId="urn:microsoft.com/office/officeart/2005/8/layout/pyramid1"/>
    <dgm:cxn modelId="{36A6FAAC-BC43-4846-AA39-7F178BF42D56}" srcId="{1D404D1E-97D3-4F20-90B9-FD178256E9C5}" destId="{AAC2CFF4-9161-4E64-8EBC-24DABB767E0B}" srcOrd="0" destOrd="0" parTransId="{E67EECDE-C2F2-4A20-A41A-A51092DC2949}" sibTransId="{C6015203-FD1A-4359-86F0-7CACDD837B6B}"/>
    <dgm:cxn modelId="{56BEB22A-D3FB-482D-8A1B-27022168C901}" srcId="{E74523B9-C628-472F-8C3B-3C8ADB283FEF}" destId="{FC1BE60F-CA61-4072-A3F2-5DF29EBBBFC4}" srcOrd="0" destOrd="0" parTransId="{026C41F9-A3B5-4E6F-9772-9861340D72B8}" sibTransId="{9E77CF18-8C2F-45A0-B091-2FEF361CDB81}"/>
    <dgm:cxn modelId="{ED718413-193E-4467-8F87-8F1D747EAEB8}" type="presOf" srcId="{8DE682B8-B6CD-4BB1-833B-1DBA3D858910}" destId="{AC10EF6D-55EF-4B49-A7D1-894819C33367}" srcOrd="1" destOrd="1" presId="urn:microsoft.com/office/officeart/2005/8/layout/pyramid1"/>
    <dgm:cxn modelId="{9ABB443F-2F59-4E53-8A25-4607197786A5}" srcId="{D6980BE7-E1B3-416D-ADFF-3D68F1F67E25}" destId="{1D404D1E-97D3-4F20-90B9-FD178256E9C5}" srcOrd="1" destOrd="0" parTransId="{D91332DC-4060-4B7B-886A-7A2557B8A1C8}" sibTransId="{9AC8B9EF-B15C-4142-9146-AE20AAE498A8}"/>
    <dgm:cxn modelId="{3D00B3AA-07F1-42D9-9F7E-D891773BEB63}" type="presOf" srcId="{4C58D881-C236-4E48-865F-2DA946801DBD}" destId="{EDBFE327-C00E-4CBA-82FB-48D3D79614BF}" srcOrd="1" destOrd="2" presId="urn:microsoft.com/office/officeart/2005/8/layout/pyramid1"/>
    <dgm:cxn modelId="{D34C33B2-F083-44E2-BAB0-5AB27CC9128C}" type="presOf" srcId="{4D8CD79A-DE51-46EC-A912-9703282A14D5}" destId="{AC10EF6D-55EF-4B49-A7D1-894819C33367}" srcOrd="1" destOrd="2" presId="urn:microsoft.com/office/officeart/2005/8/layout/pyramid1"/>
    <dgm:cxn modelId="{27122C28-37C8-4EF3-989F-C6F709643F99}" type="presOf" srcId="{D6980BE7-E1B3-416D-ADFF-3D68F1F67E25}" destId="{42BD9B05-1522-4B39-9C89-6349D88BF918}" srcOrd="0" destOrd="0" presId="urn:microsoft.com/office/officeart/2005/8/layout/pyramid1"/>
    <dgm:cxn modelId="{C43BC2E9-319C-41A2-9397-144F84AD433B}" type="presOf" srcId="{94B85169-CA08-4FB9-8F88-27084D340EEB}" destId="{F83730B2-8058-4057-93D5-A736773CA6EE}" srcOrd="0" destOrd="3" presId="urn:microsoft.com/office/officeart/2005/8/layout/pyramid1"/>
    <dgm:cxn modelId="{9BD95E8D-410C-4F16-8022-AD592105E5A3}" type="presOf" srcId="{33B2BC5F-9374-49D3-8EEE-0E50BD0BBC1A}" destId="{594E24F8-049D-4E0F-8FF4-68155708B43A}" srcOrd="0" destOrd="0" presId="urn:microsoft.com/office/officeart/2005/8/layout/pyramid1"/>
    <dgm:cxn modelId="{BFF5FD50-E06F-4F57-95E6-DA98CA4F1A02}" type="presOf" srcId="{FC1BE60F-CA61-4072-A3F2-5DF29EBBBFC4}" destId="{EDBFE327-C00E-4CBA-82FB-48D3D79614BF}" srcOrd="1" destOrd="0" presId="urn:microsoft.com/office/officeart/2005/8/layout/pyramid1"/>
    <dgm:cxn modelId="{8907E3B3-2F64-4FFB-8064-5246532DCFBA}" srcId="{33B2BC5F-9374-49D3-8EEE-0E50BD0BBC1A}" destId="{21EA77EA-050E-4056-9B75-EA412751F2A4}" srcOrd="0" destOrd="0" parTransId="{59B3C85B-BCDE-4FEF-9B8A-B7918D2D1D9A}" sibTransId="{2134D592-65CA-4AB7-9A18-D83BDF4073B2}"/>
    <dgm:cxn modelId="{C74B2560-A273-43FC-B715-8197B455850F}" type="presOf" srcId="{F3942306-8BB0-4CD9-8001-76D8E1931AB8}" destId="{F83730B2-8058-4057-93D5-A736773CA6EE}" srcOrd="0" destOrd="5" presId="urn:microsoft.com/office/officeart/2005/8/layout/pyramid1"/>
    <dgm:cxn modelId="{22E70541-794B-4B81-ADC9-7D2710AC1D72}" type="presOf" srcId="{AAC2CFF4-9161-4E64-8EBC-24DABB767E0B}" destId="{C9D1DB22-9CA7-47C9-B983-0E29A07975CB}" srcOrd="0" destOrd="0" presId="urn:microsoft.com/office/officeart/2005/8/layout/pyramid1"/>
    <dgm:cxn modelId="{4906929D-B0BA-4DFF-9AEC-43E3BF0322A2}" srcId="{E74523B9-C628-472F-8C3B-3C8ADB283FEF}" destId="{94B85169-CA08-4FB9-8F88-27084D340EEB}" srcOrd="3" destOrd="0" parTransId="{ED5E4E05-3C2F-452C-A6EC-6FFA11B0BC9B}" sibTransId="{04B0F0FB-60F0-4131-9DDE-A3334EEEC82E}"/>
    <dgm:cxn modelId="{E2851CAD-F8E9-4047-BEB9-DB2EF95B1498}" type="presOf" srcId="{E74523B9-C628-472F-8C3B-3C8ADB283FEF}" destId="{4EBD924B-53AA-42A6-8705-2C102EF21240}" srcOrd="1" destOrd="0" presId="urn:microsoft.com/office/officeart/2005/8/layout/pyramid1"/>
    <dgm:cxn modelId="{A1BF00BC-1C4A-4155-AD3F-0BFCCA6D1A2F}" type="presOf" srcId="{82A8D0EB-DB66-4738-A999-231B622E688C}" destId="{F83730B2-8058-4057-93D5-A736773CA6EE}" srcOrd="0" destOrd="1" presId="urn:microsoft.com/office/officeart/2005/8/layout/pyramid1"/>
    <dgm:cxn modelId="{9A91F522-CC52-4AE1-9EC1-C34CF84C4A00}" srcId="{D6980BE7-E1B3-416D-ADFF-3D68F1F67E25}" destId="{33B2BC5F-9374-49D3-8EEE-0E50BD0BBC1A}" srcOrd="2" destOrd="0" parTransId="{075B8215-2A1A-49EC-A1B1-20898F6CBA56}" sibTransId="{49A22305-7F72-4998-B7C4-D0F00515957E}"/>
    <dgm:cxn modelId="{13D0FE73-DFEF-4DE7-8B4F-8DDACB9E74B6}" type="presOf" srcId="{82A8D0EB-DB66-4738-A999-231B622E688C}" destId="{EDBFE327-C00E-4CBA-82FB-48D3D79614BF}" srcOrd="1" destOrd="1" presId="urn:microsoft.com/office/officeart/2005/8/layout/pyramid1"/>
    <dgm:cxn modelId="{963D629E-F11E-4ABA-9AAA-FD2BB063557F}" type="presOf" srcId="{1D404D1E-97D3-4F20-90B9-FD178256E9C5}" destId="{3C8414CD-7C2B-4F42-AEB7-6CAF21535536}" srcOrd="1" destOrd="0" presId="urn:microsoft.com/office/officeart/2005/8/layout/pyramid1"/>
    <dgm:cxn modelId="{B399D3D2-8F4A-4B71-9707-CBA50BA57A2A}" srcId="{E64C60A0-FDD3-4009-8B0B-7F0807D3E12B}" destId="{E637AD38-29D9-4C9D-A0F7-454860970451}" srcOrd="0" destOrd="0" parTransId="{DB558F67-3774-475F-A102-3F8C79A39DD5}" sibTransId="{0A77748C-2FBD-4116-BFC3-A998E662DEA3}"/>
    <dgm:cxn modelId="{3AC58D50-61E9-48C1-83D9-79D563BB162D}" type="presOf" srcId="{E74523B9-C628-472F-8C3B-3C8ADB283FEF}" destId="{0EF0E387-E5C7-41D5-AAB9-D2E420E7DB20}" srcOrd="0" destOrd="0" presId="urn:microsoft.com/office/officeart/2005/8/layout/pyramid1"/>
    <dgm:cxn modelId="{BE4AAC9F-114F-49A0-9619-52EC8D56B5C5}" type="presOf" srcId="{4C58D881-C236-4E48-865F-2DA946801DBD}" destId="{F83730B2-8058-4057-93D5-A736773CA6EE}" srcOrd="0" destOrd="2" presId="urn:microsoft.com/office/officeart/2005/8/layout/pyramid1"/>
    <dgm:cxn modelId="{7D5F9F87-0F65-408E-8199-9B26B9556361}" srcId="{E74523B9-C628-472F-8C3B-3C8ADB283FEF}" destId="{4C58D881-C236-4E48-865F-2DA946801DBD}" srcOrd="2" destOrd="0" parTransId="{AB875E33-1C6D-4EE2-8F33-8E9E25B3DF9A}" sibTransId="{B0526331-5115-451B-BBC4-A3C3F41D9670}"/>
    <dgm:cxn modelId="{12590C2B-C47F-40DC-AB95-FF10B4198CB6}" srcId="{E637AD38-29D9-4C9D-A0F7-454860970451}" destId="{4D8CD79A-DE51-46EC-A912-9703282A14D5}" srcOrd="1" destOrd="0" parTransId="{C98F7D0C-3D97-4631-AAEE-5D63AB4210F0}" sibTransId="{AEE3FAC7-F7F6-4190-AE57-B131E555DC82}"/>
    <dgm:cxn modelId="{61C391AD-AE94-4BD7-8AC9-15C73D00A533}" srcId="{E74523B9-C628-472F-8C3B-3C8ADB283FEF}" destId="{42045016-26FF-4AF8-AA53-FE9BF1925C0A}" srcOrd="4" destOrd="0" parTransId="{43FDB2FF-08D9-4479-9B80-57EBA2C5563E}" sibTransId="{82EBA39D-CC69-497E-9404-70BD8CA2F11E}"/>
    <dgm:cxn modelId="{405D0606-A73F-477F-99D0-1545D2DC1D7A}" type="presParOf" srcId="{42BD9B05-1522-4B39-9C89-6349D88BF918}" destId="{FABEB6B9-5496-4AB0-9C76-98ED39B0032C}" srcOrd="0" destOrd="0" presId="urn:microsoft.com/office/officeart/2005/8/layout/pyramid1"/>
    <dgm:cxn modelId="{D14BFA79-BD24-4B14-9CCC-501D0B43ADE6}" type="presParOf" srcId="{FABEB6B9-5496-4AB0-9C76-98ED39B0032C}" destId="{F83730B2-8058-4057-93D5-A736773CA6EE}" srcOrd="0" destOrd="0" presId="urn:microsoft.com/office/officeart/2005/8/layout/pyramid1"/>
    <dgm:cxn modelId="{B54F3864-C84D-4ED1-86CC-CFDCC7F571A3}" type="presParOf" srcId="{FABEB6B9-5496-4AB0-9C76-98ED39B0032C}" destId="{EDBFE327-C00E-4CBA-82FB-48D3D79614BF}" srcOrd="1" destOrd="0" presId="urn:microsoft.com/office/officeart/2005/8/layout/pyramid1"/>
    <dgm:cxn modelId="{D411D052-9C31-4921-8E95-505C0D79C403}" type="presParOf" srcId="{FABEB6B9-5496-4AB0-9C76-98ED39B0032C}" destId="{0EF0E387-E5C7-41D5-AAB9-D2E420E7DB20}" srcOrd="2" destOrd="0" presId="urn:microsoft.com/office/officeart/2005/8/layout/pyramid1"/>
    <dgm:cxn modelId="{71F8C419-3D63-4E64-9318-E2D56A86E40B}" type="presParOf" srcId="{FABEB6B9-5496-4AB0-9C76-98ED39B0032C}" destId="{4EBD924B-53AA-42A6-8705-2C102EF21240}" srcOrd="3" destOrd="0" presId="urn:microsoft.com/office/officeart/2005/8/layout/pyramid1"/>
    <dgm:cxn modelId="{6A174051-AD58-4BEB-8FD4-D1D9655C1DC8}" type="presParOf" srcId="{42BD9B05-1522-4B39-9C89-6349D88BF918}" destId="{A7B29120-FC11-4354-B5EC-6004269C06F3}" srcOrd="1" destOrd="0" presId="urn:microsoft.com/office/officeart/2005/8/layout/pyramid1"/>
    <dgm:cxn modelId="{C0B8888A-CB1B-49D9-92A3-98B191E35D20}" type="presParOf" srcId="{A7B29120-FC11-4354-B5EC-6004269C06F3}" destId="{C9D1DB22-9CA7-47C9-B983-0E29A07975CB}" srcOrd="0" destOrd="0" presId="urn:microsoft.com/office/officeart/2005/8/layout/pyramid1"/>
    <dgm:cxn modelId="{9DC25694-1A9D-447A-ACE7-9FA68C10EFAD}" type="presParOf" srcId="{A7B29120-FC11-4354-B5EC-6004269C06F3}" destId="{A834DCA3-570B-4536-9BB8-34353341C89F}" srcOrd="1" destOrd="0" presId="urn:microsoft.com/office/officeart/2005/8/layout/pyramid1"/>
    <dgm:cxn modelId="{56DD9CE7-8A4C-4976-9F83-7C9991AFF7C4}" type="presParOf" srcId="{A7B29120-FC11-4354-B5EC-6004269C06F3}" destId="{2C08F430-8482-4D6C-8E26-294EF5C5F95B}" srcOrd="2" destOrd="0" presId="urn:microsoft.com/office/officeart/2005/8/layout/pyramid1"/>
    <dgm:cxn modelId="{312E0638-C99C-4128-8702-1E8E4A5417D9}" type="presParOf" srcId="{A7B29120-FC11-4354-B5EC-6004269C06F3}" destId="{3C8414CD-7C2B-4F42-AEB7-6CAF21535536}" srcOrd="3" destOrd="0" presId="urn:microsoft.com/office/officeart/2005/8/layout/pyramid1"/>
    <dgm:cxn modelId="{90A5004B-7C84-4C73-BF55-1A434144BC5F}" type="presParOf" srcId="{42BD9B05-1522-4B39-9C89-6349D88BF918}" destId="{62B02F0E-8038-4D98-A617-6B4CC394659D}" srcOrd="2" destOrd="0" presId="urn:microsoft.com/office/officeart/2005/8/layout/pyramid1"/>
    <dgm:cxn modelId="{9BCC142B-C09C-4313-9B24-AC37320AB913}" type="presParOf" srcId="{62B02F0E-8038-4D98-A617-6B4CC394659D}" destId="{E582ADE3-5ADF-4DC6-B17B-68F3C2D0A519}" srcOrd="0" destOrd="0" presId="urn:microsoft.com/office/officeart/2005/8/layout/pyramid1"/>
    <dgm:cxn modelId="{CC3453CB-7E53-4B78-A2FF-FC24F765F3A6}" type="presParOf" srcId="{62B02F0E-8038-4D98-A617-6B4CC394659D}" destId="{9F778765-0B03-4815-9564-681CF1B514E1}" srcOrd="1" destOrd="0" presId="urn:microsoft.com/office/officeart/2005/8/layout/pyramid1"/>
    <dgm:cxn modelId="{1D646540-3720-4FF9-B42E-78A00B8CAF8D}" type="presParOf" srcId="{62B02F0E-8038-4D98-A617-6B4CC394659D}" destId="{594E24F8-049D-4E0F-8FF4-68155708B43A}" srcOrd="2" destOrd="0" presId="urn:microsoft.com/office/officeart/2005/8/layout/pyramid1"/>
    <dgm:cxn modelId="{4EE930A4-B46F-4812-9240-4FC790301A0E}" type="presParOf" srcId="{62B02F0E-8038-4D98-A617-6B4CC394659D}" destId="{A14A547A-5455-4B32-BB90-007D83FF13C6}" srcOrd="3" destOrd="0" presId="urn:microsoft.com/office/officeart/2005/8/layout/pyramid1"/>
    <dgm:cxn modelId="{42C703C4-9312-4051-B29D-604E1C0B34AC}" type="presParOf" srcId="{42BD9B05-1522-4B39-9C89-6349D88BF918}" destId="{0F19E1A9-F188-4019-B50E-A7BAA9BEB425}" srcOrd="3" destOrd="0" presId="urn:microsoft.com/office/officeart/2005/8/layout/pyramid1"/>
    <dgm:cxn modelId="{BA00D673-6C10-43B6-9733-90FBCFCD9D50}" type="presParOf" srcId="{0F19E1A9-F188-4019-B50E-A7BAA9BEB425}" destId="{15D92914-EDBF-49F2-A335-E23D18C4841C}" srcOrd="0" destOrd="0" presId="urn:microsoft.com/office/officeart/2005/8/layout/pyramid1"/>
    <dgm:cxn modelId="{C317867C-4193-4AC1-8A6E-82E58240E143}" type="presParOf" srcId="{0F19E1A9-F188-4019-B50E-A7BAA9BEB425}" destId="{AC10EF6D-55EF-4B49-A7D1-894819C33367}" srcOrd="1" destOrd="0" presId="urn:microsoft.com/office/officeart/2005/8/layout/pyramid1"/>
    <dgm:cxn modelId="{A0398DA8-7953-4596-AE06-727D1A4951A9}" type="presParOf" srcId="{0F19E1A9-F188-4019-B50E-A7BAA9BEB425}" destId="{39ECACB3-A852-407B-8BD5-09418D678371}" srcOrd="2" destOrd="0" presId="urn:microsoft.com/office/officeart/2005/8/layout/pyramid1"/>
    <dgm:cxn modelId="{EF18E35F-4E3C-4424-B819-A51FA77F5B55}" type="presParOf" srcId="{0F19E1A9-F188-4019-B50E-A7BAA9BEB425}" destId="{4A9EE597-2A98-45C8-AC87-B21EAC044129}" srcOrd="3" destOrd="0" presId="urn:microsoft.com/office/officeart/2005/8/layout/pyramid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20A545B-3781-466A-8643-F63BDCC3C68C}" type="doc">
      <dgm:prSet loTypeId="urn:microsoft.com/office/officeart/2005/8/layout/cycle6" loCatId="cycle" qsTypeId="urn:microsoft.com/office/officeart/2005/8/quickstyle/simple1" qsCatId="simple" csTypeId="urn:microsoft.com/office/officeart/2005/8/colors/colorful1#2" csCatId="colorful" phldr="1"/>
      <dgm:spPr/>
      <dgm:t>
        <a:bodyPr/>
        <a:lstStyle/>
        <a:p>
          <a:endParaRPr lang="pt-BR"/>
        </a:p>
      </dgm:t>
    </dgm:pt>
    <dgm:pt modelId="{6BADC2E6-06CF-4EED-B914-68B576990DC6}">
      <dgm:prSet phldrT="[Texto]" custT="1"/>
      <dgm:spPr/>
      <dgm:t>
        <a:bodyPr/>
        <a:lstStyle/>
        <a:p>
          <a:r>
            <a:rPr lang="pt-BR" sz="1800" dirty="0"/>
            <a:t>EIXO I – ACESSO AOS SERVIÇOS E AÇÕES DE SAÚDE</a:t>
          </a:r>
        </a:p>
      </dgm:t>
    </dgm:pt>
    <dgm:pt modelId="{38AA9019-CB59-4E1D-8E4C-1EE0D8681EE6}" type="parTrans" cxnId="{1A2F7AE8-16F9-48FB-9A21-C4CC681236D7}">
      <dgm:prSet/>
      <dgm:spPr/>
      <dgm:t>
        <a:bodyPr/>
        <a:lstStyle/>
        <a:p>
          <a:endParaRPr lang="pt-BR" sz="4000"/>
        </a:p>
      </dgm:t>
    </dgm:pt>
    <dgm:pt modelId="{5B3D739D-C942-4157-A01D-D0D5110B156C}" type="sibTrans" cxnId="{1A2F7AE8-16F9-48FB-9A21-C4CC681236D7}">
      <dgm:prSet/>
      <dgm:spPr/>
      <dgm:t>
        <a:bodyPr/>
        <a:lstStyle/>
        <a:p>
          <a:endParaRPr lang="pt-BR" sz="4000" dirty="0"/>
        </a:p>
      </dgm:t>
    </dgm:pt>
    <dgm:pt modelId="{C7448587-12B7-4D24-8EEB-E6FB82F6723C}">
      <dgm:prSet custT="1"/>
      <dgm:spPr/>
      <dgm:t>
        <a:bodyPr/>
        <a:lstStyle/>
        <a:p>
          <a:r>
            <a:rPr lang="pt-BR" sz="1800" dirty="0"/>
            <a:t>EIXO II – INTEGRALIDADE DA ATENÇÃO A SAÚDE E LINHAS DE CUIDADO</a:t>
          </a:r>
        </a:p>
      </dgm:t>
    </dgm:pt>
    <dgm:pt modelId="{FF220509-AE02-4B59-8114-94C7B60DEAD3}" type="parTrans" cxnId="{FD33F21D-06FF-4AD2-AE48-807C8DC3C939}">
      <dgm:prSet/>
      <dgm:spPr/>
      <dgm:t>
        <a:bodyPr/>
        <a:lstStyle/>
        <a:p>
          <a:endParaRPr lang="pt-BR" sz="4000"/>
        </a:p>
      </dgm:t>
    </dgm:pt>
    <dgm:pt modelId="{47A13859-E628-419E-AE3A-45C3F3D2B338}" type="sibTrans" cxnId="{FD33F21D-06FF-4AD2-AE48-807C8DC3C939}">
      <dgm:prSet/>
      <dgm:spPr/>
      <dgm:t>
        <a:bodyPr/>
        <a:lstStyle/>
        <a:p>
          <a:endParaRPr lang="pt-BR" sz="4000" dirty="0"/>
        </a:p>
      </dgm:t>
    </dgm:pt>
    <dgm:pt modelId="{ED4A099A-1EEC-401D-8654-19B15B125E7F}">
      <dgm:prSet custT="1"/>
      <dgm:spPr/>
      <dgm:t>
        <a:bodyPr/>
        <a:lstStyle/>
        <a:p>
          <a:r>
            <a:rPr lang="pt-BR" sz="1800" dirty="0"/>
            <a:t>EIXO III – PROMOÇÃO E PREVENÇÃO</a:t>
          </a:r>
        </a:p>
      </dgm:t>
    </dgm:pt>
    <dgm:pt modelId="{F658C934-C728-4E7F-AF36-CA8FB2BB2DAA}" type="parTrans" cxnId="{403CECD7-08C9-414F-94B5-8411E4C2B104}">
      <dgm:prSet/>
      <dgm:spPr/>
      <dgm:t>
        <a:bodyPr/>
        <a:lstStyle/>
        <a:p>
          <a:endParaRPr lang="pt-BR" sz="4000"/>
        </a:p>
      </dgm:t>
    </dgm:pt>
    <dgm:pt modelId="{C40CF22B-89C6-43A9-8745-78A9702D9E18}" type="sibTrans" cxnId="{403CECD7-08C9-414F-94B5-8411E4C2B104}">
      <dgm:prSet/>
      <dgm:spPr/>
      <dgm:t>
        <a:bodyPr/>
        <a:lstStyle/>
        <a:p>
          <a:endParaRPr lang="pt-BR" sz="4000" dirty="0"/>
        </a:p>
      </dgm:t>
    </dgm:pt>
    <dgm:pt modelId="{2625295A-54F2-4DE9-A061-108DA2135211}">
      <dgm:prSet custT="1"/>
      <dgm:spPr/>
      <dgm:t>
        <a:bodyPr/>
        <a:lstStyle/>
        <a:p>
          <a:r>
            <a:rPr lang="pt-BR" sz="1800" dirty="0"/>
            <a:t>EIXO IV – GESTÃO DO TRABALHO E EDUCAÇÃO NA SAÚDE - SUS FORMADOR</a:t>
          </a:r>
        </a:p>
      </dgm:t>
    </dgm:pt>
    <dgm:pt modelId="{E37ADB99-E9DE-4F8D-B6F6-0779EF4C4945}" type="parTrans" cxnId="{32413BE0-3101-4912-BC40-2B4E8C060D82}">
      <dgm:prSet/>
      <dgm:spPr/>
      <dgm:t>
        <a:bodyPr/>
        <a:lstStyle/>
        <a:p>
          <a:endParaRPr lang="pt-BR" sz="4000"/>
        </a:p>
      </dgm:t>
    </dgm:pt>
    <dgm:pt modelId="{06536401-7476-4691-A291-E30F899F26D0}" type="sibTrans" cxnId="{32413BE0-3101-4912-BC40-2B4E8C060D82}">
      <dgm:prSet/>
      <dgm:spPr/>
      <dgm:t>
        <a:bodyPr/>
        <a:lstStyle/>
        <a:p>
          <a:endParaRPr lang="pt-BR" sz="4000" dirty="0"/>
        </a:p>
      </dgm:t>
    </dgm:pt>
    <dgm:pt modelId="{50CB90CD-049C-4F38-9681-EB66508C7779}">
      <dgm:prSet custT="1"/>
      <dgm:spPr/>
      <dgm:t>
        <a:bodyPr/>
        <a:lstStyle/>
        <a:p>
          <a:r>
            <a:rPr lang="pt-BR" sz="1800" dirty="0"/>
            <a:t>EIXO V – GESTÃO COMPARTILHADA E CONTROLE SOCIAL</a:t>
          </a:r>
        </a:p>
      </dgm:t>
    </dgm:pt>
    <dgm:pt modelId="{ECCA637E-147A-4737-B4B6-ACFD36C7E029}" type="parTrans" cxnId="{E3CD7C1C-B0FC-41DD-9CD9-344BDDC08FAC}">
      <dgm:prSet/>
      <dgm:spPr/>
      <dgm:t>
        <a:bodyPr/>
        <a:lstStyle/>
        <a:p>
          <a:endParaRPr lang="pt-BR" sz="4000"/>
        </a:p>
      </dgm:t>
    </dgm:pt>
    <dgm:pt modelId="{DD43A2B8-7D20-4C5B-A8B0-74DBC4586752}" type="sibTrans" cxnId="{E3CD7C1C-B0FC-41DD-9CD9-344BDDC08FAC}">
      <dgm:prSet/>
      <dgm:spPr/>
      <dgm:t>
        <a:bodyPr/>
        <a:lstStyle/>
        <a:p>
          <a:endParaRPr lang="pt-BR" sz="4000" dirty="0"/>
        </a:p>
      </dgm:t>
    </dgm:pt>
    <dgm:pt modelId="{563A58B0-3108-410D-853A-B0E2230303FE}">
      <dgm:prSet custT="1"/>
      <dgm:spPr/>
      <dgm:t>
        <a:bodyPr/>
        <a:lstStyle/>
        <a:p>
          <a:r>
            <a:rPr lang="pt-BR" sz="1800" dirty="0"/>
            <a:t>EIXO VI – APOIO LOGÍSTICO E FINANCEIRO</a:t>
          </a:r>
        </a:p>
      </dgm:t>
    </dgm:pt>
    <dgm:pt modelId="{51C8B1E5-94A5-4B77-B6E3-2AEF9CC67EC9}" type="parTrans" cxnId="{0EDE0DCE-B0EF-40BC-9798-ADEE5B4F72D0}">
      <dgm:prSet/>
      <dgm:spPr/>
      <dgm:t>
        <a:bodyPr/>
        <a:lstStyle/>
        <a:p>
          <a:endParaRPr lang="pt-BR" sz="4000"/>
        </a:p>
      </dgm:t>
    </dgm:pt>
    <dgm:pt modelId="{2AC8185B-7DD9-4C46-AAE0-86CDD7455849}" type="sibTrans" cxnId="{0EDE0DCE-B0EF-40BC-9798-ADEE5B4F72D0}">
      <dgm:prSet/>
      <dgm:spPr/>
      <dgm:t>
        <a:bodyPr/>
        <a:lstStyle/>
        <a:p>
          <a:endParaRPr lang="pt-BR" sz="4000" dirty="0"/>
        </a:p>
      </dgm:t>
    </dgm:pt>
    <dgm:pt modelId="{12F1B1D3-F71C-4198-8CD2-8AEA6CFC80EF}" type="pres">
      <dgm:prSet presAssocID="{D20A545B-3781-466A-8643-F63BDCC3C68C}" presName="cycle" presStyleCnt="0">
        <dgm:presLayoutVars>
          <dgm:dir/>
          <dgm:resizeHandles val="exact"/>
        </dgm:presLayoutVars>
      </dgm:prSet>
      <dgm:spPr/>
      <dgm:t>
        <a:bodyPr/>
        <a:lstStyle/>
        <a:p>
          <a:endParaRPr lang="pt-BR"/>
        </a:p>
      </dgm:t>
    </dgm:pt>
    <dgm:pt modelId="{7D0220E7-B95E-4D90-AE15-8AC5B8FDD4EE}" type="pres">
      <dgm:prSet presAssocID="{6BADC2E6-06CF-4EED-B914-68B576990DC6}" presName="node" presStyleLbl="node1" presStyleIdx="0" presStyleCnt="6" custScaleX="126490" custScaleY="166984" custRadScaleRad="98222" custRadScaleInc="0">
        <dgm:presLayoutVars>
          <dgm:bulletEnabled val="1"/>
        </dgm:presLayoutVars>
      </dgm:prSet>
      <dgm:spPr/>
      <dgm:t>
        <a:bodyPr/>
        <a:lstStyle/>
        <a:p>
          <a:endParaRPr lang="pt-BR"/>
        </a:p>
      </dgm:t>
    </dgm:pt>
    <dgm:pt modelId="{0F1F3157-D806-4E33-96AC-89CFE7866579}" type="pres">
      <dgm:prSet presAssocID="{6BADC2E6-06CF-4EED-B914-68B576990DC6}" presName="spNode" presStyleCnt="0"/>
      <dgm:spPr/>
    </dgm:pt>
    <dgm:pt modelId="{AAF98C48-2B8C-4A39-8CA3-91DB5B4EC735}" type="pres">
      <dgm:prSet presAssocID="{5B3D739D-C942-4157-A01D-D0D5110B156C}" presName="sibTrans" presStyleLbl="sibTrans1D1" presStyleIdx="0" presStyleCnt="6"/>
      <dgm:spPr/>
      <dgm:t>
        <a:bodyPr/>
        <a:lstStyle/>
        <a:p>
          <a:endParaRPr lang="pt-BR"/>
        </a:p>
      </dgm:t>
    </dgm:pt>
    <dgm:pt modelId="{DCC0FD6B-EB7A-4203-AC0B-7C5F349F9032}" type="pres">
      <dgm:prSet presAssocID="{C7448587-12B7-4D24-8EEB-E6FB82F6723C}" presName="node" presStyleLbl="node1" presStyleIdx="1" presStyleCnt="6" custScaleX="143976" custScaleY="227535">
        <dgm:presLayoutVars>
          <dgm:bulletEnabled val="1"/>
        </dgm:presLayoutVars>
      </dgm:prSet>
      <dgm:spPr/>
      <dgm:t>
        <a:bodyPr/>
        <a:lstStyle/>
        <a:p>
          <a:endParaRPr lang="pt-BR"/>
        </a:p>
      </dgm:t>
    </dgm:pt>
    <dgm:pt modelId="{9C2A9B4D-F57B-43CD-85BD-1B237E6E5BCA}" type="pres">
      <dgm:prSet presAssocID="{C7448587-12B7-4D24-8EEB-E6FB82F6723C}" presName="spNode" presStyleCnt="0"/>
      <dgm:spPr/>
    </dgm:pt>
    <dgm:pt modelId="{919FD512-401C-4E6B-8652-ECBBA1ECBFF7}" type="pres">
      <dgm:prSet presAssocID="{47A13859-E628-419E-AE3A-45C3F3D2B338}" presName="sibTrans" presStyleLbl="sibTrans1D1" presStyleIdx="1" presStyleCnt="6"/>
      <dgm:spPr/>
      <dgm:t>
        <a:bodyPr/>
        <a:lstStyle/>
        <a:p>
          <a:endParaRPr lang="pt-BR"/>
        </a:p>
      </dgm:t>
    </dgm:pt>
    <dgm:pt modelId="{F51FC0A2-B467-47D6-8147-0B17A8E13547}" type="pres">
      <dgm:prSet presAssocID="{ED4A099A-1EEC-401D-8654-19B15B125E7F}" presName="node" presStyleLbl="node1" presStyleIdx="2" presStyleCnt="6" custScaleX="126490" custScaleY="166984">
        <dgm:presLayoutVars>
          <dgm:bulletEnabled val="1"/>
        </dgm:presLayoutVars>
      </dgm:prSet>
      <dgm:spPr/>
      <dgm:t>
        <a:bodyPr/>
        <a:lstStyle/>
        <a:p>
          <a:endParaRPr lang="pt-BR"/>
        </a:p>
      </dgm:t>
    </dgm:pt>
    <dgm:pt modelId="{348D20F5-CEC3-4E8C-85FC-4073FBA880E5}" type="pres">
      <dgm:prSet presAssocID="{ED4A099A-1EEC-401D-8654-19B15B125E7F}" presName="spNode" presStyleCnt="0"/>
      <dgm:spPr/>
    </dgm:pt>
    <dgm:pt modelId="{30C17660-B2EC-4996-8BDE-9D4D64E2C611}" type="pres">
      <dgm:prSet presAssocID="{C40CF22B-89C6-43A9-8745-78A9702D9E18}" presName="sibTrans" presStyleLbl="sibTrans1D1" presStyleIdx="2" presStyleCnt="6"/>
      <dgm:spPr/>
      <dgm:t>
        <a:bodyPr/>
        <a:lstStyle/>
        <a:p>
          <a:endParaRPr lang="pt-BR"/>
        </a:p>
      </dgm:t>
    </dgm:pt>
    <dgm:pt modelId="{2B6BA7C8-D5AD-4D6B-98A4-0EC7BDE84730}" type="pres">
      <dgm:prSet presAssocID="{2625295A-54F2-4DE9-A061-108DA2135211}" presName="node" presStyleLbl="node1" presStyleIdx="3" presStyleCnt="6" custScaleX="126490" custScaleY="245315">
        <dgm:presLayoutVars>
          <dgm:bulletEnabled val="1"/>
        </dgm:presLayoutVars>
      </dgm:prSet>
      <dgm:spPr/>
      <dgm:t>
        <a:bodyPr/>
        <a:lstStyle/>
        <a:p>
          <a:endParaRPr lang="pt-BR"/>
        </a:p>
      </dgm:t>
    </dgm:pt>
    <dgm:pt modelId="{A1BB2E7A-F5BC-4860-A196-424B7B79F5CF}" type="pres">
      <dgm:prSet presAssocID="{2625295A-54F2-4DE9-A061-108DA2135211}" presName="spNode" presStyleCnt="0"/>
      <dgm:spPr/>
    </dgm:pt>
    <dgm:pt modelId="{FC1A1428-3E41-4E36-A76F-1149E64583B1}" type="pres">
      <dgm:prSet presAssocID="{06536401-7476-4691-A291-E30F899F26D0}" presName="sibTrans" presStyleLbl="sibTrans1D1" presStyleIdx="3" presStyleCnt="6"/>
      <dgm:spPr/>
      <dgm:t>
        <a:bodyPr/>
        <a:lstStyle/>
        <a:p>
          <a:endParaRPr lang="pt-BR"/>
        </a:p>
      </dgm:t>
    </dgm:pt>
    <dgm:pt modelId="{493CDB9F-BF68-485B-94DD-6DFADEA2739D}" type="pres">
      <dgm:prSet presAssocID="{50CB90CD-049C-4F38-9681-EB66508C7779}" presName="node" presStyleLbl="node1" presStyleIdx="4" presStyleCnt="6" custScaleX="126490" custScaleY="195645">
        <dgm:presLayoutVars>
          <dgm:bulletEnabled val="1"/>
        </dgm:presLayoutVars>
      </dgm:prSet>
      <dgm:spPr/>
      <dgm:t>
        <a:bodyPr/>
        <a:lstStyle/>
        <a:p>
          <a:endParaRPr lang="pt-BR"/>
        </a:p>
      </dgm:t>
    </dgm:pt>
    <dgm:pt modelId="{C299BD03-99DB-4E52-AB0F-FE67F550698E}" type="pres">
      <dgm:prSet presAssocID="{50CB90CD-049C-4F38-9681-EB66508C7779}" presName="spNode" presStyleCnt="0"/>
      <dgm:spPr/>
    </dgm:pt>
    <dgm:pt modelId="{EAEE34C4-33A5-4A4A-B090-0519CF8E7526}" type="pres">
      <dgm:prSet presAssocID="{DD43A2B8-7D20-4C5B-A8B0-74DBC4586752}" presName="sibTrans" presStyleLbl="sibTrans1D1" presStyleIdx="4" presStyleCnt="6"/>
      <dgm:spPr/>
      <dgm:t>
        <a:bodyPr/>
        <a:lstStyle/>
        <a:p>
          <a:endParaRPr lang="pt-BR"/>
        </a:p>
      </dgm:t>
    </dgm:pt>
    <dgm:pt modelId="{B481FEB4-91A8-4F60-9EC6-EB52A28051C5}" type="pres">
      <dgm:prSet presAssocID="{563A58B0-3108-410D-853A-B0E2230303FE}" presName="node" presStyleLbl="node1" presStyleIdx="5" presStyleCnt="6" custScaleX="126490" custScaleY="166984">
        <dgm:presLayoutVars>
          <dgm:bulletEnabled val="1"/>
        </dgm:presLayoutVars>
      </dgm:prSet>
      <dgm:spPr/>
      <dgm:t>
        <a:bodyPr/>
        <a:lstStyle/>
        <a:p>
          <a:endParaRPr lang="pt-BR"/>
        </a:p>
      </dgm:t>
    </dgm:pt>
    <dgm:pt modelId="{AB08C639-D177-4282-A4BC-31CFA3EC82CF}" type="pres">
      <dgm:prSet presAssocID="{563A58B0-3108-410D-853A-B0E2230303FE}" presName="spNode" presStyleCnt="0"/>
      <dgm:spPr/>
    </dgm:pt>
    <dgm:pt modelId="{0E989415-6D2C-4909-ABE7-49707D6085B7}" type="pres">
      <dgm:prSet presAssocID="{2AC8185B-7DD9-4C46-AAE0-86CDD7455849}" presName="sibTrans" presStyleLbl="sibTrans1D1" presStyleIdx="5" presStyleCnt="6"/>
      <dgm:spPr/>
      <dgm:t>
        <a:bodyPr/>
        <a:lstStyle/>
        <a:p>
          <a:endParaRPr lang="pt-BR"/>
        </a:p>
      </dgm:t>
    </dgm:pt>
  </dgm:ptLst>
  <dgm:cxnLst>
    <dgm:cxn modelId="{418E9271-F2B2-4661-B5DE-E132D838BC2F}" type="presOf" srcId="{C40CF22B-89C6-43A9-8745-78A9702D9E18}" destId="{30C17660-B2EC-4996-8BDE-9D4D64E2C611}" srcOrd="0" destOrd="0" presId="urn:microsoft.com/office/officeart/2005/8/layout/cycle6"/>
    <dgm:cxn modelId="{FC63401D-5596-4688-85BD-918BCD942383}" type="presOf" srcId="{2AC8185B-7DD9-4C46-AAE0-86CDD7455849}" destId="{0E989415-6D2C-4909-ABE7-49707D6085B7}" srcOrd="0" destOrd="0" presId="urn:microsoft.com/office/officeart/2005/8/layout/cycle6"/>
    <dgm:cxn modelId="{0EDE0DCE-B0EF-40BC-9798-ADEE5B4F72D0}" srcId="{D20A545B-3781-466A-8643-F63BDCC3C68C}" destId="{563A58B0-3108-410D-853A-B0E2230303FE}" srcOrd="5" destOrd="0" parTransId="{51C8B1E5-94A5-4B77-B6E3-2AEF9CC67EC9}" sibTransId="{2AC8185B-7DD9-4C46-AAE0-86CDD7455849}"/>
    <dgm:cxn modelId="{403CECD7-08C9-414F-94B5-8411E4C2B104}" srcId="{D20A545B-3781-466A-8643-F63BDCC3C68C}" destId="{ED4A099A-1EEC-401D-8654-19B15B125E7F}" srcOrd="2" destOrd="0" parTransId="{F658C934-C728-4E7F-AF36-CA8FB2BB2DAA}" sibTransId="{C40CF22B-89C6-43A9-8745-78A9702D9E18}"/>
    <dgm:cxn modelId="{547D6176-8D28-42AE-8F78-7F5446D090EA}" type="presOf" srcId="{2625295A-54F2-4DE9-A061-108DA2135211}" destId="{2B6BA7C8-D5AD-4D6B-98A4-0EC7BDE84730}" srcOrd="0" destOrd="0" presId="urn:microsoft.com/office/officeart/2005/8/layout/cycle6"/>
    <dgm:cxn modelId="{1A2F7AE8-16F9-48FB-9A21-C4CC681236D7}" srcId="{D20A545B-3781-466A-8643-F63BDCC3C68C}" destId="{6BADC2E6-06CF-4EED-B914-68B576990DC6}" srcOrd="0" destOrd="0" parTransId="{38AA9019-CB59-4E1D-8E4C-1EE0D8681EE6}" sibTransId="{5B3D739D-C942-4157-A01D-D0D5110B156C}"/>
    <dgm:cxn modelId="{E8E5E819-DC93-47A5-B647-0C259E5CAC05}" type="presOf" srcId="{C7448587-12B7-4D24-8EEB-E6FB82F6723C}" destId="{DCC0FD6B-EB7A-4203-AC0B-7C5F349F9032}" srcOrd="0" destOrd="0" presId="urn:microsoft.com/office/officeart/2005/8/layout/cycle6"/>
    <dgm:cxn modelId="{3CED1330-81B8-44D3-9C65-B79DAD112A19}" type="presOf" srcId="{06536401-7476-4691-A291-E30F899F26D0}" destId="{FC1A1428-3E41-4E36-A76F-1149E64583B1}" srcOrd="0" destOrd="0" presId="urn:microsoft.com/office/officeart/2005/8/layout/cycle6"/>
    <dgm:cxn modelId="{110B36E7-5652-4368-AA57-BBD696C1B97D}" type="presOf" srcId="{563A58B0-3108-410D-853A-B0E2230303FE}" destId="{B481FEB4-91A8-4F60-9EC6-EB52A28051C5}" srcOrd="0" destOrd="0" presId="urn:microsoft.com/office/officeart/2005/8/layout/cycle6"/>
    <dgm:cxn modelId="{CF392C49-D3E7-4475-8086-8B6BB0CDC925}" type="presOf" srcId="{6BADC2E6-06CF-4EED-B914-68B576990DC6}" destId="{7D0220E7-B95E-4D90-AE15-8AC5B8FDD4EE}" srcOrd="0" destOrd="0" presId="urn:microsoft.com/office/officeart/2005/8/layout/cycle6"/>
    <dgm:cxn modelId="{C8061115-26C9-4227-85EB-0867DBF12CFB}" type="presOf" srcId="{ED4A099A-1EEC-401D-8654-19B15B125E7F}" destId="{F51FC0A2-B467-47D6-8147-0B17A8E13547}" srcOrd="0" destOrd="0" presId="urn:microsoft.com/office/officeart/2005/8/layout/cycle6"/>
    <dgm:cxn modelId="{85D3440B-14C8-452C-97B2-A5C2626ABB52}" type="presOf" srcId="{47A13859-E628-419E-AE3A-45C3F3D2B338}" destId="{919FD512-401C-4E6B-8652-ECBBA1ECBFF7}" srcOrd="0" destOrd="0" presId="urn:microsoft.com/office/officeart/2005/8/layout/cycle6"/>
    <dgm:cxn modelId="{464B94F8-B5E8-4C00-9237-FFE55437175C}" type="presOf" srcId="{D20A545B-3781-466A-8643-F63BDCC3C68C}" destId="{12F1B1D3-F71C-4198-8CD2-8AEA6CFC80EF}" srcOrd="0" destOrd="0" presId="urn:microsoft.com/office/officeart/2005/8/layout/cycle6"/>
    <dgm:cxn modelId="{E3CD7C1C-B0FC-41DD-9CD9-344BDDC08FAC}" srcId="{D20A545B-3781-466A-8643-F63BDCC3C68C}" destId="{50CB90CD-049C-4F38-9681-EB66508C7779}" srcOrd="4" destOrd="0" parTransId="{ECCA637E-147A-4737-B4B6-ACFD36C7E029}" sibTransId="{DD43A2B8-7D20-4C5B-A8B0-74DBC4586752}"/>
    <dgm:cxn modelId="{1806BFD6-FD6B-4764-A6C1-B6A8CC79B007}" type="presOf" srcId="{50CB90CD-049C-4F38-9681-EB66508C7779}" destId="{493CDB9F-BF68-485B-94DD-6DFADEA2739D}" srcOrd="0" destOrd="0" presId="urn:microsoft.com/office/officeart/2005/8/layout/cycle6"/>
    <dgm:cxn modelId="{FD8D3186-4B4F-4C56-9910-8392379BD14F}" type="presOf" srcId="{DD43A2B8-7D20-4C5B-A8B0-74DBC4586752}" destId="{EAEE34C4-33A5-4A4A-B090-0519CF8E7526}" srcOrd="0" destOrd="0" presId="urn:microsoft.com/office/officeart/2005/8/layout/cycle6"/>
    <dgm:cxn modelId="{FD33F21D-06FF-4AD2-AE48-807C8DC3C939}" srcId="{D20A545B-3781-466A-8643-F63BDCC3C68C}" destId="{C7448587-12B7-4D24-8EEB-E6FB82F6723C}" srcOrd="1" destOrd="0" parTransId="{FF220509-AE02-4B59-8114-94C7B60DEAD3}" sibTransId="{47A13859-E628-419E-AE3A-45C3F3D2B338}"/>
    <dgm:cxn modelId="{32413BE0-3101-4912-BC40-2B4E8C060D82}" srcId="{D20A545B-3781-466A-8643-F63BDCC3C68C}" destId="{2625295A-54F2-4DE9-A061-108DA2135211}" srcOrd="3" destOrd="0" parTransId="{E37ADB99-E9DE-4F8D-B6F6-0779EF4C4945}" sibTransId="{06536401-7476-4691-A291-E30F899F26D0}"/>
    <dgm:cxn modelId="{E427FD57-DC6F-4CCC-A3B2-74B7A729CEBD}" type="presOf" srcId="{5B3D739D-C942-4157-A01D-D0D5110B156C}" destId="{AAF98C48-2B8C-4A39-8CA3-91DB5B4EC735}" srcOrd="0" destOrd="0" presId="urn:microsoft.com/office/officeart/2005/8/layout/cycle6"/>
    <dgm:cxn modelId="{5735B355-ADB4-49B4-AA58-B9FFA9D912C9}" type="presParOf" srcId="{12F1B1D3-F71C-4198-8CD2-8AEA6CFC80EF}" destId="{7D0220E7-B95E-4D90-AE15-8AC5B8FDD4EE}" srcOrd="0" destOrd="0" presId="urn:microsoft.com/office/officeart/2005/8/layout/cycle6"/>
    <dgm:cxn modelId="{E3508512-5908-4957-9B63-9F0E48122D6E}" type="presParOf" srcId="{12F1B1D3-F71C-4198-8CD2-8AEA6CFC80EF}" destId="{0F1F3157-D806-4E33-96AC-89CFE7866579}" srcOrd="1" destOrd="0" presId="urn:microsoft.com/office/officeart/2005/8/layout/cycle6"/>
    <dgm:cxn modelId="{649776F6-E49A-410B-ACB7-D902B04744CB}" type="presParOf" srcId="{12F1B1D3-F71C-4198-8CD2-8AEA6CFC80EF}" destId="{AAF98C48-2B8C-4A39-8CA3-91DB5B4EC735}" srcOrd="2" destOrd="0" presId="urn:microsoft.com/office/officeart/2005/8/layout/cycle6"/>
    <dgm:cxn modelId="{05B9F85E-75E3-49A8-9032-52B06135DBF9}" type="presParOf" srcId="{12F1B1D3-F71C-4198-8CD2-8AEA6CFC80EF}" destId="{DCC0FD6B-EB7A-4203-AC0B-7C5F349F9032}" srcOrd="3" destOrd="0" presId="urn:microsoft.com/office/officeart/2005/8/layout/cycle6"/>
    <dgm:cxn modelId="{D3DABB15-0CC8-400F-8B6B-4BBFF881AA3A}" type="presParOf" srcId="{12F1B1D3-F71C-4198-8CD2-8AEA6CFC80EF}" destId="{9C2A9B4D-F57B-43CD-85BD-1B237E6E5BCA}" srcOrd="4" destOrd="0" presId="urn:microsoft.com/office/officeart/2005/8/layout/cycle6"/>
    <dgm:cxn modelId="{5B86C8C8-5D24-41E7-9F7F-164A1DFB6A0F}" type="presParOf" srcId="{12F1B1D3-F71C-4198-8CD2-8AEA6CFC80EF}" destId="{919FD512-401C-4E6B-8652-ECBBA1ECBFF7}" srcOrd="5" destOrd="0" presId="urn:microsoft.com/office/officeart/2005/8/layout/cycle6"/>
    <dgm:cxn modelId="{5D0F001F-65DE-4358-B4D9-4917D23BC8E0}" type="presParOf" srcId="{12F1B1D3-F71C-4198-8CD2-8AEA6CFC80EF}" destId="{F51FC0A2-B467-47D6-8147-0B17A8E13547}" srcOrd="6" destOrd="0" presId="urn:microsoft.com/office/officeart/2005/8/layout/cycle6"/>
    <dgm:cxn modelId="{B78DA62A-71EE-4F0F-88F1-125531505596}" type="presParOf" srcId="{12F1B1D3-F71C-4198-8CD2-8AEA6CFC80EF}" destId="{348D20F5-CEC3-4E8C-85FC-4073FBA880E5}" srcOrd="7" destOrd="0" presId="urn:microsoft.com/office/officeart/2005/8/layout/cycle6"/>
    <dgm:cxn modelId="{C33B74B3-CCB4-46D1-B9A2-0C849E2FBA56}" type="presParOf" srcId="{12F1B1D3-F71C-4198-8CD2-8AEA6CFC80EF}" destId="{30C17660-B2EC-4996-8BDE-9D4D64E2C611}" srcOrd="8" destOrd="0" presId="urn:microsoft.com/office/officeart/2005/8/layout/cycle6"/>
    <dgm:cxn modelId="{2566A2D5-4066-4F92-96C1-9FCD707BB4F7}" type="presParOf" srcId="{12F1B1D3-F71C-4198-8CD2-8AEA6CFC80EF}" destId="{2B6BA7C8-D5AD-4D6B-98A4-0EC7BDE84730}" srcOrd="9" destOrd="0" presId="urn:microsoft.com/office/officeart/2005/8/layout/cycle6"/>
    <dgm:cxn modelId="{CEBAD5CC-10CA-4074-9748-1A6EB6635E6C}" type="presParOf" srcId="{12F1B1D3-F71C-4198-8CD2-8AEA6CFC80EF}" destId="{A1BB2E7A-F5BC-4860-A196-424B7B79F5CF}" srcOrd="10" destOrd="0" presId="urn:microsoft.com/office/officeart/2005/8/layout/cycle6"/>
    <dgm:cxn modelId="{84C90D0A-7FE3-4E82-AC27-CC0DDA9CD7D0}" type="presParOf" srcId="{12F1B1D3-F71C-4198-8CD2-8AEA6CFC80EF}" destId="{FC1A1428-3E41-4E36-A76F-1149E64583B1}" srcOrd="11" destOrd="0" presId="urn:microsoft.com/office/officeart/2005/8/layout/cycle6"/>
    <dgm:cxn modelId="{D663A363-2A26-4F33-8534-08101776C353}" type="presParOf" srcId="{12F1B1D3-F71C-4198-8CD2-8AEA6CFC80EF}" destId="{493CDB9F-BF68-485B-94DD-6DFADEA2739D}" srcOrd="12" destOrd="0" presId="urn:microsoft.com/office/officeart/2005/8/layout/cycle6"/>
    <dgm:cxn modelId="{A9712A99-7688-4771-9BEA-2952B9F3491A}" type="presParOf" srcId="{12F1B1D3-F71C-4198-8CD2-8AEA6CFC80EF}" destId="{C299BD03-99DB-4E52-AB0F-FE67F550698E}" srcOrd="13" destOrd="0" presId="urn:microsoft.com/office/officeart/2005/8/layout/cycle6"/>
    <dgm:cxn modelId="{5702836F-6D7A-4908-9CA2-B87CEADE6F87}" type="presParOf" srcId="{12F1B1D3-F71C-4198-8CD2-8AEA6CFC80EF}" destId="{EAEE34C4-33A5-4A4A-B090-0519CF8E7526}" srcOrd="14" destOrd="0" presId="urn:microsoft.com/office/officeart/2005/8/layout/cycle6"/>
    <dgm:cxn modelId="{2B08AB8E-8990-4D9C-8DCD-82DF33D49AA3}" type="presParOf" srcId="{12F1B1D3-F71C-4198-8CD2-8AEA6CFC80EF}" destId="{B481FEB4-91A8-4F60-9EC6-EB52A28051C5}" srcOrd="15" destOrd="0" presId="urn:microsoft.com/office/officeart/2005/8/layout/cycle6"/>
    <dgm:cxn modelId="{645A11F2-FA1B-454C-8701-3003E05F257A}" type="presParOf" srcId="{12F1B1D3-F71C-4198-8CD2-8AEA6CFC80EF}" destId="{AB08C639-D177-4282-A4BC-31CFA3EC82CF}" srcOrd="16" destOrd="0" presId="urn:microsoft.com/office/officeart/2005/8/layout/cycle6"/>
    <dgm:cxn modelId="{2553A4BC-F5A8-4306-9B05-8FED22DFEF76}" type="presParOf" srcId="{12F1B1D3-F71C-4198-8CD2-8AEA6CFC80EF}" destId="{0E989415-6D2C-4909-ABE7-49707D6085B7}" srcOrd="17" destOrd="0" presId="urn:microsoft.com/office/officeart/2005/8/layout/cycle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3730B2-8058-4057-93D5-A736773CA6EE}">
      <dsp:nvSpPr>
        <dsp:cNvPr id="0" name=""/>
        <dsp:cNvSpPr/>
      </dsp:nvSpPr>
      <dsp:spPr>
        <a:xfrm rot="10800000">
          <a:off x="2582828" y="0"/>
          <a:ext cx="5013725" cy="1180811"/>
        </a:xfrm>
        <a:prstGeom prst="nonIsoscelesTrapezoid">
          <a:avLst>
            <a:gd name="adj1" fmla="val 0"/>
            <a:gd name="adj2" fmla="val 54683"/>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57150" lvl="1" indent="-57150" algn="l" defTabSz="444500">
            <a:lnSpc>
              <a:spcPct val="90000"/>
            </a:lnSpc>
            <a:spcBef>
              <a:spcPct val="0"/>
            </a:spcBef>
            <a:spcAft>
              <a:spcPct val="15000"/>
            </a:spcAft>
            <a:buChar char="••"/>
          </a:pPr>
          <a:r>
            <a:rPr lang="pt-BR" sz="1000" kern="1200" dirty="0"/>
            <a:t>EIXO I – ACESSO AOS SERVIÇOS E AÇÕES DE SAÚDE</a:t>
          </a:r>
        </a:p>
        <a:p>
          <a:pPr marL="57150" lvl="1" indent="-57150" algn="l" defTabSz="444500">
            <a:lnSpc>
              <a:spcPct val="90000"/>
            </a:lnSpc>
            <a:spcBef>
              <a:spcPct val="0"/>
            </a:spcBef>
            <a:spcAft>
              <a:spcPct val="15000"/>
            </a:spcAft>
            <a:buChar char="••"/>
          </a:pPr>
          <a:r>
            <a:rPr lang="pt-BR" sz="1000" kern="1200" dirty="0"/>
            <a:t>EIXO II – INTEGRALIDADE DA ATENÇÃO A SAÚDE E LINHAS DE CUIDADO</a:t>
          </a:r>
        </a:p>
        <a:p>
          <a:pPr marL="57150" lvl="1" indent="-57150" algn="l" defTabSz="444500">
            <a:lnSpc>
              <a:spcPct val="90000"/>
            </a:lnSpc>
            <a:spcBef>
              <a:spcPct val="0"/>
            </a:spcBef>
            <a:spcAft>
              <a:spcPct val="15000"/>
            </a:spcAft>
            <a:buChar char="••"/>
          </a:pPr>
          <a:r>
            <a:rPr lang="pt-BR" sz="1000" kern="1200" dirty="0"/>
            <a:t>EIXO III – PROMOÇÃO E PREVENÇÃO</a:t>
          </a:r>
        </a:p>
        <a:p>
          <a:pPr marL="57150" lvl="1" indent="-57150" algn="l" defTabSz="444500">
            <a:lnSpc>
              <a:spcPct val="90000"/>
            </a:lnSpc>
            <a:spcBef>
              <a:spcPct val="0"/>
            </a:spcBef>
            <a:spcAft>
              <a:spcPct val="15000"/>
            </a:spcAft>
            <a:buChar char="••"/>
          </a:pPr>
          <a:r>
            <a:rPr lang="pt-BR" sz="1000" kern="1200" dirty="0"/>
            <a:t>EIXO IV – GESTÃO DO TRABALHO E EDUCAÇÃO NA SAÚDE - SUS FORMADOR</a:t>
          </a:r>
        </a:p>
        <a:p>
          <a:pPr marL="57150" lvl="1" indent="-57150" algn="l" defTabSz="444500">
            <a:lnSpc>
              <a:spcPct val="90000"/>
            </a:lnSpc>
            <a:spcBef>
              <a:spcPct val="0"/>
            </a:spcBef>
            <a:spcAft>
              <a:spcPct val="15000"/>
            </a:spcAft>
            <a:buChar char="••"/>
          </a:pPr>
          <a:r>
            <a:rPr lang="pt-BR" sz="1000" kern="1200" dirty="0"/>
            <a:t>EIXO V – GESTÃO COMPARTILHADA E CONTROLE SOCIAL</a:t>
          </a:r>
        </a:p>
        <a:p>
          <a:pPr marL="57150" lvl="1" indent="-57150" algn="l" defTabSz="444500">
            <a:lnSpc>
              <a:spcPct val="90000"/>
            </a:lnSpc>
            <a:spcBef>
              <a:spcPct val="0"/>
            </a:spcBef>
            <a:spcAft>
              <a:spcPct val="15000"/>
            </a:spcAft>
            <a:buChar char="••"/>
          </a:pPr>
          <a:r>
            <a:rPr lang="pt-BR" sz="1000" kern="1200" dirty="0"/>
            <a:t>EIXO VI – APOIO LOGÍSTICO E FINANCEIRO</a:t>
          </a:r>
        </a:p>
      </dsp:txBody>
      <dsp:txXfrm rot="10800000">
        <a:off x="3228535" y="0"/>
        <a:ext cx="4368018" cy="1180811"/>
      </dsp:txXfrm>
    </dsp:sp>
    <dsp:sp modelId="{0EF0E387-E5C7-41D5-AAB9-D2E420E7DB20}">
      <dsp:nvSpPr>
        <dsp:cNvPr id="0" name=""/>
        <dsp:cNvSpPr/>
      </dsp:nvSpPr>
      <dsp:spPr>
        <a:xfrm>
          <a:off x="1937121" y="0"/>
          <a:ext cx="1291414" cy="1180811"/>
        </a:xfrm>
        <a:prstGeom prst="trapezoid">
          <a:avLst>
            <a:gd name="adj" fmla="val 54683"/>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endParaRPr lang="pt-BR" sz="2800" b="1" kern="1200" dirty="0"/>
        </a:p>
        <a:p>
          <a:pPr lvl="0" algn="ctr" defTabSz="1244600">
            <a:lnSpc>
              <a:spcPct val="90000"/>
            </a:lnSpc>
            <a:spcBef>
              <a:spcPct val="0"/>
            </a:spcBef>
            <a:spcAft>
              <a:spcPct val="35000"/>
            </a:spcAft>
          </a:pPr>
          <a:r>
            <a:rPr lang="pt-BR" sz="2800" b="1" kern="1200" dirty="0"/>
            <a:t>Eixos</a:t>
          </a:r>
        </a:p>
      </dsp:txBody>
      <dsp:txXfrm>
        <a:off x="1937121" y="0"/>
        <a:ext cx="1291414" cy="1180811"/>
      </dsp:txXfrm>
    </dsp:sp>
    <dsp:sp modelId="{C9D1DB22-9CA7-47C9-B983-0E29A07975CB}">
      <dsp:nvSpPr>
        <dsp:cNvPr id="0" name=""/>
        <dsp:cNvSpPr/>
      </dsp:nvSpPr>
      <dsp:spPr>
        <a:xfrm rot="10800000">
          <a:off x="3228535" y="1180811"/>
          <a:ext cx="4368018" cy="1180811"/>
        </a:xfrm>
        <a:prstGeom prst="nonIsoscelesTrapezoid">
          <a:avLst>
            <a:gd name="adj1" fmla="val 0"/>
            <a:gd name="adj2" fmla="val 54683"/>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171450" lvl="1" indent="-171450" algn="l" defTabSz="800100">
            <a:lnSpc>
              <a:spcPct val="90000"/>
            </a:lnSpc>
            <a:spcBef>
              <a:spcPct val="0"/>
            </a:spcBef>
            <a:spcAft>
              <a:spcPct val="15000"/>
            </a:spcAft>
            <a:buChar char="••"/>
          </a:pPr>
          <a:r>
            <a:rPr lang="pt-BR" sz="1800" kern="1200" dirty="0"/>
            <a:t> Explicam e explicitam os Eixos</a:t>
          </a:r>
        </a:p>
      </dsp:txBody>
      <dsp:txXfrm rot="10800000">
        <a:off x="3874242" y="1180811"/>
        <a:ext cx="3722311" cy="1180811"/>
      </dsp:txXfrm>
    </dsp:sp>
    <dsp:sp modelId="{2C08F430-8482-4D6C-8E26-294EF5C5F95B}">
      <dsp:nvSpPr>
        <dsp:cNvPr id="0" name=""/>
        <dsp:cNvSpPr/>
      </dsp:nvSpPr>
      <dsp:spPr>
        <a:xfrm>
          <a:off x="1291414" y="1180811"/>
          <a:ext cx="2582828" cy="1180811"/>
        </a:xfrm>
        <a:prstGeom prst="trapezoid">
          <a:avLst>
            <a:gd name="adj" fmla="val 54683"/>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370" tIns="39370" rIns="39370" bIns="39370" numCol="1" spcCol="1270" anchor="ctr" anchorCtr="0">
          <a:noAutofit/>
        </a:bodyPr>
        <a:lstStyle/>
        <a:p>
          <a:pPr lvl="0" algn="ctr" defTabSz="1377950">
            <a:lnSpc>
              <a:spcPct val="90000"/>
            </a:lnSpc>
            <a:spcBef>
              <a:spcPct val="0"/>
            </a:spcBef>
            <a:spcAft>
              <a:spcPct val="35000"/>
            </a:spcAft>
          </a:pPr>
          <a:r>
            <a:rPr lang="pt-BR" sz="3100" b="1" kern="1200" dirty="0"/>
            <a:t>Diretrizes</a:t>
          </a:r>
        </a:p>
      </dsp:txBody>
      <dsp:txXfrm>
        <a:off x="1743409" y="1180811"/>
        <a:ext cx="1678838" cy="1180811"/>
      </dsp:txXfrm>
    </dsp:sp>
    <dsp:sp modelId="{E582ADE3-5ADF-4DC6-B17B-68F3C2D0A519}">
      <dsp:nvSpPr>
        <dsp:cNvPr id="0" name=""/>
        <dsp:cNvSpPr/>
      </dsp:nvSpPr>
      <dsp:spPr>
        <a:xfrm rot="10800000">
          <a:off x="3874242" y="2361622"/>
          <a:ext cx="3722311" cy="1180811"/>
        </a:xfrm>
        <a:prstGeom prst="nonIsoscelesTrapezoid">
          <a:avLst>
            <a:gd name="adj1" fmla="val 0"/>
            <a:gd name="adj2" fmla="val 54683"/>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171450" lvl="1" indent="-171450" algn="l" defTabSz="711200">
            <a:lnSpc>
              <a:spcPct val="90000"/>
            </a:lnSpc>
            <a:spcBef>
              <a:spcPct val="0"/>
            </a:spcBef>
            <a:spcAft>
              <a:spcPct val="15000"/>
            </a:spcAft>
            <a:buChar char="••"/>
          </a:pPr>
          <a:r>
            <a:rPr lang="pt-BR" sz="1600" kern="1200" dirty="0"/>
            <a:t>13 no total</a:t>
          </a:r>
        </a:p>
      </dsp:txBody>
      <dsp:txXfrm rot="10800000">
        <a:off x="4519949" y="2361622"/>
        <a:ext cx="3076604" cy="1180811"/>
      </dsp:txXfrm>
    </dsp:sp>
    <dsp:sp modelId="{594E24F8-049D-4E0F-8FF4-68155708B43A}">
      <dsp:nvSpPr>
        <dsp:cNvPr id="0" name=""/>
        <dsp:cNvSpPr/>
      </dsp:nvSpPr>
      <dsp:spPr>
        <a:xfrm>
          <a:off x="645707" y="2361622"/>
          <a:ext cx="3874242" cy="1180811"/>
        </a:xfrm>
        <a:prstGeom prst="trapezoid">
          <a:avLst>
            <a:gd name="adj" fmla="val 54683"/>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370" tIns="39370" rIns="39370" bIns="39370" numCol="1" spcCol="1270" anchor="ctr" anchorCtr="0">
          <a:noAutofit/>
        </a:bodyPr>
        <a:lstStyle/>
        <a:p>
          <a:pPr lvl="0" algn="ctr" defTabSz="1377950">
            <a:lnSpc>
              <a:spcPct val="90000"/>
            </a:lnSpc>
            <a:spcBef>
              <a:spcPct val="0"/>
            </a:spcBef>
            <a:spcAft>
              <a:spcPct val="35000"/>
            </a:spcAft>
          </a:pPr>
          <a:r>
            <a:rPr lang="pt-BR" sz="3100" b="1" kern="1200" dirty="0"/>
            <a:t>Objetivos</a:t>
          </a:r>
        </a:p>
      </dsp:txBody>
      <dsp:txXfrm>
        <a:off x="1323699" y="2361622"/>
        <a:ext cx="2518257" cy="1180811"/>
      </dsp:txXfrm>
    </dsp:sp>
    <dsp:sp modelId="{15D92914-EDBF-49F2-A335-E23D18C4841C}">
      <dsp:nvSpPr>
        <dsp:cNvPr id="0" name=""/>
        <dsp:cNvSpPr/>
      </dsp:nvSpPr>
      <dsp:spPr>
        <a:xfrm rot="10800000">
          <a:off x="4519949" y="3542433"/>
          <a:ext cx="3076604" cy="1180811"/>
        </a:xfrm>
        <a:prstGeom prst="nonIsoscelesTrapezoid">
          <a:avLst>
            <a:gd name="adj1" fmla="val 0"/>
            <a:gd name="adj2" fmla="val 54683"/>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171450" lvl="1" indent="-171450" algn="l" defTabSz="711200">
            <a:lnSpc>
              <a:spcPct val="90000"/>
            </a:lnSpc>
            <a:spcBef>
              <a:spcPct val="0"/>
            </a:spcBef>
            <a:spcAft>
              <a:spcPct val="15000"/>
            </a:spcAft>
            <a:buChar char="••"/>
          </a:pPr>
          <a:r>
            <a:rPr lang="pt-BR" sz="1600" kern="1200" dirty="0"/>
            <a:t>73 no total</a:t>
          </a:r>
        </a:p>
        <a:p>
          <a:pPr marL="342900" lvl="2" indent="-171450" algn="l" defTabSz="711200">
            <a:lnSpc>
              <a:spcPct val="90000"/>
            </a:lnSpc>
            <a:spcBef>
              <a:spcPct val="0"/>
            </a:spcBef>
            <a:spcAft>
              <a:spcPct val="15000"/>
            </a:spcAft>
            <a:buChar char="••"/>
          </a:pPr>
          <a:r>
            <a:rPr lang="pt-BR" sz="1600" kern="1200" dirty="0"/>
            <a:t>21 Nacionais</a:t>
          </a:r>
        </a:p>
        <a:p>
          <a:pPr marL="342900" lvl="2" indent="-171450" algn="l" defTabSz="711200">
            <a:lnSpc>
              <a:spcPct val="90000"/>
            </a:lnSpc>
            <a:spcBef>
              <a:spcPct val="0"/>
            </a:spcBef>
            <a:spcAft>
              <a:spcPct val="15000"/>
            </a:spcAft>
            <a:buChar char="••"/>
          </a:pPr>
          <a:r>
            <a:rPr lang="pt-BR" sz="1600" kern="1200" dirty="0"/>
            <a:t>33 Vigilância</a:t>
          </a:r>
        </a:p>
      </dsp:txBody>
      <dsp:txXfrm rot="10800000">
        <a:off x="5165656" y="3542433"/>
        <a:ext cx="2430897" cy="1180811"/>
      </dsp:txXfrm>
    </dsp:sp>
    <dsp:sp modelId="{39ECACB3-A852-407B-8BD5-09418D678371}">
      <dsp:nvSpPr>
        <dsp:cNvPr id="0" name=""/>
        <dsp:cNvSpPr/>
      </dsp:nvSpPr>
      <dsp:spPr>
        <a:xfrm>
          <a:off x="0" y="3542433"/>
          <a:ext cx="5165656" cy="1180811"/>
        </a:xfrm>
        <a:prstGeom prst="trapezoid">
          <a:avLst>
            <a:gd name="adj" fmla="val 54683"/>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370" tIns="39370" rIns="39370" bIns="39370" numCol="1" spcCol="1270" anchor="ctr" anchorCtr="0">
          <a:noAutofit/>
        </a:bodyPr>
        <a:lstStyle/>
        <a:p>
          <a:pPr lvl="0" algn="ctr" defTabSz="1377950">
            <a:lnSpc>
              <a:spcPct val="90000"/>
            </a:lnSpc>
            <a:spcBef>
              <a:spcPct val="0"/>
            </a:spcBef>
            <a:spcAft>
              <a:spcPct val="35000"/>
            </a:spcAft>
          </a:pPr>
          <a:r>
            <a:rPr lang="pt-BR" sz="3100" b="1" kern="1200" dirty="0"/>
            <a:t>Indicadores</a:t>
          </a:r>
        </a:p>
      </dsp:txBody>
      <dsp:txXfrm>
        <a:off x="903989" y="3542433"/>
        <a:ext cx="3357676" cy="118081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0220E7-B95E-4D90-AE15-8AC5B8FDD4EE}">
      <dsp:nvSpPr>
        <dsp:cNvPr id="0" name=""/>
        <dsp:cNvSpPr/>
      </dsp:nvSpPr>
      <dsp:spPr>
        <a:xfrm>
          <a:off x="3320500" y="-377014"/>
          <a:ext cx="1512209" cy="1297609"/>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pt-BR" sz="1800" kern="1200" dirty="0"/>
            <a:t>EIXO I – ACESSO AOS SERVIÇOS E AÇÕES DE SAÚDE</a:t>
          </a:r>
        </a:p>
      </dsp:txBody>
      <dsp:txXfrm>
        <a:off x="3383844" y="-313670"/>
        <a:ext cx="1385521" cy="1170921"/>
      </dsp:txXfrm>
    </dsp:sp>
    <dsp:sp modelId="{AAF98C48-2B8C-4A39-8CA3-91DB5B4EC735}">
      <dsp:nvSpPr>
        <dsp:cNvPr id="0" name=""/>
        <dsp:cNvSpPr/>
      </dsp:nvSpPr>
      <dsp:spPr>
        <a:xfrm>
          <a:off x="4540279" y="-2385608"/>
          <a:ext cx="3662582" cy="3662582"/>
        </a:xfrm>
        <a:custGeom>
          <a:avLst/>
          <a:gdLst/>
          <a:ahLst/>
          <a:cxnLst/>
          <a:rect l="0" t="0" r="0" b="0"/>
          <a:pathLst>
            <a:path>
              <a:moveTo>
                <a:pt x="292114" y="2823543"/>
              </a:moveTo>
              <a:arcTo wR="1831291" hR="1831291" stAng="8831495" swAng="107144"/>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CC0FD6B-EB7A-4203-AC0B-7C5F349F9032}">
      <dsp:nvSpPr>
        <dsp:cNvPr id="0" name=""/>
        <dsp:cNvSpPr/>
      </dsp:nvSpPr>
      <dsp:spPr>
        <a:xfrm>
          <a:off x="4801921" y="270803"/>
          <a:ext cx="1721257" cy="1768142"/>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pt-BR" sz="1800" kern="1200" dirty="0"/>
            <a:t>EIXO II – INTEGRALIDADE DA ATENÇÃO A SAÚDE E LINHAS DE CUIDADO</a:t>
          </a:r>
        </a:p>
      </dsp:txBody>
      <dsp:txXfrm>
        <a:off x="4885946" y="354828"/>
        <a:ext cx="1553207" cy="1600092"/>
      </dsp:txXfrm>
    </dsp:sp>
    <dsp:sp modelId="{919FD512-401C-4E6B-8652-ECBBA1ECBFF7}">
      <dsp:nvSpPr>
        <dsp:cNvPr id="0" name=""/>
        <dsp:cNvSpPr/>
      </dsp:nvSpPr>
      <dsp:spPr>
        <a:xfrm>
          <a:off x="2245314" y="239229"/>
          <a:ext cx="3662582" cy="3662582"/>
        </a:xfrm>
        <a:custGeom>
          <a:avLst/>
          <a:gdLst/>
          <a:ahLst/>
          <a:cxnLst/>
          <a:rect l="0" t="0" r="0" b="0"/>
          <a:pathLst>
            <a:path>
              <a:moveTo>
                <a:pt x="3662359" y="1802706"/>
              </a:moveTo>
              <a:arcTo wR="1831291" hR="1831291" stAng="21546338" swAng="550758"/>
            </a:path>
          </a:pathLst>
        </a:cu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51FC0A2-B467-47D6-8147-0B17A8E13547}">
      <dsp:nvSpPr>
        <dsp:cNvPr id="0" name=""/>
        <dsp:cNvSpPr/>
      </dsp:nvSpPr>
      <dsp:spPr>
        <a:xfrm>
          <a:off x="4906445" y="2337361"/>
          <a:ext cx="1512209" cy="1297609"/>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pt-BR" sz="1800" kern="1200" dirty="0"/>
            <a:t>EIXO III – PROMOÇÃO E PREVENÇÃO</a:t>
          </a:r>
        </a:p>
      </dsp:txBody>
      <dsp:txXfrm>
        <a:off x="4969789" y="2400705"/>
        <a:ext cx="1385521" cy="1170921"/>
      </dsp:txXfrm>
    </dsp:sp>
    <dsp:sp modelId="{30C17660-B2EC-4996-8BDE-9D4D64E2C611}">
      <dsp:nvSpPr>
        <dsp:cNvPr id="0" name=""/>
        <dsp:cNvSpPr/>
      </dsp:nvSpPr>
      <dsp:spPr>
        <a:xfrm>
          <a:off x="2245314" y="239229"/>
          <a:ext cx="3662582" cy="3662582"/>
        </a:xfrm>
        <a:custGeom>
          <a:avLst/>
          <a:gdLst/>
          <a:ahLst/>
          <a:cxnLst/>
          <a:rect l="0" t="0" r="0" b="0"/>
          <a:pathLst>
            <a:path>
              <a:moveTo>
                <a:pt x="2781303" y="3396891"/>
              </a:moveTo>
              <a:arcTo wR="1831291" hR="1831291" stAng="3525027" swAng="407660"/>
            </a:path>
          </a:pathLst>
        </a:custGeom>
        <a:noFill/>
        <a:ln w="9525" cap="flat"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B6BA7C8-D5AD-4D6B-98A4-0EC7BDE84730}">
      <dsp:nvSpPr>
        <dsp:cNvPr id="0" name=""/>
        <dsp:cNvSpPr/>
      </dsp:nvSpPr>
      <dsp:spPr>
        <a:xfrm>
          <a:off x="3320500" y="2948657"/>
          <a:ext cx="1512209" cy="1906308"/>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pt-BR" sz="1800" kern="1200" dirty="0"/>
            <a:t>EIXO IV – GESTÃO DO TRABALHO E EDUCAÇÃO NA SAÚDE - SUS FORMADOR</a:t>
          </a:r>
        </a:p>
      </dsp:txBody>
      <dsp:txXfrm>
        <a:off x="3394320" y="3022477"/>
        <a:ext cx="1364569" cy="1758668"/>
      </dsp:txXfrm>
    </dsp:sp>
    <dsp:sp modelId="{FC1A1428-3E41-4E36-A76F-1149E64583B1}">
      <dsp:nvSpPr>
        <dsp:cNvPr id="0" name=""/>
        <dsp:cNvSpPr/>
      </dsp:nvSpPr>
      <dsp:spPr>
        <a:xfrm>
          <a:off x="2245314" y="239229"/>
          <a:ext cx="3662582" cy="3662582"/>
        </a:xfrm>
        <a:custGeom>
          <a:avLst/>
          <a:gdLst/>
          <a:ahLst/>
          <a:cxnLst/>
          <a:rect l="0" t="0" r="0" b="0"/>
          <a:pathLst>
            <a:path>
              <a:moveTo>
                <a:pt x="1074441" y="3498866"/>
              </a:moveTo>
              <a:arcTo wR="1831291" hR="1831291" stAng="6864691" swAng="150511"/>
            </a:path>
          </a:pathLst>
        </a:custGeom>
        <a:noFill/>
        <a:ln w="9525" cap="flat" cmpd="sng" algn="ctr">
          <a:solidFill>
            <a:schemeClr val="accent5">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93CDB9F-BF68-485B-94DD-6DFADEA2739D}">
      <dsp:nvSpPr>
        <dsp:cNvPr id="0" name=""/>
        <dsp:cNvSpPr/>
      </dsp:nvSpPr>
      <dsp:spPr>
        <a:xfrm>
          <a:off x="1734556" y="2226001"/>
          <a:ext cx="1512209" cy="1520329"/>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pt-BR" sz="1800" kern="1200" dirty="0"/>
            <a:t>EIXO V – GESTÃO COMPARTILHADA E CONTROLE SOCIAL</a:t>
          </a:r>
        </a:p>
      </dsp:txBody>
      <dsp:txXfrm>
        <a:off x="1808376" y="2299821"/>
        <a:ext cx="1364569" cy="1372689"/>
      </dsp:txXfrm>
    </dsp:sp>
    <dsp:sp modelId="{EAEE34C4-33A5-4A4A-B090-0519CF8E7526}">
      <dsp:nvSpPr>
        <dsp:cNvPr id="0" name=""/>
        <dsp:cNvSpPr/>
      </dsp:nvSpPr>
      <dsp:spPr>
        <a:xfrm>
          <a:off x="2245314" y="239229"/>
          <a:ext cx="3662582" cy="3662582"/>
        </a:xfrm>
        <a:custGeom>
          <a:avLst/>
          <a:gdLst/>
          <a:ahLst/>
          <a:cxnLst/>
          <a:rect l="0" t="0" r="0" b="0"/>
          <a:pathLst>
            <a:path>
              <a:moveTo>
                <a:pt x="6258" y="1982561"/>
              </a:moveTo>
              <a:arcTo wR="1831291" hR="1831291" stAng="10515707" swAng="779071"/>
            </a:path>
          </a:pathLst>
        </a:custGeom>
        <a:noFill/>
        <a:ln w="9525" cap="flat" cmpd="sng" algn="ctr">
          <a:solidFill>
            <a:schemeClr val="accent6">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481FEB4-91A8-4F60-9EC6-EB52A28051C5}">
      <dsp:nvSpPr>
        <dsp:cNvPr id="0" name=""/>
        <dsp:cNvSpPr/>
      </dsp:nvSpPr>
      <dsp:spPr>
        <a:xfrm>
          <a:off x="1734556" y="506070"/>
          <a:ext cx="1512209" cy="1297609"/>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pt-BR" sz="1800" kern="1200" dirty="0"/>
            <a:t>EIXO VI – APOIO LOGÍSTICO E FINANCEIRO</a:t>
          </a:r>
        </a:p>
      </dsp:txBody>
      <dsp:txXfrm>
        <a:off x="1797900" y="569414"/>
        <a:ext cx="1385521" cy="1170921"/>
      </dsp:txXfrm>
    </dsp:sp>
    <dsp:sp modelId="{0E989415-6D2C-4909-ABE7-49707D6085B7}">
      <dsp:nvSpPr>
        <dsp:cNvPr id="0" name=""/>
        <dsp:cNvSpPr/>
      </dsp:nvSpPr>
      <dsp:spPr>
        <a:xfrm>
          <a:off x="1988353" y="369087"/>
          <a:ext cx="3662582" cy="3662582"/>
        </a:xfrm>
        <a:custGeom>
          <a:avLst/>
          <a:gdLst/>
          <a:ahLst/>
          <a:cxnLst/>
          <a:rect l="0" t="0" r="0" b="0"/>
          <a:pathLst>
            <a:path>
              <a:moveTo>
                <a:pt x="1138264" y="136198"/>
              </a:moveTo>
              <a:arcTo wR="1831291" hR="1831291" stAng="14865788" swAng="381309"/>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CC2F05-E963-47A3-A0E8-7FBF8B4AEE29}" type="datetimeFigureOut">
              <a:rPr lang="pt-BR" smtClean="0"/>
              <a:pPr/>
              <a:t>20/08/2020</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3EE9A1E-BC86-4A47-B271-46C736614058}" type="slidenum">
              <a:rPr lang="pt-BR" smtClean="0"/>
              <a:pPr/>
              <a:t>‹nº›</a:t>
            </a:fld>
            <a:endParaRPr lang="pt-BR"/>
          </a:p>
        </p:txBody>
      </p:sp>
    </p:spTree>
    <p:extLst>
      <p:ext uri="{BB962C8B-B14F-4D97-AF65-F5344CB8AC3E}">
        <p14:creationId xmlns:p14="http://schemas.microsoft.com/office/powerpoint/2010/main" xmlns="" val="24918175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fontScale="92500" lnSpcReduction="20000"/>
          </a:bodyPr>
          <a:lstStyle/>
          <a:p>
            <a:r>
              <a:rPr lang="pt-BR" sz="1200" kern="1200" dirty="0" smtClean="0">
                <a:solidFill>
                  <a:schemeClr val="tx1"/>
                </a:solidFill>
                <a:latin typeface="+mn-lt"/>
                <a:ea typeface="+mn-ea"/>
                <a:cs typeface="+mn-cs"/>
              </a:rPr>
              <a:t>A </a:t>
            </a:r>
            <a:r>
              <a:rPr lang="pt-BR" sz="1200" u="sng" kern="1200" dirty="0" smtClean="0">
                <a:solidFill>
                  <a:schemeClr val="tx1"/>
                </a:solidFill>
                <a:latin typeface="+mn-lt"/>
                <a:ea typeface="+mn-ea"/>
                <a:cs typeface="+mn-cs"/>
              </a:rPr>
              <a:t>cobertura populacional</a:t>
            </a:r>
            <a:r>
              <a:rPr lang="pt-BR" sz="1200" kern="1200" dirty="0" smtClean="0">
                <a:solidFill>
                  <a:schemeClr val="tx1"/>
                </a:solidFill>
                <a:latin typeface="+mn-lt"/>
                <a:ea typeface="+mn-ea"/>
                <a:cs typeface="+mn-cs"/>
              </a:rPr>
              <a:t> estimada pelas equipes de Atenção Básica manteve tendência a queda à medida que houve baixa de equipes por continuidade de desligamento de servidores, sem reposição de profissionais pelo “Programa Mais Médicos”do governo federal para o município.</a:t>
            </a:r>
          </a:p>
          <a:p>
            <a:r>
              <a:rPr lang="pt-BR" sz="1200" kern="1200" dirty="0" smtClean="0">
                <a:solidFill>
                  <a:schemeClr val="tx1"/>
                </a:solidFill>
                <a:latin typeface="+mn-lt"/>
                <a:ea typeface="+mn-ea"/>
                <a:cs typeface="+mn-cs"/>
              </a:rPr>
              <a:t>Houve um acréscimo no total de </a:t>
            </a:r>
            <a:r>
              <a:rPr lang="pt-BR" sz="1200" u="sng" kern="1200" dirty="0" smtClean="0">
                <a:solidFill>
                  <a:schemeClr val="tx1"/>
                </a:solidFill>
                <a:latin typeface="+mn-lt"/>
                <a:ea typeface="+mn-ea"/>
                <a:cs typeface="+mn-cs"/>
              </a:rPr>
              <a:t>ACS</a:t>
            </a:r>
            <a:r>
              <a:rPr lang="pt-BR" sz="1200" kern="1200" dirty="0" smtClean="0">
                <a:solidFill>
                  <a:schemeClr val="tx1"/>
                </a:solidFill>
                <a:latin typeface="+mn-lt"/>
                <a:ea typeface="+mn-ea"/>
                <a:cs typeface="+mn-cs"/>
              </a:rPr>
              <a:t> informados pela CII no Portal da Saúde passando de 698 em dezembro de 2018 para 723 em dezembro de 2019.</a:t>
            </a:r>
          </a:p>
          <a:p>
            <a:r>
              <a:rPr lang="pt-BR" sz="1200" kern="1200" dirty="0" smtClean="0">
                <a:solidFill>
                  <a:schemeClr val="tx1"/>
                </a:solidFill>
                <a:latin typeface="+mn-lt"/>
                <a:ea typeface="+mn-ea"/>
                <a:cs typeface="+mn-cs"/>
              </a:rPr>
              <a:t>O repasse de recursos para as 142 ESF homologadas e avaliadas no </a:t>
            </a:r>
            <a:r>
              <a:rPr lang="pt-BR" sz="1200" u="sng" kern="1200" dirty="0" smtClean="0">
                <a:solidFill>
                  <a:schemeClr val="tx1"/>
                </a:solidFill>
                <a:latin typeface="+mn-lt"/>
                <a:ea typeface="+mn-ea"/>
                <a:cs typeface="+mn-cs"/>
              </a:rPr>
              <a:t>PMAQ</a:t>
            </a:r>
            <a:r>
              <a:rPr lang="pt-BR" sz="1200" kern="1200" dirty="0" smtClean="0">
                <a:solidFill>
                  <a:schemeClr val="tx1"/>
                </a:solidFill>
                <a:latin typeface="+mn-lt"/>
                <a:ea typeface="+mn-ea"/>
                <a:cs typeface="+mn-cs"/>
              </a:rPr>
              <a:t> foi efetivado em 2019.</a:t>
            </a:r>
          </a:p>
          <a:p>
            <a:r>
              <a:rPr lang="pt-BR" sz="1200" kern="1200" dirty="0" smtClean="0">
                <a:solidFill>
                  <a:schemeClr val="tx1"/>
                </a:solidFill>
                <a:latin typeface="+mn-lt"/>
                <a:ea typeface="+mn-ea"/>
                <a:cs typeface="+mn-cs"/>
              </a:rPr>
              <a:t>Foi contemplado o pleito de extensão de carga horária para quatro centros de saúde (</a:t>
            </a:r>
            <a:r>
              <a:rPr lang="pt-BR" sz="1200" u="sng" kern="1200" dirty="0" smtClean="0">
                <a:solidFill>
                  <a:schemeClr val="tx1"/>
                </a:solidFill>
                <a:latin typeface="+mn-lt"/>
                <a:ea typeface="+mn-ea"/>
                <a:cs typeface="+mn-cs"/>
              </a:rPr>
              <a:t>Programa Saúde na Hora</a:t>
            </a:r>
            <a:r>
              <a:rPr lang="pt-BR" sz="1200" kern="1200" dirty="0" smtClean="0">
                <a:solidFill>
                  <a:schemeClr val="tx1"/>
                </a:solidFill>
                <a:latin typeface="+mn-lt"/>
                <a:ea typeface="+mn-ea"/>
                <a:cs typeface="+mn-cs"/>
              </a:rPr>
              <a:t>) e executada a inclusão dos 66 coordenadores de Centros de Saúde como </a:t>
            </a:r>
            <a:r>
              <a:rPr lang="pt-BR" sz="1200" u="sng" kern="1200" dirty="0" smtClean="0">
                <a:solidFill>
                  <a:schemeClr val="tx1"/>
                </a:solidFill>
                <a:latin typeface="+mn-lt"/>
                <a:ea typeface="+mn-ea"/>
                <a:cs typeface="+mn-cs"/>
              </a:rPr>
              <a:t>Gerentes de Unidades Básicas de Saúde</a:t>
            </a:r>
            <a:r>
              <a:rPr lang="pt-BR" sz="1200" kern="1200" dirty="0" smtClean="0">
                <a:solidFill>
                  <a:schemeClr val="tx1"/>
                </a:solidFill>
                <a:latin typeface="+mn-lt"/>
                <a:ea typeface="+mn-ea"/>
                <a:cs typeface="+mn-cs"/>
              </a:rPr>
              <a:t> para efeito de repasse de recursos previsto na respectiva portaria.</a:t>
            </a:r>
          </a:p>
          <a:p>
            <a:r>
              <a:rPr lang="pt-BR" sz="1200" kern="1200" dirty="0" smtClean="0">
                <a:solidFill>
                  <a:schemeClr val="tx1"/>
                </a:solidFill>
                <a:latin typeface="+mn-lt"/>
                <a:ea typeface="+mn-ea"/>
                <a:cs typeface="+mn-cs"/>
              </a:rPr>
              <a:t>Manteve-se descompasso entre o DAB e a gerência do CNES no MS no que diz respeito aos critérios de habilitação de equipes.</a:t>
            </a:r>
          </a:p>
          <a:p>
            <a:r>
              <a:rPr lang="pt-BR" sz="1200" kern="1200" dirty="0" smtClean="0">
                <a:solidFill>
                  <a:schemeClr val="tx1"/>
                </a:solidFill>
                <a:latin typeface="+mn-lt"/>
                <a:ea typeface="+mn-ea"/>
                <a:cs typeface="+mn-cs"/>
              </a:rPr>
              <a:t>O processo de revisão do modelo da Atenção Primária em Saúde (APS) em Campinas, com maior aproximação da Política Nacional de Atenção Básica (PNAB), previu a realização da Oficina da Atenção Primária com gestores, trabalhadores e usuários da saúde para outubro de 2019, sendo realizada uma Pré-oficina da Atenção Primária entre gestores e </a:t>
            </a:r>
            <a:r>
              <a:rPr lang="pt-BR" sz="1200" kern="1200" dirty="0" err="1" smtClean="0">
                <a:solidFill>
                  <a:schemeClr val="tx1"/>
                </a:solidFill>
                <a:latin typeface="+mn-lt"/>
                <a:ea typeface="+mn-ea"/>
                <a:cs typeface="+mn-cs"/>
              </a:rPr>
              <a:t>trabalhadore</a:t>
            </a:r>
            <a:r>
              <a:rPr lang="pt-BR" sz="1200" kern="1200" dirty="0" smtClean="0">
                <a:solidFill>
                  <a:schemeClr val="tx1"/>
                </a:solidFill>
                <a:latin typeface="+mn-lt"/>
                <a:ea typeface="+mn-ea"/>
                <a:cs typeface="+mn-cs"/>
              </a:rPr>
              <a:t> em dezembro de 2019 e ficando a Oficina reprogramada para abril de 2020. </a:t>
            </a:r>
          </a:p>
          <a:p>
            <a:r>
              <a:rPr lang="pt-BR" sz="1200" kern="1200" dirty="0" smtClean="0">
                <a:solidFill>
                  <a:schemeClr val="tx1"/>
                </a:solidFill>
                <a:latin typeface="+mn-lt"/>
                <a:ea typeface="+mn-ea"/>
                <a:cs typeface="+mn-cs"/>
              </a:rPr>
              <a:t>A Lei Municipal (15.779, de 24 de junho de 2019) que criou o “Programa Mais Médicos Campineiro”, foi regulamentada mediante o Decreto Municipal (20.525,de 17 de outubro de 2019), que deverá prover 60 vagas de residência médica em Medicina de Família e Comunidade para formação e provimento na Rede Básica de Campinas a partir de março de 2020, e mais 60 vagas para o ano </a:t>
            </a:r>
            <a:r>
              <a:rPr lang="pt-BR" sz="1200" kern="1200" dirty="0" err="1" smtClean="0">
                <a:solidFill>
                  <a:schemeClr val="tx1"/>
                </a:solidFill>
                <a:latin typeface="+mn-lt"/>
                <a:ea typeface="+mn-ea"/>
                <a:cs typeface="+mn-cs"/>
              </a:rPr>
              <a:t>subsequente</a:t>
            </a:r>
            <a:r>
              <a:rPr lang="pt-BR" sz="1200" kern="1200" dirty="0" smtClean="0">
                <a:solidFill>
                  <a:schemeClr val="tx1"/>
                </a:solidFill>
                <a:latin typeface="+mn-lt"/>
                <a:ea typeface="+mn-ea"/>
                <a:cs typeface="+mn-cs"/>
              </a:rPr>
              <a:t>. </a:t>
            </a:r>
          </a:p>
          <a:p>
            <a:r>
              <a:rPr lang="pt-BR" sz="1200" kern="1200" dirty="0" smtClean="0">
                <a:solidFill>
                  <a:schemeClr val="tx1"/>
                </a:solidFill>
                <a:latin typeface="+mn-lt"/>
                <a:ea typeface="+mn-ea"/>
                <a:cs typeface="+mn-cs"/>
              </a:rPr>
              <a:t>Ocorreu concurso público em 15 de setembro de 2019, para médicos mediante o edital 03/2019, homologado em 13 de novembro de 2019 e para outros cargos na área da saúde mediante o edital 04/2019, homologado em 16 de dezembro de 2019, por parte da Prefeitura Municipal de Campinas.</a:t>
            </a:r>
            <a:endParaRPr lang="pt-BR" dirty="0"/>
          </a:p>
        </p:txBody>
      </p:sp>
      <p:sp>
        <p:nvSpPr>
          <p:cNvPr id="4" name="Espaço Reservado para Número de Slide 3"/>
          <p:cNvSpPr>
            <a:spLocks noGrp="1"/>
          </p:cNvSpPr>
          <p:nvPr>
            <p:ph type="sldNum" sz="quarter" idx="10"/>
          </p:nvPr>
        </p:nvSpPr>
        <p:spPr/>
        <p:txBody>
          <a:bodyPr/>
          <a:lstStyle/>
          <a:p>
            <a:fld id="{C5460EE0-6BA0-4289-81A8-C428F4C3859A}" type="slidenum">
              <a:rPr lang="pt-BR" smtClean="0"/>
              <a:pPr/>
              <a:t>5</a:t>
            </a:fld>
            <a:endParaRPr lang="pt-B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fontScale="77500" lnSpcReduction="20000"/>
          </a:bodyPr>
          <a:lstStyle/>
          <a:p>
            <a:r>
              <a:rPr lang="pt-BR" sz="1200" kern="1200" dirty="0" smtClean="0">
                <a:solidFill>
                  <a:schemeClr val="tx1"/>
                </a:solidFill>
                <a:latin typeface="+mn-lt"/>
                <a:ea typeface="+mn-ea"/>
                <a:cs typeface="+mn-cs"/>
              </a:rPr>
              <a:t>A avaliação desse indicador é realizada anualmente. A avaliação da cobertura vacinal é realizada de forma cumulativa durante o ano, com o objetivo de alcançar a cobertura vacinal de 95% de cada uma das quatro vacinas selecionadas ao final do ano avaliado. Para acompanhamento do indicador, foram avaliados os dados referentes, do período de01 de Janeiro a 31 de dezembro de 2019, extraídos do sistema SIPNI WEB em 30/01/2020. </a:t>
            </a:r>
          </a:p>
          <a:p>
            <a:r>
              <a:rPr lang="pt-BR" sz="1200" kern="1200" dirty="0" smtClean="0">
                <a:solidFill>
                  <a:schemeClr val="tx1"/>
                </a:solidFill>
                <a:latin typeface="+mn-lt"/>
                <a:ea typeface="+mn-ea"/>
                <a:cs typeface="+mn-cs"/>
              </a:rPr>
              <a:t>Pneumocócica (&lt;1 ano): 92,17%</a:t>
            </a:r>
          </a:p>
          <a:p>
            <a:r>
              <a:rPr lang="pt-BR" sz="1200" kern="1200" dirty="0" err="1" smtClean="0">
                <a:solidFill>
                  <a:schemeClr val="tx1"/>
                </a:solidFill>
                <a:latin typeface="+mn-lt"/>
                <a:ea typeface="+mn-ea"/>
                <a:cs typeface="+mn-cs"/>
              </a:rPr>
              <a:t>Pentavalente</a:t>
            </a:r>
            <a:r>
              <a:rPr lang="pt-BR" sz="1200" kern="1200" dirty="0" smtClean="0">
                <a:solidFill>
                  <a:schemeClr val="tx1"/>
                </a:solidFill>
                <a:latin typeface="+mn-lt"/>
                <a:ea typeface="+mn-ea"/>
                <a:cs typeface="+mn-cs"/>
              </a:rPr>
              <a:t> (&lt; 1 ano): 76,69%</a:t>
            </a:r>
          </a:p>
          <a:p>
            <a:r>
              <a:rPr lang="pt-BR" sz="1200" kern="1200" dirty="0" smtClean="0">
                <a:solidFill>
                  <a:schemeClr val="tx1"/>
                </a:solidFill>
                <a:latin typeface="+mn-lt"/>
                <a:ea typeface="+mn-ea"/>
                <a:cs typeface="+mn-cs"/>
              </a:rPr>
              <a:t>Poliomielite (&lt; 1 ano): 89,02%</a:t>
            </a:r>
          </a:p>
          <a:p>
            <a:r>
              <a:rPr lang="pt-BR" sz="1200" kern="1200" dirty="0" smtClean="0">
                <a:solidFill>
                  <a:schemeClr val="tx1"/>
                </a:solidFill>
                <a:latin typeface="+mn-lt"/>
                <a:ea typeface="+mn-ea"/>
                <a:cs typeface="+mn-cs"/>
              </a:rPr>
              <a:t>Tríplice Viral ‑ D1: 91,74%%</a:t>
            </a:r>
          </a:p>
          <a:p>
            <a:r>
              <a:rPr lang="pt-BR" sz="1200" kern="1200" dirty="0" smtClean="0">
                <a:solidFill>
                  <a:schemeClr val="tx1"/>
                </a:solidFill>
                <a:latin typeface="+mn-lt"/>
                <a:ea typeface="+mn-ea"/>
                <a:cs typeface="+mn-cs"/>
              </a:rPr>
              <a:t>Atualmente todas as salas de vacina estão informatizadas conforme determinação do Programa Nacional de Imunização (PNI), e utilizam os sistemas de informação preconizados (SIPNI Web e </a:t>
            </a:r>
            <a:r>
              <a:rPr lang="pt-BR" sz="1200" kern="1200" dirty="0" err="1" smtClean="0">
                <a:solidFill>
                  <a:schemeClr val="tx1"/>
                </a:solidFill>
                <a:latin typeface="+mn-lt"/>
                <a:ea typeface="+mn-ea"/>
                <a:cs typeface="+mn-cs"/>
              </a:rPr>
              <a:t>E-Sus</a:t>
            </a:r>
            <a:r>
              <a:rPr lang="pt-BR" sz="1200" kern="1200" dirty="0" smtClean="0">
                <a:solidFill>
                  <a:schemeClr val="tx1"/>
                </a:solidFill>
                <a:latin typeface="+mn-lt"/>
                <a:ea typeface="+mn-ea"/>
                <a:cs typeface="+mn-cs"/>
              </a:rPr>
              <a:t>). Entre os fatores que colaboraram para as coberturas vacinais, são eles: registro em tempo real das doses aplicadas na sala de vacina, o que contribui na captação oportuna da criança para a vacinação; aumento na aceitação da vacina SCR, no entanto sem impactar em aumento na cobertura.</a:t>
            </a:r>
          </a:p>
          <a:p>
            <a:r>
              <a:rPr lang="pt-BR" sz="1200" kern="1200" dirty="0" smtClean="0">
                <a:solidFill>
                  <a:schemeClr val="tx1"/>
                </a:solidFill>
                <a:latin typeface="+mn-lt"/>
                <a:ea typeface="+mn-ea"/>
                <a:cs typeface="+mn-cs"/>
              </a:rPr>
              <a:t>No entanto, algumas situações ainda persistem na rede municipal de saúde, as quais precisam ser enfrentadas para um impacto positivo no indicador, tais como: dificuldade de acesso à vacinação em decorrência do fechamento das salas de vacinas em diversos períodos do dia (escassez de RH, reformas nas UBS, </a:t>
            </a:r>
            <a:r>
              <a:rPr lang="pt-BR" sz="1200" kern="1200" dirty="0" err="1" smtClean="0">
                <a:solidFill>
                  <a:schemeClr val="tx1"/>
                </a:solidFill>
                <a:latin typeface="+mn-lt"/>
                <a:ea typeface="+mn-ea"/>
                <a:cs typeface="+mn-cs"/>
              </a:rPr>
              <a:t>etc</a:t>
            </a:r>
            <a:r>
              <a:rPr lang="pt-BR" sz="1200" kern="1200" dirty="0" smtClean="0">
                <a:solidFill>
                  <a:schemeClr val="tx1"/>
                </a:solidFill>
                <a:latin typeface="+mn-lt"/>
                <a:ea typeface="+mn-ea"/>
                <a:cs typeface="+mn-cs"/>
              </a:rPr>
              <a:t>), e a não extensão do horário de funcionamento das salas de vacinas para períodos fora do “comercial”, o que facilitaria o acesso à população que trabalha; dificuldades operacionais com o sistema de informação (SI-PNI), as quais são rotineiramente reportadas ao GVE a fim de obter soluções junto ao DATASUS; implantação do sistema </a:t>
            </a:r>
            <a:r>
              <a:rPr lang="pt-BR" sz="1200" kern="1200" dirty="0" err="1" smtClean="0">
                <a:solidFill>
                  <a:schemeClr val="tx1"/>
                </a:solidFill>
                <a:latin typeface="+mn-lt"/>
                <a:ea typeface="+mn-ea"/>
                <a:cs typeface="+mn-cs"/>
              </a:rPr>
              <a:t>E-Sus</a:t>
            </a:r>
            <a:r>
              <a:rPr lang="pt-BR" sz="1200" kern="1200" dirty="0" smtClean="0">
                <a:solidFill>
                  <a:schemeClr val="tx1"/>
                </a:solidFill>
                <a:latin typeface="+mn-lt"/>
                <a:ea typeface="+mn-ea"/>
                <a:cs typeface="+mn-cs"/>
              </a:rPr>
              <a:t> e a instabilidade na migração de registros de doses aplicadas do E-SUS para o </a:t>
            </a:r>
            <a:r>
              <a:rPr lang="pt-BR" sz="1200" kern="1200" dirty="0" err="1" smtClean="0">
                <a:solidFill>
                  <a:schemeClr val="tx1"/>
                </a:solidFill>
                <a:latin typeface="+mn-lt"/>
                <a:ea typeface="+mn-ea"/>
                <a:cs typeface="+mn-cs"/>
              </a:rPr>
              <a:t>Si-PNI</a:t>
            </a:r>
            <a:r>
              <a:rPr lang="pt-BR" sz="1200" kern="1200" dirty="0" smtClean="0">
                <a:solidFill>
                  <a:schemeClr val="tx1"/>
                </a:solidFill>
                <a:latin typeface="+mn-lt"/>
                <a:ea typeface="+mn-ea"/>
                <a:cs typeface="+mn-cs"/>
              </a:rPr>
              <a:t>; não apontamento das doses aplicadas no SIPNI Web no momento da aplicação da vacina, por dificuldades como: acesso a internet e recursos humanos (justificativas apontadas pelos serviços de saúde); no ano de 2019, de maio a dezembro, houve desabastecimento da vacina </a:t>
            </a:r>
            <a:r>
              <a:rPr lang="pt-BR" sz="1200" kern="1200" dirty="0" err="1" smtClean="0">
                <a:solidFill>
                  <a:schemeClr val="tx1"/>
                </a:solidFill>
                <a:latin typeface="+mn-lt"/>
                <a:ea typeface="+mn-ea"/>
                <a:cs typeface="+mn-cs"/>
              </a:rPr>
              <a:t>Pentavalente</a:t>
            </a:r>
            <a:r>
              <a:rPr lang="pt-BR" sz="1200" kern="1200" dirty="0" smtClean="0">
                <a:solidFill>
                  <a:schemeClr val="tx1"/>
                </a:solidFill>
                <a:latin typeface="+mn-lt"/>
                <a:ea typeface="+mn-ea"/>
                <a:cs typeface="+mn-cs"/>
              </a:rPr>
              <a:t>, pelo Ministério da Saúde, fato que prejudicou a cobertura vacinal deste </a:t>
            </a:r>
            <a:r>
              <a:rPr lang="pt-BR" sz="1200" kern="1200" dirty="0" err="1" smtClean="0">
                <a:solidFill>
                  <a:schemeClr val="tx1"/>
                </a:solidFill>
                <a:latin typeface="+mn-lt"/>
                <a:ea typeface="+mn-ea"/>
                <a:cs typeface="+mn-cs"/>
              </a:rPr>
              <a:t>imunobiológico</a:t>
            </a:r>
            <a:r>
              <a:rPr lang="pt-BR" sz="1200" kern="1200" dirty="0" smtClean="0">
                <a:solidFill>
                  <a:schemeClr val="tx1"/>
                </a:solidFill>
                <a:latin typeface="+mn-lt"/>
                <a:ea typeface="+mn-ea"/>
                <a:cs typeface="+mn-cs"/>
              </a:rPr>
              <a:t>; pode-se considerar que também houve uma queda na cobertura vacinal das vacinas </a:t>
            </a:r>
            <a:r>
              <a:rPr lang="pt-BR" sz="1200" kern="1200" dirty="0" err="1" smtClean="0">
                <a:solidFill>
                  <a:schemeClr val="tx1"/>
                </a:solidFill>
                <a:latin typeface="+mn-lt"/>
                <a:ea typeface="+mn-ea"/>
                <a:cs typeface="+mn-cs"/>
              </a:rPr>
              <a:t>Rotavírus</a:t>
            </a:r>
            <a:r>
              <a:rPr lang="pt-BR" sz="1200" kern="1200" dirty="0" smtClean="0">
                <a:solidFill>
                  <a:schemeClr val="tx1"/>
                </a:solidFill>
                <a:latin typeface="+mn-lt"/>
                <a:ea typeface="+mn-ea"/>
                <a:cs typeface="+mn-cs"/>
              </a:rPr>
              <a:t>, Poliomielite e </a:t>
            </a:r>
            <a:r>
              <a:rPr lang="pt-BR" sz="1200" kern="1200" dirty="0" err="1" smtClean="0">
                <a:solidFill>
                  <a:schemeClr val="tx1"/>
                </a:solidFill>
                <a:latin typeface="+mn-lt"/>
                <a:ea typeface="+mn-ea"/>
                <a:cs typeface="+mn-cs"/>
              </a:rPr>
              <a:t>Meningo</a:t>
            </a:r>
            <a:r>
              <a:rPr lang="pt-BR" sz="1200" kern="1200" dirty="0" smtClean="0">
                <a:solidFill>
                  <a:schemeClr val="tx1"/>
                </a:solidFill>
                <a:latin typeface="+mn-lt"/>
                <a:ea typeface="+mn-ea"/>
                <a:cs typeface="+mn-cs"/>
              </a:rPr>
              <a:t> C, pois são vacinas que são aplicadas na mesma idade que a  </a:t>
            </a:r>
            <a:r>
              <a:rPr lang="pt-BR" sz="1200" kern="1200" dirty="0" err="1" smtClean="0">
                <a:solidFill>
                  <a:schemeClr val="tx1"/>
                </a:solidFill>
                <a:latin typeface="+mn-lt"/>
                <a:ea typeface="+mn-ea"/>
                <a:cs typeface="+mn-cs"/>
              </a:rPr>
              <a:t>Pentavalente</a:t>
            </a:r>
            <a:r>
              <a:rPr lang="pt-BR" sz="1200" kern="1200" dirty="0" smtClean="0">
                <a:solidFill>
                  <a:schemeClr val="tx1"/>
                </a:solidFill>
                <a:latin typeface="+mn-lt"/>
                <a:ea typeface="+mn-ea"/>
                <a:cs typeface="+mn-cs"/>
              </a:rPr>
              <a:t>, no qual os responsáveis, cientes da falta da vacina </a:t>
            </a:r>
            <a:r>
              <a:rPr lang="pt-BR" sz="1200" kern="1200" dirty="0" err="1" smtClean="0">
                <a:solidFill>
                  <a:schemeClr val="tx1"/>
                </a:solidFill>
                <a:latin typeface="+mn-lt"/>
                <a:ea typeface="+mn-ea"/>
                <a:cs typeface="+mn-cs"/>
              </a:rPr>
              <a:t>Pentavalente</a:t>
            </a:r>
            <a:r>
              <a:rPr lang="pt-BR" sz="1200" kern="1200" dirty="0" smtClean="0">
                <a:solidFill>
                  <a:schemeClr val="tx1"/>
                </a:solidFill>
                <a:latin typeface="+mn-lt"/>
                <a:ea typeface="+mn-ea"/>
                <a:cs typeface="+mn-cs"/>
              </a:rPr>
              <a:t>, aguardam para a aplicação dos demais </a:t>
            </a:r>
            <a:r>
              <a:rPr lang="pt-BR" sz="1200" kern="1200" dirty="0" err="1" smtClean="0">
                <a:solidFill>
                  <a:schemeClr val="tx1"/>
                </a:solidFill>
                <a:latin typeface="+mn-lt"/>
                <a:ea typeface="+mn-ea"/>
                <a:cs typeface="+mn-cs"/>
              </a:rPr>
              <a:t>imunobiológicos</a:t>
            </a:r>
            <a:r>
              <a:rPr lang="pt-BR" sz="1200" kern="1200" dirty="0" smtClean="0">
                <a:solidFill>
                  <a:schemeClr val="tx1"/>
                </a:solidFill>
                <a:latin typeface="+mn-lt"/>
                <a:ea typeface="+mn-ea"/>
                <a:cs typeface="+mn-cs"/>
              </a:rPr>
              <a:t>, aproveitando a oportunidade em uma única visita ao serviço para atualização da caderneta de vacina da criança. </a:t>
            </a:r>
          </a:p>
          <a:p>
            <a:r>
              <a:rPr lang="pt-BR" sz="1200" kern="1200" dirty="0" smtClean="0">
                <a:solidFill>
                  <a:schemeClr val="tx1"/>
                </a:solidFill>
                <a:latin typeface="+mn-lt"/>
                <a:ea typeface="+mn-ea"/>
                <a:cs typeface="+mn-cs"/>
              </a:rPr>
              <a:t>Não menos importante, apesar da situação epidemiológica alarmante em relação a reintrodução de doenças que já estavam erradicadas (sarampo), há um movimento anti-vacina, do qual, os trabalhadores de saúde tem papel fundamental no esclarecimento sobre a importância da imunização e esclarecimentos quanto aos </a:t>
            </a:r>
            <a:r>
              <a:rPr lang="pt-BR" sz="1200" kern="1200" dirty="0" err="1" smtClean="0">
                <a:solidFill>
                  <a:schemeClr val="tx1"/>
                </a:solidFill>
                <a:latin typeface="+mn-lt"/>
                <a:ea typeface="+mn-ea"/>
                <a:cs typeface="+mn-cs"/>
              </a:rPr>
              <a:t>imunobiológicos</a:t>
            </a:r>
            <a:r>
              <a:rPr lang="pt-BR" sz="1200" kern="1200" dirty="0" smtClean="0">
                <a:solidFill>
                  <a:schemeClr val="tx1"/>
                </a:solidFill>
                <a:latin typeface="+mn-lt"/>
                <a:ea typeface="+mn-ea"/>
                <a:cs typeface="+mn-cs"/>
              </a:rPr>
              <a:t>, sua importância e </a:t>
            </a:r>
            <a:r>
              <a:rPr lang="pt-BR" sz="1200" kern="1200" dirty="0" err="1" smtClean="0">
                <a:solidFill>
                  <a:schemeClr val="tx1"/>
                </a:solidFill>
                <a:latin typeface="+mn-lt"/>
                <a:ea typeface="+mn-ea"/>
                <a:cs typeface="+mn-cs"/>
              </a:rPr>
              <a:t>desmitificação</a:t>
            </a:r>
            <a:r>
              <a:rPr lang="pt-BR" sz="1200" kern="1200" dirty="0" smtClean="0">
                <a:solidFill>
                  <a:schemeClr val="tx1"/>
                </a:solidFill>
                <a:latin typeface="+mn-lt"/>
                <a:ea typeface="+mn-ea"/>
                <a:cs typeface="+mn-cs"/>
              </a:rPr>
              <a:t> das notícias falsas divulgadas.</a:t>
            </a:r>
          </a:p>
          <a:p>
            <a:r>
              <a:rPr lang="pt-BR" sz="1200" kern="1200" dirty="0" smtClean="0">
                <a:solidFill>
                  <a:schemeClr val="tx1"/>
                </a:solidFill>
                <a:latin typeface="+mn-lt"/>
                <a:ea typeface="+mn-ea"/>
                <a:cs typeface="+mn-cs"/>
              </a:rPr>
              <a:t>Justificativa: Consideramos que a baixa cobertura vacinal está relacionada à mudança de Sistemas no PNI. É sabido que muitas doses registradas no </a:t>
            </a:r>
            <a:r>
              <a:rPr lang="pt-BR" sz="1200" kern="1200" dirty="0" err="1" smtClean="0">
                <a:solidFill>
                  <a:schemeClr val="tx1"/>
                </a:solidFill>
                <a:latin typeface="+mn-lt"/>
                <a:ea typeface="+mn-ea"/>
                <a:cs typeface="+mn-cs"/>
              </a:rPr>
              <a:t>e-SUS</a:t>
            </a:r>
            <a:r>
              <a:rPr lang="pt-BR" sz="1200" kern="1200" dirty="0" smtClean="0">
                <a:solidFill>
                  <a:schemeClr val="tx1"/>
                </a:solidFill>
                <a:latin typeface="+mn-lt"/>
                <a:ea typeface="+mn-ea"/>
                <a:cs typeface="+mn-cs"/>
              </a:rPr>
              <a:t> não migraram para o </a:t>
            </a:r>
            <a:r>
              <a:rPr lang="pt-BR" sz="1200" kern="1200" dirty="0" err="1" smtClean="0">
                <a:solidFill>
                  <a:schemeClr val="tx1"/>
                </a:solidFill>
                <a:latin typeface="+mn-lt"/>
                <a:ea typeface="+mn-ea"/>
                <a:cs typeface="+mn-cs"/>
              </a:rPr>
              <a:t>Si-PNI</a:t>
            </a:r>
            <a:r>
              <a:rPr lang="pt-BR" sz="1200" kern="1200" dirty="0" smtClean="0">
                <a:solidFill>
                  <a:schemeClr val="tx1"/>
                </a:solidFill>
                <a:latin typeface="+mn-lt"/>
                <a:ea typeface="+mn-ea"/>
                <a:cs typeface="+mn-cs"/>
              </a:rPr>
              <a:t>. Outro fator agravante para a baixa cobertura foi o desabastecimento da vacina </a:t>
            </a:r>
            <a:r>
              <a:rPr lang="pt-BR" sz="1200" kern="1200" dirty="0" err="1" smtClean="0">
                <a:solidFill>
                  <a:schemeClr val="tx1"/>
                </a:solidFill>
                <a:latin typeface="+mn-lt"/>
                <a:ea typeface="+mn-ea"/>
                <a:cs typeface="+mn-cs"/>
              </a:rPr>
              <a:t>Pentavalente</a:t>
            </a:r>
            <a:r>
              <a:rPr lang="pt-BR" sz="1200" kern="1200" dirty="0" smtClean="0">
                <a:solidFill>
                  <a:schemeClr val="tx1"/>
                </a:solidFill>
                <a:latin typeface="+mn-lt"/>
                <a:ea typeface="+mn-ea"/>
                <a:cs typeface="+mn-cs"/>
              </a:rPr>
              <a:t>, que enfrentamos desde maio até o final do ano.</a:t>
            </a:r>
          </a:p>
          <a:p>
            <a:r>
              <a:rPr lang="pt-BR" sz="1200" kern="1200" dirty="0" smtClean="0">
                <a:solidFill>
                  <a:schemeClr val="tx1"/>
                </a:solidFill>
                <a:latin typeface="+mn-lt"/>
                <a:ea typeface="+mn-ea"/>
                <a:cs typeface="+mn-cs"/>
              </a:rPr>
              <a:t> </a:t>
            </a:r>
          </a:p>
          <a:p>
            <a:endParaRPr lang="pt-BR" dirty="0"/>
          </a:p>
        </p:txBody>
      </p:sp>
      <p:sp>
        <p:nvSpPr>
          <p:cNvPr id="4" name="Espaço Reservado para Número de Slide 3"/>
          <p:cNvSpPr>
            <a:spLocks noGrp="1"/>
          </p:cNvSpPr>
          <p:nvPr>
            <p:ph type="sldNum" sz="quarter" idx="10"/>
          </p:nvPr>
        </p:nvSpPr>
        <p:spPr/>
        <p:txBody>
          <a:bodyPr/>
          <a:lstStyle/>
          <a:p>
            <a:fld id="{C5460EE0-6BA0-4289-81A8-C428F4C3859A}" type="slidenum">
              <a:rPr lang="pt-BR" smtClean="0"/>
              <a:pPr/>
              <a:t>33</a:t>
            </a:fld>
            <a:endParaRPr lang="pt-B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r>
              <a:rPr lang="pt-BR" sz="1200" kern="1200" dirty="0" smtClean="0">
                <a:solidFill>
                  <a:schemeClr val="tx1"/>
                </a:solidFill>
                <a:latin typeface="+mn-lt"/>
                <a:ea typeface="+mn-ea"/>
                <a:cs typeface="+mn-cs"/>
              </a:rPr>
              <a:t>A meta não foi atendida pois ainda persiste a necessidade de contratação de profissionais pois estamos com número reduzidos de equipes de saúde bucal no município.</a:t>
            </a:r>
            <a:endParaRPr lang="pt-BR" dirty="0" smtClean="0"/>
          </a:p>
          <a:p>
            <a:r>
              <a:rPr lang="pt-BR" sz="1200" kern="1200" dirty="0" smtClean="0">
                <a:solidFill>
                  <a:schemeClr val="tx1"/>
                </a:solidFill>
                <a:latin typeface="+mn-lt"/>
                <a:ea typeface="+mn-ea"/>
                <a:cs typeface="+mn-cs"/>
              </a:rPr>
              <a:t>Realizado uma capacitação em infecções </a:t>
            </a:r>
            <a:r>
              <a:rPr lang="pt-BR" sz="1200" kern="1200" dirty="0" err="1" smtClean="0">
                <a:solidFill>
                  <a:schemeClr val="tx1"/>
                </a:solidFill>
                <a:latin typeface="+mn-lt"/>
                <a:ea typeface="+mn-ea"/>
                <a:cs typeface="+mn-cs"/>
              </a:rPr>
              <a:t>odontogênicas</a:t>
            </a:r>
            <a:r>
              <a:rPr lang="pt-BR" sz="1200" kern="1200" dirty="0" smtClean="0">
                <a:solidFill>
                  <a:schemeClr val="tx1"/>
                </a:solidFill>
                <a:latin typeface="+mn-lt"/>
                <a:ea typeface="+mn-ea"/>
                <a:cs typeface="+mn-cs"/>
              </a:rPr>
              <a:t> em parceria com o CETS para 130 dentistas e uma palestra para equipe de saúde bucal com 127 participantes em parceria com a PUCC sobre suporte básico de vida em consultório odontológico. </a:t>
            </a:r>
            <a:endParaRPr lang="pt-BR" dirty="0" smtClean="0"/>
          </a:p>
          <a:p>
            <a:r>
              <a:rPr lang="pt-BR" sz="1200" kern="1200" dirty="0" smtClean="0">
                <a:solidFill>
                  <a:schemeClr val="tx1"/>
                </a:solidFill>
                <a:latin typeface="+mn-lt"/>
                <a:ea typeface="+mn-ea"/>
                <a:cs typeface="+mn-cs"/>
              </a:rPr>
              <a:t>Realizado duas campanhas contra o câncer bucal,envolvendo toda a equipe de saúde bucal e capacitação para uso do laser em odontologia .</a:t>
            </a:r>
            <a:endParaRPr lang="pt-BR" dirty="0" smtClean="0"/>
          </a:p>
          <a:p>
            <a:r>
              <a:rPr lang="pt-BR" sz="1200" kern="1200" dirty="0" smtClean="0">
                <a:solidFill>
                  <a:schemeClr val="tx1"/>
                </a:solidFill>
                <a:latin typeface="+mn-lt"/>
                <a:ea typeface="+mn-ea"/>
                <a:cs typeface="+mn-cs"/>
              </a:rPr>
              <a:t>Foram realizados campanhas de prevenção de saúde bucal , </a:t>
            </a:r>
            <a:r>
              <a:rPr lang="pt-BR" sz="1200" kern="1200" dirty="0" err="1" smtClean="0">
                <a:solidFill>
                  <a:schemeClr val="tx1"/>
                </a:solidFill>
                <a:latin typeface="+mn-lt"/>
                <a:ea typeface="+mn-ea"/>
                <a:cs typeface="+mn-cs"/>
              </a:rPr>
              <a:t>orientaçõ</a:t>
            </a:r>
            <a:r>
              <a:rPr lang="pt-BR" sz="1200" kern="1200" dirty="0" smtClean="0">
                <a:solidFill>
                  <a:schemeClr val="tx1"/>
                </a:solidFill>
                <a:latin typeface="+mn-lt"/>
                <a:ea typeface="+mn-ea"/>
                <a:cs typeface="+mn-cs"/>
              </a:rPr>
              <a:t> de escovação supervisionada em escolares do município.</a:t>
            </a:r>
            <a:endParaRPr lang="pt-BR" dirty="0" smtClean="0"/>
          </a:p>
          <a:p>
            <a:r>
              <a:rPr lang="pt-BR" sz="1200" kern="1200" dirty="0" smtClean="0">
                <a:solidFill>
                  <a:schemeClr val="tx1"/>
                </a:solidFill>
                <a:latin typeface="+mn-lt"/>
                <a:ea typeface="+mn-ea"/>
                <a:cs typeface="+mn-cs"/>
              </a:rPr>
              <a:t>Realizadas duas capacitações para equipe de saúde bucal, uma em cada semestre.</a:t>
            </a:r>
          </a:p>
          <a:p>
            <a:r>
              <a:rPr lang="pt-BR" sz="1200" kern="1200" dirty="0" smtClean="0">
                <a:solidFill>
                  <a:schemeClr val="tx1"/>
                </a:solidFill>
                <a:latin typeface="+mn-lt"/>
                <a:ea typeface="+mn-ea"/>
                <a:cs typeface="+mn-cs"/>
              </a:rPr>
              <a:t>Efetivado o termo de parceria PUCC-PMC-SMS para o CEO Noroeste - por 1 ano.</a:t>
            </a:r>
          </a:p>
          <a:p>
            <a:r>
              <a:rPr lang="pt-BR" sz="1200" kern="1200" dirty="0" smtClean="0">
                <a:solidFill>
                  <a:schemeClr val="tx1"/>
                </a:solidFill>
                <a:latin typeface="+mn-lt"/>
                <a:ea typeface="+mn-ea"/>
                <a:cs typeface="+mn-cs"/>
              </a:rPr>
              <a:t>Realizado adequações nos espaços físicos de diversas unidades de saúde, melhorando a ambiência e priorizando a humanização do serviço.</a:t>
            </a:r>
          </a:p>
          <a:p>
            <a:r>
              <a:rPr lang="pt-BR" sz="1200" kern="1200" dirty="0" smtClean="0">
                <a:solidFill>
                  <a:schemeClr val="tx1"/>
                </a:solidFill>
                <a:latin typeface="+mn-lt"/>
                <a:ea typeface="+mn-ea"/>
                <a:cs typeface="+mn-cs"/>
              </a:rPr>
              <a:t>Realizado Cursos de capacitação aos profissionais em parceria com o CETS a cada semestre.</a:t>
            </a:r>
          </a:p>
          <a:p>
            <a:r>
              <a:rPr lang="pt-BR" sz="1200" kern="1200" dirty="0" smtClean="0">
                <a:solidFill>
                  <a:schemeClr val="tx1"/>
                </a:solidFill>
                <a:latin typeface="+mn-lt"/>
                <a:ea typeface="+mn-ea"/>
                <a:cs typeface="+mn-cs"/>
              </a:rPr>
              <a:t>Montado no CS Aurélia serviço de radiologia da Norte e no distrito Sul na </a:t>
            </a:r>
            <a:r>
              <a:rPr lang="pt-BR" sz="1200" kern="1200" dirty="0" err="1" smtClean="0">
                <a:solidFill>
                  <a:schemeClr val="tx1"/>
                </a:solidFill>
                <a:latin typeface="+mn-lt"/>
                <a:ea typeface="+mn-ea"/>
                <a:cs typeface="+mn-cs"/>
              </a:rPr>
              <a:t>Policlinica</a:t>
            </a:r>
            <a:r>
              <a:rPr lang="pt-BR" sz="1200" kern="1200" dirty="0" smtClean="0">
                <a:solidFill>
                  <a:schemeClr val="tx1"/>
                </a:solidFill>
                <a:latin typeface="+mn-lt"/>
                <a:ea typeface="+mn-ea"/>
                <a:cs typeface="+mn-cs"/>
              </a:rPr>
              <a:t> 3, colocado em operação o serviço de referência em radiologia da sul.</a:t>
            </a:r>
          </a:p>
          <a:p>
            <a:r>
              <a:rPr lang="pt-BR" sz="1200" kern="1200" dirty="0" smtClean="0">
                <a:solidFill>
                  <a:schemeClr val="tx1"/>
                </a:solidFill>
                <a:latin typeface="+mn-lt"/>
                <a:ea typeface="+mn-ea"/>
                <a:cs typeface="+mn-cs"/>
              </a:rPr>
              <a:t>Realizar Cursos de capacitação aos profissionais em parceria com o CETS a cada semestre</a:t>
            </a:r>
            <a:endParaRPr lang="pt-BR" dirty="0" smtClean="0"/>
          </a:p>
          <a:p>
            <a:r>
              <a:rPr lang="pt-BR" sz="1200" kern="1200" dirty="0" smtClean="0">
                <a:solidFill>
                  <a:schemeClr val="tx1"/>
                </a:solidFill>
                <a:latin typeface="+mn-lt"/>
                <a:ea typeface="+mn-ea"/>
                <a:cs typeface="+mn-cs"/>
              </a:rPr>
              <a:t>Inserir profissional da saúde bucal na comissão da SMS que está estudando o redimensionamento das equipes da ESF na atenção básica, apesar de ser diretriz existe uma ausência de representantes da bucal empobrecendo o trabalho e prejudicando o resultado final.</a:t>
            </a:r>
            <a:endParaRPr lang="pt-BR" dirty="0" smtClean="0"/>
          </a:p>
          <a:p>
            <a:r>
              <a:rPr lang="pt-BR" sz="1200" kern="1200" dirty="0" smtClean="0">
                <a:solidFill>
                  <a:schemeClr val="tx1"/>
                </a:solidFill>
                <a:latin typeface="+mn-lt"/>
                <a:ea typeface="+mn-ea"/>
                <a:cs typeface="+mn-cs"/>
              </a:rPr>
              <a:t>Recompor as equipes de saúde bucal através de concurso, processos seletivos e remanejamentos.</a:t>
            </a:r>
            <a:endParaRPr lang="pt-BR" dirty="0" smtClean="0"/>
          </a:p>
          <a:p>
            <a:r>
              <a:rPr lang="pt-BR" sz="1200" kern="1200" dirty="0" smtClean="0">
                <a:solidFill>
                  <a:schemeClr val="tx1"/>
                </a:solidFill>
                <a:latin typeface="+mn-lt"/>
                <a:ea typeface="+mn-ea"/>
                <a:cs typeface="+mn-cs"/>
              </a:rPr>
              <a:t>Ampliar a oferta em Saúde Bucal mediante a criação do CEO Sul Leste Norte, ainda como </a:t>
            </a:r>
            <a:r>
              <a:rPr lang="pt-BR" sz="1200" kern="1200" dirty="0" err="1" smtClean="0">
                <a:solidFill>
                  <a:schemeClr val="tx1"/>
                </a:solidFill>
                <a:latin typeface="+mn-lt"/>
                <a:ea typeface="+mn-ea"/>
                <a:cs typeface="+mn-cs"/>
              </a:rPr>
              <a:t>priorodade</a:t>
            </a:r>
            <a:r>
              <a:rPr lang="pt-BR" sz="1200" kern="1200" dirty="0" smtClean="0">
                <a:solidFill>
                  <a:schemeClr val="tx1"/>
                </a:solidFill>
                <a:latin typeface="+mn-lt"/>
                <a:ea typeface="+mn-ea"/>
                <a:cs typeface="+mn-cs"/>
              </a:rPr>
              <a:t> para o município.</a:t>
            </a:r>
            <a:endParaRPr lang="pt-BR" dirty="0" smtClean="0"/>
          </a:p>
          <a:p>
            <a:r>
              <a:rPr lang="pt-BR" sz="1200" kern="1200" dirty="0" smtClean="0">
                <a:solidFill>
                  <a:schemeClr val="tx1"/>
                </a:solidFill>
                <a:latin typeface="+mn-lt"/>
                <a:ea typeface="+mn-ea"/>
                <a:cs typeface="+mn-cs"/>
              </a:rPr>
              <a:t>Promover acolhimento de 100% das urgências odontológicas durante todo o período de funcionamento das unidades.</a:t>
            </a:r>
            <a:endParaRPr lang="pt-BR" dirty="0" smtClean="0"/>
          </a:p>
          <a:p>
            <a:r>
              <a:rPr lang="pt-BR" sz="1200" kern="1200" dirty="0" smtClean="0">
                <a:solidFill>
                  <a:schemeClr val="tx1"/>
                </a:solidFill>
                <a:latin typeface="+mn-lt"/>
                <a:ea typeface="+mn-ea"/>
                <a:cs typeface="+mn-cs"/>
              </a:rPr>
              <a:t>Ampliar a oferta de serviços na área de Cirurgia, traumatologia e atendimento a pacientes especiais através da parceria com a rede Mario Gatti, idem Pronto Atendimento </a:t>
            </a:r>
            <a:r>
              <a:rPr lang="pt-BR" sz="1200" kern="1200" dirty="0" err="1" smtClean="0">
                <a:solidFill>
                  <a:schemeClr val="tx1"/>
                </a:solidFill>
                <a:latin typeface="+mn-lt"/>
                <a:ea typeface="+mn-ea"/>
                <a:cs typeface="+mn-cs"/>
              </a:rPr>
              <a:t>Odfontológico</a:t>
            </a:r>
            <a:r>
              <a:rPr lang="pt-BR" sz="1200" kern="1200" dirty="0" smtClean="0">
                <a:solidFill>
                  <a:schemeClr val="tx1"/>
                </a:solidFill>
                <a:latin typeface="+mn-lt"/>
                <a:ea typeface="+mn-ea"/>
                <a:cs typeface="+mn-cs"/>
              </a:rPr>
              <a:t>.</a:t>
            </a:r>
            <a:endParaRPr lang="pt-BR" dirty="0" smtClean="0"/>
          </a:p>
          <a:p>
            <a:r>
              <a:rPr lang="pt-BR" sz="1200" kern="1200" dirty="0" smtClean="0">
                <a:solidFill>
                  <a:schemeClr val="tx1"/>
                </a:solidFill>
                <a:latin typeface="+mn-lt"/>
                <a:ea typeface="+mn-ea"/>
                <a:cs typeface="+mn-cs"/>
              </a:rPr>
              <a:t>Adequar serviço próprio de radiologia no Distrito Norte , Distrito Sul e Leste.</a:t>
            </a:r>
            <a:endParaRPr lang="pt-BR" dirty="0" smtClean="0"/>
          </a:p>
          <a:p>
            <a:r>
              <a:rPr lang="pt-BR" sz="1200" kern="1200" dirty="0" smtClean="0">
                <a:solidFill>
                  <a:schemeClr val="tx1"/>
                </a:solidFill>
                <a:latin typeface="+mn-lt"/>
                <a:ea typeface="+mn-ea"/>
                <a:cs typeface="+mn-cs"/>
              </a:rPr>
              <a:t>Publicar o Manual de Procedimentos Odontológicos e Procedimentos Operacionais Padrão em Odontologia,</a:t>
            </a:r>
            <a:endParaRPr lang="pt-BR" dirty="0" smtClean="0"/>
          </a:p>
          <a:p>
            <a:r>
              <a:rPr lang="pt-BR" sz="1200" kern="1200" dirty="0" err="1" smtClean="0">
                <a:solidFill>
                  <a:schemeClr val="tx1"/>
                </a:solidFill>
                <a:latin typeface="+mn-lt"/>
                <a:ea typeface="+mn-ea"/>
                <a:cs typeface="+mn-cs"/>
              </a:rPr>
              <a:t>Instiutir</a:t>
            </a:r>
            <a:r>
              <a:rPr lang="pt-BR" sz="1200" kern="1200" dirty="0" smtClean="0">
                <a:solidFill>
                  <a:schemeClr val="tx1"/>
                </a:solidFill>
                <a:latin typeface="+mn-lt"/>
                <a:ea typeface="+mn-ea"/>
                <a:cs typeface="+mn-cs"/>
              </a:rPr>
              <a:t> Responsável Técnico em todas as Unidades Odontológicas do SUS Campinas.</a:t>
            </a:r>
            <a:endParaRPr lang="pt-BR" dirty="0" smtClean="0"/>
          </a:p>
          <a:p>
            <a:r>
              <a:rPr lang="pt-BR" sz="1200" kern="1200" dirty="0" smtClean="0">
                <a:solidFill>
                  <a:schemeClr val="tx1"/>
                </a:solidFill>
                <a:latin typeface="+mn-lt"/>
                <a:ea typeface="+mn-ea"/>
                <a:cs typeface="+mn-cs"/>
              </a:rPr>
              <a:t>Fortalecer as parcerias com as Universidades visando ampliar a cobertura da assistência odontológica.</a:t>
            </a:r>
            <a:endParaRPr lang="pt-BR" dirty="0" smtClean="0"/>
          </a:p>
          <a:p>
            <a:r>
              <a:rPr lang="pt-BR" sz="1200" kern="1200" dirty="0" smtClean="0">
                <a:solidFill>
                  <a:schemeClr val="tx1"/>
                </a:solidFill>
                <a:latin typeface="+mn-lt"/>
                <a:ea typeface="+mn-ea"/>
                <a:cs typeface="+mn-cs"/>
              </a:rPr>
              <a:t>Realizar </a:t>
            </a:r>
            <a:r>
              <a:rPr lang="pt-BR" sz="1200" kern="1200" dirty="0" err="1" smtClean="0">
                <a:solidFill>
                  <a:schemeClr val="tx1"/>
                </a:solidFill>
                <a:latin typeface="+mn-lt"/>
                <a:ea typeface="+mn-ea"/>
                <a:cs typeface="+mn-cs"/>
              </a:rPr>
              <a:t>Levamento</a:t>
            </a:r>
            <a:r>
              <a:rPr lang="pt-BR" sz="1200" kern="1200" dirty="0" smtClean="0">
                <a:solidFill>
                  <a:schemeClr val="tx1"/>
                </a:solidFill>
                <a:latin typeface="+mn-lt"/>
                <a:ea typeface="+mn-ea"/>
                <a:cs typeface="+mn-cs"/>
              </a:rPr>
              <a:t> Epidemiológico em Odontologia.</a:t>
            </a:r>
            <a:endParaRPr lang="pt-BR" dirty="0" smtClean="0"/>
          </a:p>
          <a:p>
            <a:endParaRPr lang="pt-BR" dirty="0"/>
          </a:p>
        </p:txBody>
      </p:sp>
      <p:sp>
        <p:nvSpPr>
          <p:cNvPr id="4" name="Espaço Reservado para Número de Slide 3"/>
          <p:cNvSpPr>
            <a:spLocks noGrp="1"/>
          </p:cNvSpPr>
          <p:nvPr>
            <p:ph type="sldNum" sz="quarter" idx="10"/>
          </p:nvPr>
        </p:nvSpPr>
        <p:spPr/>
        <p:txBody>
          <a:bodyPr/>
          <a:lstStyle/>
          <a:p>
            <a:fld id="{C5460EE0-6BA0-4289-81A8-C428F4C3859A}" type="slidenum">
              <a:rPr lang="pt-BR" smtClean="0"/>
              <a:pPr/>
              <a:t>8</a:t>
            </a:fld>
            <a:endParaRPr lang="pt-B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r>
              <a:rPr lang="pt-BR" sz="1200" kern="1200" dirty="0" smtClean="0">
                <a:solidFill>
                  <a:schemeClr val="tx1"/>
                </a:solidFill>
                <a:latin typeface="+mn-lt"/>
                <a:ea typeface="+mn-ea"/>
                <a:cs typeface="+mn-cs"/>
              </a:rPr>
              <a:t>Meta não atingida, mesmo com a diminuição do número total de beneficiários. A proposta de acompanhamento da </a:t>
            </a:r>
            <a:r>
              <a:rPr lang="pt-BR" sz="1200" kern="1200" dirty="0" err="1" smtClean="0">
                <a:solidFill>
                  <a:schemeClr val="tx1"/>
                </a:solidFill>
                <a:latin typeface="+mn-lt"/>
                <a:ea typeface="+mn-ea"/>
                <a:cs typeface="+mn-cs"/>
              </a:rPr>
              <a:t>condicionalidade</a:t>
            </a:r>
            <a:r>
              <a:rPr lang="pt-BR" sz="1200" kern="1200" dirty="0" smtClean="0">
                <a:solidFill>
                  <a:schemeClr val="tx1"/>
                </a:solidFill>
                <a:latin typeface="+mn-lt"/>
                <a:ea typeface="+mn-ea"/>
                <a:cs typeface="+mn-cs"/>
              </a:rPr>
              <a:t> saúde das </a:t>
            </a:r>
            <a:r>
              <a:rPr lang="pt-BR" sz="1200" kern="1200" dirty="0" err="1" smtClean="0">
                <a:solidFill>
                  <a:schemeClr val="tx1"/>
                </a:solidFill>
                <a:latin typeface="+mn-lt"/>
                <a:ea typeface="+mn-ea"/>
                <a:cs typeface="+mn-cs"/>
              </a:rPr>
              <a:t>genstantes</a:t>
            </a:r>
            <a:r>
              <a:rPr lang="pt-BR" sz="1200" kern="1200" dirty="0" smtClean="0">
                <a:solidFill>
                  <a:schemeClr val="tx1"/>
                </a:solidFill>
                <a:latin typeface="+mn-lt"/>
                <a:ea typeface="+mn-ea"/>
                <a:cs typeface="+mn-cs"/>
              </a:rPr>
              <a:t> e crianças foi mantida, bem como a manutenção de trabalho </a:t>
            </a:r>
            <a:r>
              <a:rPr lang="pt-BR" sz="1200" kern="1200" dirty="0" err="1" smtClean="0">
                <a:solidFill>
                  <a:schemeClr val="tx1"/>
                </a:solidFill>
                <a:latin typeface="+mn-lt"/>
                <a:ea typeface="+mn-ea"/>
                <a:cs typeface="+mn-cs"/>
              </a:rPr>
              <a:t>Intersetorial</a:t>
            </a:r>
            <a:r>
              <a:rPr lang="pt-BR" sz="1200" kern="1200" dirty="0" smtClean="0">
                <a:solidFill>
                  <a:schemeClr val="tx1"/>
                </a:solidFill>
                <a:latin typeface="+mn-lt"/>
                <a:ea typeface="+mn-ea"/>
                <a:cs typeface="+mn-cs"/>
              </a:rPr>
              <a:t>.</a:t>
            </a:r>
          </a:p>
          <a:p>
            <a:r>
              <a:rPr lang="pt-BR" sz="1200" kern="1200" dirty="0" smtClean="0">
                <a:solidFill>
                  <a:schemeClr val="tx1"/>
                </a:solidFill>
                <a:latin typeface="+mn-lt"/>
                <a:ea typeface="+mn-ea"/>
                <a:cs typeface="+mn-cs"/>
              </a:rPr>
              <a:t>Rever a vinculação dos beneficiários por bairro e Centro de Saúde.</a:t>
            </a:r>
          </a:p>
          <a:p>
            <a:r>
              <a:rPr lang="pt-BR" sz="1200" kern="1200" dirty="0" smtClean="0">
                <a:solidFill>
                  <a:schemeClr val="tx1"/>
                </a:solidFill>
                <a:latin typeface="+mn-lt"/>
                <a:ea typeface="+mn-ea"/>
                <a:cs typeface="+mn-cs"/>
              </a:rPr>
              <a:t>Realizar trabalho </a:t>
            </a:r>
            <a:r>
              <a:rPr lang="pt-BR" sz="1200" kern="1200" dirty="0" err="1" smtClean="0">
                <a:solidFill>
                  <a:schemeClr val="tx1"/>
                </a:solidFill>
                <a:latin typeface="+mn-lt"/>
                <a:ea typeface="+mn-ea"/>
                <a:cs typeface="+mn-cs"/>
              </a:rPr>
              <a:t>Intersetorial</a:t>
            </a:r>
            <a:r>
              <a:rPr lang="pt-BR" sz="1200" kern="1200" dirty="0" smtClean="0">
                <a:solidFill>
                  <a:schemeClr val="tx1"/>
                </a:solidFill>
                <a:latin typeface="+mn-lt"/>
                <a:ea typeface="+mn-ea"/>
                <a:cs typeface="+mn-cs"/>
              </a:rPr>
              <a:t>, a fim de realizar o cadastro e/ou atualização cadastral pela Saúde - </a:t>
            </a:r>
            <a:r>
              <a:rPr lang="pt-BR" sz="1200" kern="1200" dirty="0" err="1" smtClean="0">
                <a:solidFill>
                  <a:schemeClr val="tx1"/>
                </a:solidFill>
                <a:latin typeface="+mn-lt"/>
                <a:ea typeface="+mn-ea"/>
                <a:cs typeface="+mn-cs"/>
              </a:rPr>
              <a:t>eSUS</a:t>
            </a:r>
            <a:r>
              <a:rPr lang="pt-BR" sz="1200" kern="1200" dirty="0" smtClean="0">
                <a:solidFill>
                  <a:schemeClr val="tx1"/>
                </a:solidFill>
                <a:latin typeface="+mn-lt"/>
                <a:ea typeface="+mn-ea"/>
                <a:cs typeface="+mn-cs"/>
              </a:rPr>
              <a:t> e pela Assistência Social junto ao </a:t>
            </a:r>
            <a:r>
              <a:rPr lang="pt-BR" sz="1200" kern="1200" dirty="0" err="1" smtClean="0">
                <a:solidFill>
                  <a:schemeClr val="tx1"/>
                </a:solidFill>
                <a:latin typeface="+mn-lt"/>
                <a:ea typeface="+mn-ea"/>
                <a:cs typeface="+mn-cs"/>
              </a:rPr>
              <a:t>Cad</a:t>
            </a:r>
            <a:r>
              <a:rPr lang="pt-BR" sz="1200" kern="1200" dirty="0" smtClean="0">
                <a:solidFill>
                  <a:schemeClr val="tx1"/>
                </a:solidFill>
                <a:latin typeface="+mn-lt"/>
                <a:ea typeface="+mn-ea"/>
                <a:cs typeface="+mn-cs"/>
              </a:rPr>
              <a:t> Único.</a:t>
            </a:r>
          </a:p>
          <a:p>
            <a:r>
              <a:rPr lang="pt-BR" sz="1200" kern="1200" dirty="0" smtClean="0">
                <a:solidFill>
                  <a:schemeClr val="tx1"/>
                </a:solidFill>
                <a:latin typeface="+mn-lt"/>
                <a:ea typeface="+mn-ea"/>
                <a:cs typeface="+mn-cs"/>
              </a:rPr>
              <a:t>Promover a vinculação e o acompanhamento das famílias junto às Equipes de Saúde da Família- </a:t>
            </a:r>
            <a:r>
              <a:rPr lang="pt-BR" sz="1200" kern="1200" dirty="0" err="1" smtClean="0">
                <a:solidFill>
                  <a:schemeClr val="tx1"/>
                </a:solidFill>
                <a:latin typeface="+mn-lt"/>
                <a:ea typeface="+mn-ea"/>
                <a:cs typeface="+mn-cs"/>
              </a:rPr>
              <a:t>eSF</a:t>
            </a:r>
            <a:r>
              <a:rPr lang="pt-BR" sz="1200" kern="1200" dirty="0" smtClean="0">
                <a:solidFill>
                  <a:schemeClr val="tx1"/>
                </a:solidFill>
                <a:latin typeface="+mn-lt"/>
                <a:ea typeface="+mn-ea"/>
                <a:cs typeface="+mn-cs"/>
              </a:rPr>
              <a:t>, de seu território de moradia com a proposta de atingir a meta de acompanhamento para 2020.</a:t>
            </a:r>
          </a:p>
          <a:p>
            <a:r>
              <a:rPr lang="pt-BR" sz="1200" kern="1200" dirty="0" smtClean="0">
                <a:solidFill>
                  <a:schemeClr val="tx1"/>
                </a:solidFill>
                <a:latin typeface="+mn-lt"/>
                <a:ea typeface="+mn-ea"/>
                <a:cs typeface="+mn-cs"/>
              </a:rPr>
              <a:t>Trabalhar junto as ESF a fim de realizar no cadastro o acompanhamento da </a:t>
            </a:r>
            <a:r>
              <a:rPr lang="pt-BR" sz="1200" kern="1200" dirty="0" err="1" smtClean="0">
                <a:solidFill>
                  <a:schemeClr val="tx1"/>
                </a:solidFill>
                <a:latin typeface="+mn-lt"/>
                <a:ea typeface="+mn-ea"/>
                <a:cs typeface="+mn-cs"/>
              </a:rPr>
              <a:t>condicionalidade</a:t>
            </a:r>
            <a:r>
              <a:rPr lang="pt-BR" sz="1200" kern="1200" dirty="0" smtClean="0">
                <a:solidFill>
                  <a:schemeClr val="tx1"/>
                </a:solidFill>
                <a:latin typeface="+mn-lt"/>
                <a:ea typeface="+mn-ea"/>
                <a:cs typeface="+mn-cs"/>
              </a:rPr>
              <a:t> saúde, através do </a:t>
            </a:r>
            <a:r>
              <a:rPr lang="pt-BR" sz="1200" kern="1200" dirty="0" err="1" smtClean="0">
                <a:solidFill>
                  <a:schemeClr val="tx1"/>
                </a:solidFill>
                <a:latin typeface="+mn-lt"/>
                <a:ea typeface="+mn-ea"/>
                <a:cs typeface="+mn-cs"/>
              </a:rPr>
              <a:t>eSUS</a:t>
            </a:r>
            <a:r>
              <a:rPr lang="pt-BR" sz="1200" kern="1200" dirty="0" smtClean="0">
                <a:solidFill>
                  <a:schemeClr val="tx1"/>
                </a:solidFill>
                <a:latin typeface="+mn-lt"/>
                <a:ea typeface="+mn-ea"/>
                <a:cs typeface="+mn-cs"/>
              </a:rPr>
              <a:t>.</a:t>
            </a:r>
          </a:p>
          <a:p>
            <a:endParaRPr lang="pt-BR" dirty="0"/>
          </a:p>
        </p:txBody>
      </p:sp>
      <p:sp>
        <p:nvSpPr>
          <p:cNvPr id="4" name="Espaço Reservado para Número de Slide 3"/>
          <p:cNvSpPr>
            <a:spLocks noGrp="1"/>
          </p:cNvSpPr>
          <p:nvPr>
            <p:ph type="sldNum" sz="quarter" idx="10"/>
          </p:nvPr>
        </p:nvSpPr>
        <p:spPr/>
        <p:txBody>
          <a:bodyPr/>
          <a:lstStyle/>
          <a:p>
            <a:fld id="{C5460EE0-6BA0-4289-81A8-C428F4C3859A}" type="slidenum">
              <a:rPr lang="pt-BR" smtClean="0"/>
              <a:pPr/>
              <a:t>11</a:t>
            </a:fld>
            <a:endParaRPr lang="pt-B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r>
              <a:rPr lang="pt-BR" sz="1200" b="1" u="sng" kern="1200" dirty="0" smtClean="0">
                <a:solidFill>
                  <a:schemeClr val="tx1"/>
                </a:solidFill>
                <a:latin typeface="+mn-lt"/>
                <a:ea typeface="+mn-ea"/>
                <a:cs typeface="+mn-cs"/>
              </a:rPr>
              <a:t>TABAGISMO</a:t>
            </a:r>
            <a:r>
              <a:rPr lang="pt-BR" sz="1200" b="1" kern="1200" dirty="0" smtClean="0">
                <a:solidFill>
                  <a:schemeClr val="tx1"/>
                </a:solidFill>
                <a:latin typeface="+mn-lt"/>
                <a:ea typeface="+mn-ea"/>
                <a:cs typeface="+mn-cs"/>
              </a:rPr>
              <a:t>:</a:t>
            </a:r>
            <a:endParaRPr lang="pt-BR" sz="1200" kern="1200" dirty="0" smtClean="0">
              <a:solidFill>
                <a:schemeClr val="tx1"/>
              </a:solidFill>
              <a:latin typeface="+mn-lt"/>
              <a:ea typeface="+mn-ea"/>
              <a:cs typeface="+mn-cs"/>
            </a:endParaRPr>
          </a:p>
          <a:p>
            <a:r>
              <a:rPr lang="pt-BR" sz="1200" kern="1200" dirty="0" smtClean="0">
                <a:solidFill>
                  <a:schemeClr val="tx1"/>
                </a:solidFill>
                <a:latin typeface="+mn-lt"/>
                <a:ea typeface="+mn-ea"/>
                <a:cs typeface="+mn-cs"/>
              </a:rPr>
              <a:t>Manter as atuais unidades atendendo e ampliar o número de unidades credenciadas para ofertar tratamento para tabagismo em Campinas.</a:t>
            </a:r>
          </a:p>
          <a:p>
            <a:r>
              <a:rPr lang="pt-BR" sz="1200" b="1" u="sng" kern="1200" dirty="0" smtClean="0">
                <a:solidFill>
                  <a:schemeClr val="tx1"/>
                </a:solidFill>
                <a:latin typeface="+mn-lt"/>
                <a:ea typeface="+mn-ea"/>
                <a:cs typeface="+mn-cs"/>
              </a:rPr>
              <a:t>ADULTO/IDOSO:</a:t>
            </a:r>
            <a:endParaRPr lang="pt-BR" sz="1200" kern="1200" dirty="0" smtClean="0">
              <a:solidFill>
                <a:schemeClr val="tx1"/>
              </a:solidFill>
              <a:latin typeface="+mn-lt"/>
              <a:ea typeface="+mn-ea"/>
              <a:cs typeface="+mn-cs"/>
            </a:endParaRPr>
          </a:p>
          <a:p>
            <a:r>
              <a:rPr lang="pt-BR" sz="1200" b="1" kern="1200" dirty="0" smtClean="0">
                <a:solidFill>
                  <a:schemeClr val="tx1"/>
                </a:solidFill>
                <a:latin typeface="+mn-lt"/>
                <a:ea typeface="+mn-ea"/>
                <a:cs typeface="+mn-cs"/>
              </a:rPr>
              <a:t>Meta 2019: 277,13</a:t>
            </a:r>
            <a:endParaRPr lang="pt-BR" sz="1200" kern="1200" dirty="0" smtClean="0">
              <a:solidFill>
                <a:schemeClr val="tx1"/>
              </a:solidFill>
              <a:latin typeface="+mn-lt"/>
              <a:ea typeface="+mn-ea"/>
              <a:cs typeface="+mn-cs"/>
            </a:endParaRPr>
          </a:p>
          <a:p>
            <a:r>
              <a:rPr lang="pt-BR" sz="1200" kern="1200" dirty="0" smtClean="0">
                <a:solidFill>
                  <a:schemeClr val="tx1"/>
                </a:solidFill>
                <a:latin typeface="+mn-lt"/>
                <a:ea typeface="+mn-ea"/>
                <a:cs typeface="+mn-cs"/>
              </a:rPr>
              <a:t>A meta de 2019 não foi atingida, considerando a população de 2019 atualizada. Conclui-se também que as ações de promoção, prevenção e tratamento das DCNT não foram executadas em sua efetividade, conforme monitoramento das UBS.</a:t>
            </a:r>
          </a:p>
          <a:p>
            <a:r>
              <a:rPr lang="pt-BR" sz="1200" b="1" u="sng" kern="1200" dirty="0" smtClean="0">
                <a:solidFill>
                  <a:schemeClr val="tx1"/>
                </a:solidFill>
                <a:latin typeface="+mn-lt"/>
                <a:ea typeface="+mn-ea"/>
                <a:cs typeface="+mn-cs"/>
              </a:rPr>
              <a:t>PRÁTICAS INTEGRATIVAS:</a:t>
            </a:r>
            <a:endParaRPr lang="pt-BR" sz="1200" kern="1200" dirty="0" smtClean="0">
              <a:solidFill>
                <a:schemeClr val="tx1"/>
              </a:solidFill>
              <a:latin typeface="+mn-lt"/>
              <a:ea typeface="+mn-ea"/>
              <a:cs typeface="+mn-cs"/>
            </a:endParaRPr>
          </a:p>
          <a:p>
            <a:r>
              <a:rPr lang="pt-BR" sz="1200" kern="1200" dirty="0" smtClean="0">
                <a:solidFill>
                  <a:schemeClr val="tx1"/>
                </a:solidFill>
                <a:latin typeface="+mn-lt"/>
                <a:ea typeface="+mn-ea"/>
                <a:cs typeface="+mn-cs"/>
              </a:rPr>
              <a:t>Curso de Meditação realizado no terceiro quadrimestre.</a:t>
            </a:r>
          </a:p>
          <a:p>
            <a:r>
              <a:rPr lang="pt-BR" sz="1200" kern="1200" dirty="0" smtClean="0">
                <a:solidFill>
                  <a:schemeClr val="tx1"/>
                </a:solidFill>
                <a:latin typeface="+mn-lt"/>
                <a:ea typeface="+mn-ea"/>
                <a:cs typeface="+mn-cs"/>
              </a:rPr>
              <a:t>Supervisão de </a:t>
            </a:r>
            <a:r>
              <a:rPr lang="pt-BR" sz="1200" kern="1200" dirty="0" err="1" smtClean="0">
                <a:solidFill>
                  <a:schemeClr val="tx1"/>
                </a:solidFill>
                <a:latin typeface="+mn-lt"/>
                <a:ea typeface="+mn-ea"/>
                <a:cs typeface="+mn-cs"/>
              </a:rPr>
              <a:t>Lian</a:t>
            </a:r>
            <a:r>
              <a:rPr lang="pt-BR" sz="1200" kern="1200" dirty="0" smtClean="0">
                <a:solidFill>
                  <a:schemeClr val="tx1"/>
                </a:solidFill>
                <a:latin typeface="+mn-lt"/>
                <a:ea typeface="+mn-ea"/>
                <a:cs typeface="+mn-cs"/>
              </a:rPr>
              <a:t> </a:t>
            </a:r>
            <a:r>
              <a:rPr lang="pt-BR" sz="1200" kern="1200" dirty="0" err="1" smtClean="0">
                <a:solidFill>
                  <a:schemeClr val="tx1"/>
                </a:solidFill>
                <a:latin typeface="+mn-lt"/>
                <a:ea typeface="+mn-ea"/>
                <a:cs typeface="+mn-cs"/>
              </a:rPr>
              <a:t>Gong</a:t>
            </a:r>
            <a:r>
              <a:rPr lang="pt-BR" sz="1200" kern="1200" dirty="0" smtClean="0">
                <a:solidFill>
                  <a:schemeClr val="tx1"/>
                </a:solidFill>
                <a:latin typeface="+mn-lt"/>
                <a:ea typeface="+mn-ea"/>
                <a:cs typeface="+mn-cs"/>
              </a:rPr>
              <a:t> não realizado pois o mesmo foi realizado em 2017 e 2018, sendo a opção de realizar o curso de meditação.</a:t>
            </a:r>
          </a:p>
          <a:p>
            <a:r>
              <a:rPr lang="pt-BR" sz="1200" kern="1200" dirty="0" smtClean="0">
                <a:solidFill>
                  <a:schemeClr val="tx1"/>
                </a:solidFill>
                <a:latin typeface="+mn-lt"/>
                <a:ea typeface="+mn-ea"/>
                <a:cs typeface="+mn-cs"/>
              </a:rPr>
              <a:t>Realizado o curso de formação de Movimento Vital Expressivo, pela Fundação Corpo em Movimento com formação de 09 profissionais.</a:t>
            </a:r>
          </a:p>
          <a:p>
            <a:r>
              <a:rPr lang="pt-BR" sz="1200" kern="1200" dirty="0" smtClean="0">
                <a:solidFill>
                  <a:schemeClr val="tx1"/>
                </a:solidFill>
                <a:latin typeface="+mn-lt"/>
                <a:ea typeface="+mn-ea"/>
                <a:cs typeface="+mn-cs"/>
              </a:rPr>
              <a:t>Realizado supervisão de </a:t>
            </a:r>
            <a:r>
              <a:rPr lang="pt-BR" sz="1200" kern="1200" dirty="0" err="1" smtClean="0">
                <a:solidFill>
                  <a:schemeClr val="tx1"/>
                </a:solidFill>
                <a:latin typeface="+mn-lt"/>
                <a:ea typeface="+mn-ea"/>
                <a:cs typeface="+mn-cs"/>
              </a:rPr>
              <a:t>Auriculoterapia</a:t>
            </a:r>
            <a:r>
              <a:rPr lang="pt-BR" sz="1200" kern="1200" dirty="0" smtClean="0">
                <a:solidFill>
                  <a:schemeClr val="tx1"/>
                </a:solidFill>
                <a:latin typeface="+mn-lt"/>
                <a:ea typeface="+mn-ea"/>
                <a:cs typeface="+mn-cs"/>
              </a:rPr>
              <a:t> no Distrito Sul, além do apoio as ações para a prevenção e promoção  as pessoas com Condições Crônicas não Transmissíveis. </a:t>
            </a:r>
            <a:endParaRPr lang="pt-BR" dirty="0"/>
          </a:p>
        </p:txBody>
      </p:sp>
      <p:sp>
        <p:nvSpPr>
          <p:cNvPr id="4" name="Espaço Reservado para Número de Slide 3"/>
          <p:cNvSpPr>
            <a:spLocks noGrp="1"/>
          </p:cNvSpPr>
          <p:nvPr>
            <p:ph type="sldNum" sz="quarter" idx="10"/>
          </p:nvPr>
        </p:nvSpPr>
        <p:spPr/>
        <p:txBody>
          <a:bodyPr/>
          <a:lstStyle/>
          <a:p>
            <a:fld id="{C5460EE0-6BA0-4289-81A8-C428F4C3859A}" type="slidenum">
              <a:rPr lang="pt-BR" smtClean="0"/>
              <a:pPr/>
              <a:t>14</a:t>
            </a:fld>
            <a:endParaRPr lang="pt-B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r>
              <a:rPr lang="pt-BR" sz="1200" kern="1200" dirty="0" smtClean="0">
                <a:solidFill>
                  <a:schemeClr val="tx1"/>
                </a:solidFill>
                <a:latin typeface="+mn-lt"/>
                <a:ea typeface="+mn-ea"/>
                <a:cs typeface="+mn-cs"/>
              </a:rPr>
              <a:t> Em 2018 foram notificados 205 casos de tuberculose pulmonar com confirmação laboratorial. Entre estes, 162 (79,0%) evoluíram para cura, 30 (14,6%) abandonaram tratamento, 10(4,8%) evoluíram para óbito por TB e 3 sem informação de encerramento. Entre os abandonos de tratamento, 3 da Norte; 10 da Sul; 1 da Leste; 7 da Noroeste; 4 da Sudoeste e 5 moradores de rua que transitavam por diferentes territórios.</a:t>
            </a:r>
          </a:p>
          <a:p>
            <a:r>
              <a:rPr lang="pt-BR" sz="1200" kern="1200" dirty="0" smtClean="0">
                <a:solidFill>
                  <a:schemeClr val="tx1"/>
                </a:solidFill>
                <a:latin typeface="+mn-lt"/>
                <a:ea typeface="+mn-ea"/>
                <a:cs typeface="+mn-cs"/>
              </a:rPr>
              <a:t>O abandono no tratamento da tuberculose está relacionado à vulnerabilidade social e uso de substâncias psicoativas. Dessa forma, o alcance da meta só será possível através do estabelecimento e fortalecimento de parcerias intra e </a:t>
            </a:r>
            <a:r>
              <a:rPr lang="pt-BR" sz="1200" kern="1200" dirty="0" err="1" smtClean="0">
                <a:solidFill>
                  <a:schemeClr val="tx1"/>
                </a:solidFill>
                <a:latin typeface="+mn-lt"/>
                <a:ea typeface="+mn-ea"/>
                <a:cs typeface="+mn-cs"/>
              </a:rPr>
              <a:t>intersetoriais</a:t>
            </a:r>
            <a:r>
              <a:rPr lang="pt-BR" sz="1200" kern="1200" dirty="0" smtClean="0">
                <a:solidFill>
                  <a:schemeClr val="tx1"/>
                </a:solidFill>
                <a:latin typeface="+mn-lt"/>
                <a:ea typeface="+mn-ea"/>
                <a:cs typeface="+mn-cs"/>
              </a:rPr>
              <a:t> com os equipamentos de saúde mental(CAPS e Consultório na rua) e a assistência social.</a:t>
            </a:r>
          </a:p>
          <a:p>
            <a:r>
              <a:rPr lang="pt-BR" sz="1200" kern="1200" dirty="0" smtClean="0">
                <a:solidFill>
                  <a:schemeClr val="tx1"/>
                </a:solidFill>
                <a:latin typeface="+mn-lt"/>
                <a:ea typeface="+mn-ea"/>
                <a:cs typeface="+mn-cs"/>
              </a:rPr>
              <a:t>Mantida a meta preconizada pela OMS e pelo Ministério da Saúde.</a:t>
            </a:r>
          </a:p>
          <a:p>
            <a:endParaRPr lang="pt-BR" dirty="0"/>
          </a:p>
        </p:txBody>
      </p:sp>
      <p:sp>
        <p:nvSpPr>
          <p:cNvPr id="4" name="Espaço Reservado para Número de Slide 3"/>
          <p:cNvSpPr>
            <a:spLocks noGrp="1"/>
          </p:cNvSpPr>
          <p:nvPr>
            <p:ph type="sldNum" sz="quarter" idx="10"/>
          </p:nvPr>
        </p:nvSpPr>
        <p:spPr/>
        <p:txBody>
          <a:bodyPr/>
          <a:lstStyle/>
          <a:p>
            <a:fld id="{C5460EE0-6BA0-4289-81A8-C428F4C3859A}" type="slidenum">
              <a:rPr lang="pt-BR" smtClean="0"/>
              <a:pPr/>
              <a:t>17</a:t>
            </a:fld>
            <a:endParaRPr lang="pt-B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r>
              <a:rPr lang="pt-BR" sz="1200" kern="1200" dirty="0" smtClean="0">
                <a:solidFill>
                  <a:schemeClr val="tx1"/>
                </a:solidFill>
                <a:latin typeface="+mn-lt"/>
                <a:ea typeface="+mn-ea"/>
                <a:cs typeface="+mn-cs"/>
              </a:rPr>
              <a:t>Entre os </a:t>
            </a:r>
            <a:r>
              <a:rPr lang="pt-BR" sz="1200" b="1" kern="1200" dirty="0" smtClean="0">
                <a:solidFill>
                  <a:schemeClr val="tx1"/>
                </a:solidFill>
                <a:latin typeface="+mn-lt"/>
                <a:ea typeface="+mn-ea"/>
                <a:cs typeface="+mn-cs"/>
              </a:rPr>
              <a:t>281</a:t>
            </a:r>
            <a:r>
              <a:rPr lang="pt-BR" sz="1200" kern="1200" dirty="0" smtClean="0">
                <a:solidFill>
                  <a:schemeClr val="tx1"/>
                </a:solidFill>
                <a:latin typeface="+mn-lt"/>
                <a:ea typeface="+mn-ea"/>
                <a:cs typeface="+mn-cs"/>
              </a:rPr>
              <a:t> casos novos de tuberculose notificados esse ano, </a:t>
            </a:r>
            <a:r>
              <a:rPr lang="pt-BR" sz="1200" b="1" kern="1200" dirty="0" smtClean="0">
                <a:solidFill>
                  <a:schemeClr val="tx1"/>
                </a:solidFill>
                <a:latin typeface="+mn-lt"/>
                <a:ea typeface="+mn-ea"/>
                <a:cs typeface="+mn-cs"/>
              </a:rPr>
              <a:t>268</a:t>
            </a:r>
            <a:r>
              <a:rPr lang="pt-BR" sz="1200" kern="1200" dirty="0" smtClean="0">
                <a:solidFill>
                  <a:schemeClr val="tx1"/>
                </a:solidFill>
                <a:latin typeface="+mn-lt"/>
                <a:ea typeface="+mn-ea"/>
                <a:cs typeface="+mn-cs"/>
              </a:rPr>
              <a:t>realizaram exame de HIV, 10 não realizaram e para 3 a informação é ignorada.</a:t>
            </a:r>
          </a:p>
          <a:p>
            <a:r>
              <a:rPr lang="pt-BR" sz="1200" kern="1200" dirty="0" smtClean="0">
                <a:solidFill>
                  <a:schemeClr val="tx1"/>
                </a:solidFill>
                <a:latin typeface="+mn-lt"/>
                <a:ea typeface="+mn-ea"/>
                <a:cs typeface="+mn-cs"/>
              </a:rPr>
              <a:t>Meta atingida. A implantação do teste rápido de HIV em todas unidades contribuiu para o cumprimento desta meta.</a:t>
            </a:r>
          </a:p>
          <a:p>
            <a:endParaRPr lang="pt-BR" dirty="0"/>
          </a:p>
        </p:txBody>
      </p:sp>
      <p:sp>
        <p:nvSpPr>
          <p:cNvPr id="4" name="Espaço Reservado para Número de Slide 3"/>
          <p:cNvSpPr>
            <a:spLocks noGrp="1"/>
          </p:cNvSpPr>
          <p:nvPr>
            <p:ph type="sldNum" sz="quarter" idx="10"/>
          </p:nvPr>
        </p:nvSpPr>
        <p:spPr/>
        <p:txBody>
          <a:bodyPr/>
          <a:lstStyle/>
          <a:p>
            <a:fld id="{C5460EE0-6BA0-4289-81A8-C428F4C3859A}" type="slidenum">
              <a:rPr lang="pt-BR" smtClean="0"/>
              <a:pPr/>
              <a:t>20</a:t>
            </a:fld>
            <a:endParaRPr lang="pt-B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r>
              <a:rPr lang="pt-BR" sz="1200" kern="1200" dirty="0" smtClean="0">
                <a:solidFill>
                  <a:schemeClr val="tx1"/>
                </a:solidFill>
                <a:latin typeface="+mn-lt"/>
                <a:ea typeface="+mn-ea"/>
                <a:cs typeface="+mn-cs"/>
              </a:rPr>
              <a:t>O terceiro quadrimestre apresentou um aumento de coleta em relação ao quadrimestre anterior, com ações de mutirão e campanhas de divulgação por conta do outubro rosa onde foram motivadas as coletas de citologia oncótica junto ao exame de mamografia.</a:t>
            </a:r>
          </a:p>
          <a:p>
            <a:r>
              <a:rPr lang="pt-BR" sz="1200" kern="1200" dirty="0" smtClean="0">
                <a:solidFill>
                  <a:schemeClr val="tx1"/>
                </a:solidFill>
                <a:latin typeface="+mn-lt"/>
                <a:ea typeface="+mn-ea"/>
                <a:cs typeface="+mn-cs"/>
              </a:rPr>
              <a:t>Finalizamos o ano abaixo da meta. O projeto de qualificação de médicos e enfermeiros da estratégia da família, já em curso para se concretizar no ano de 2020, certamente irá intensificar as ações de rastreamento organizado.</a:t>
            </a:r>
          </a:p>
          <a:p>
            <a:r>
              <a:rPr lang="pt-BR" sz="1200" kern="1200" dirty="0" smtClean="0">
                <a:solidFill>
                  <a:schemeClr val="tx1"/>
                </a:solidFill>
                <a:latin typeface="+mn-lt"/>
                <a:ea typeface="+mn-ea"/>
                <a:cs typeface="+mn-cs"/>
              </a:rPr>
              <a:t>Para além da proposta de capacitação de profissionais médicos e enfermeiros da estratégia de saúde da família, teremos a inclusão de novos profissionais através do Programa Mais Médicos Campineiro e residência médica em Medicina de Família e Comunidade em parceria com as universidades do município que irão incrementar o quadro para ofertar maior acesso a exames de rastreamento de câncer de colo de útero</a:t>
            </a:r>
          </a:p>
          <a:p>
            <a:endParaRPr lang="pt-BR" dirty="0"/>
          </a:p>
        </p:txBody>
      </p:sp>
      <p:sp>
        <p:nvSpPr>
          <p:cNvPr id="4" name="Espaço Reservado para Número de Slide 3"/>
          <p:cNvSpPr>
            <a:spLocks noGrp="1"/>
          </p:cNvSpPr>
          <p:nvPr>
            <p:ph type="sldNum" sz="quarter" idx="10"/>
          </p:nvPr>
        </p:nvSpPr>
        <p:spPr/>
        <p:txBody>
          <a:bodyPr/>
          <a:lstStyle/>
          <a:p>
            <a:fld id="{C5460EE0-6BA0-4289-81A8-C428F4C3859A}" type="slidenum">
              <a:rPr lang="pt-BR" smtClean="0"/>
              <a:pPr/>
              <a:t>23</a:t>
            </a:fld>
            <a:endParaRPr lang="pt-B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r>
              <a:rPr lang="pt-BR" sz="1200" kern="1200" dirty="0" smtClean="0">
                <a:solidFill>
                  <a:schemeClr val="tx1"/>
                </a:solidFill>
                <a:latin typeface="+mn-lt"/>
                <a:ea typeface="+mn-ea"/>
                <a:cs typeface="+mn-cs"/>
              </a:rPr>
              <a:t>O quantitativo de exames realizados no terceiro quadrimestre apresenta-se proporcional aos outros quadrimestres, a saber, 6.282 exames realizados no primeiro quadrimestre, 5.518 exames no segundo quadrimestre e 5.924 no terceiro quadrimestre. Isto demonstra que as mulheres tem </a:t>
            </a:r>
            <a:r>
              <a:rPr lang="pt-BR" sz="1200" kern="1200" dirty="0" err="1" smtClean="0">
                <a:solidFill>
                  <a:schemeClr val="tx1"/>
                </a:solidFill>
                <a:latin typeface="+mn-lt"/>
                <a:ea typeface="+mn-ea"/>
                <a:cs typeface="+mn-cs"/>
              </a:rPr>
              <a:t>frequentado</a:t>
            </a:r>
            <a:r>
              <a:rPr lang="pt-BR" sz="1200" kern="1200" dirty="0" smtClean="0">
                <a:solidFill>
                  <a:schemeClr val="tx1"/>
                </a:solidFill>
                <a:latin typeface="+mn-lt"/>
                <a:ea typeface="+mn-ea"/>
                <a:cs typeface="+mn-cs"/>
              </a:rPr>
              <a:t> de forma constante os serviços de saúde neste quesito, apesar de campanhas sazonais. Portanto as ações devem focar em pessoas ainda não </a:t>
            </a:r>
            <a:r>
              <a:rPr lang="pt-BR" sz="1200" kern="1200" dirty="0" err="1" smtClean="0">
                <a:solidFill>
                  <a:schemeClr val="tx1"/>
                </a:solidFill>
                <a:latin typeface="+mn-lt"/>
                <a:ea typeface="+mn-ea"/>
                <a:cs typeface="+mn-cs"/>
              </a:rPr>
              <a:t>frequentadoras</a:t>
            </a:r>
            <a:r>
              <a:rPr lang="pt-BR" sz="1200" kern="1200" dirty="0" smtClean="0">
                <a:solidFill>
                  <a:schemeClr val="tx1"/>
                </a:solidFill>
                <a:latin typeface="+mn-lt"/>
                <a:ea typeface="+mn-ea"/>
                <a:cs typeface="+mn-cs"/>
              </a:rPr>
              <a:t> de nossos equipamentos públicos de atenção de saúde.</a:t>
            </a:r>
          </a:p>
          <a:p>
            <a:r>
              <a:rPr lang="pt-BR" sz="1200" kern="1200" dirty="0" smtClean="0">
                <a:solidFill>
                  <a:schemeClr val="tx1"/>
                </a:solidFill>
                <a:latin typeface="+mn-lt"/>
                <a:ea typeface="+mn-ea"/>
                <a:cs typeface="+mn-cs"/>
              </a:rPr>
              <a:t>Indicador de base anual. Finalizamos ainda abaixo da meta (0,35) no entanto com aumento significante em relação ao ano anterior (0,19). Portanto vemos com otimismo as ações intensificadas de conscientização da população e entendemos que estando a oferta de exames equacionada com a parceria com o Hospital de Amor, o foco de ação se dá na divulgação da necessidade de realização do exame de detecção precoce junto a população que ainda não </a:t>
            </a:r>
            <a:r>
              <a:rPr lang="pt-BR" sz="1200" kern="1200" dirty="0" err="1" smtClean="0">
                <a:solidFill>
                  <a:schemeClr val="tx1"/>
                </a:solidFill>
                <a:latin typeface="+mn-lt"/>
                <a:ea typeface="+mn-ea"/>
                <a:cs typeface="+mn-cs"/>
              </a:rPr>
              <a:t>frequenta</a:t>
            </a:r>
            <a:r>
              <a:rPr lang="pt-BR" sz="1200" kern="1200" dirty="0" smtClean="0">
                <a:solidFill>
                  <a:schemeClr val="tx1"/>
                </a:solidFill>
                <a:latin typeface="+mn-lt"/>
                <a:ea typeface="+mn-ea"/>
                <a:cs typeface="+mn-cs"/>
              </a:rPr>
              <a:t> os serviços de saúde.</a:t>
            </a:r>
          </a:p>
          <a:p>
            <a:r>
              <a:rPr lang="pt-BR" sz="1200" kern="1200" dirty="0" smtClean="0">
                <a:solidFill>
                  <a:schemeClr val="tx1"/>
                </a:solidFill>
                <a:latin typeface="+mn-lt"/>
                <a:ea typeface="+mn-ea"/>
                <a:cs typeface="+mn-cs"/>
              </a:rPr>
              <a:t>A meta pactuada no início da gestão atual deve ser nosso objetivo a despeito das questões encontradas ao longo deste processo. Para o ano de 2020 devemos intensificar a busca de mulheres alheias aos serviços de atenção à saúde através das unidades móveis em atendimento por meio de rodízio nos diversos distritos de saúde de Campinas.</a:t>
            </a:r>
          </a:p>
          <a:p>
            <a:endParaRPr lang="pt-BR" dirty="0"/>
          </a:p>
        </p:txBody>
      </p:sp>
      <p:sp>
        <p:nvSpPr>
          <p:cNvPr id="4" name="Espaço Reservado para Número de Slide 3"/>
          <p:cNvSpPr>
            <a:spLocks noGrp="1"/>
          </p:cNvSpPr>
          <p:nvPr>
            <p:ph type="sldNum" sz="quarter" idx="10"/>
          </p:nvPr>
        </p:nvSpPr>
        <p:spPr/>
        <p:txBody>
          <a:bodyPr/>
          <a:lstStyle/>
          <a:p>
            <a:fld id="{C5460EE0-6BA0-4289-81A8-C428F4C3859A}" type="slidenum">
              <a:rPr lang="pt-BR" smtClean="0"/>
              <a:pPr/>
              <a:t>26</a:t>
            </a:fld>
            <a:endParaRPr lang="pt-B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r>
              <a:rPr lang="pt-BR" sz="1200" kern="1200" dirty="0" smtClean="0">
                <a:solidFill>
                  <a:schemeClr val="tx1"/>
                </a:solidFill>
                <a:latin typeface="+mn-lt"/>
                <a:ea typeface="+mn-ea"/>
                <a:cs typeface="+mn-cs"/>
              </a:rPr>
              <a:t>A meta proposta (80,00%) foi atingida. Este indicador traz informação relevante quanto ao acesso ao atendimento pré-natal porém devemos nos atentar para fortalecer vínculos com todas as gestantes visando diminuir o absenteísmo e incluir as de maior vulnerabilidade social que não </a:t>
            </a:r>
            <a:r>
              <a:rPr lang="pt-BR" sz="1200" kern="1200" dirty="0" err="1" smtClean="0">
                <a:solidFill>
                  <a:schemeClr val="tx1"/>
                </a:solidFill>
                <a:latin typeface="+mn-lt"/>
                <a:ea typeface="+mn-ea"/>
                <a:cs typeface="+mn-cs"/>
              </a:rPr>
              <a:t>frequentam</a:t>
            </a:r>
            <a:r>
              <a:rPr lang="pt-BR" sz="1200" kern="1200" dirty="0" smtClean="0">
                <a:solidFill>
                  <a:schemeClr val="tx1"/>
                </a:solidFill>
                <a:latin typeface="+mn-lt"/>
                <a:ea typeface="+mn-ea"/>
                <a:cs typeface="+mn-cs"/>
              </a:rPr>
              <a:t> ainda os serviços de saúde pública.</a:t>
            </a:r>
          </a:p>
          <a:p>
            <a:r>
              <a:rPr lang="pt-BR" sz="1200" kern="1200" dirty="0" smtClean="0">
                <a:solidFill>
                  <a:schemeClr val="tx1"/>
                </a:solidFill>
                <a:latin typeface="+mn-lt"/>
                <a:ea typeface="+mn-ea"/>
                <a:cs typeface="+mn-cs"/>
              </a:rPr>
              <a:t>Está proposta uma capacitação em atendimento pré-natal para enfermeiros e médicos não ginecologistas da atenção básica para aumentar a oferta de consultas. Também teremos a </a:t>
            </a:r>
            <a:r>
              <a:rPr lang="pt-BR" sz="1200" kern="1200" dirty="0" err="1" smtClean="0">
                <a:solidFill>
                  <a:schemeClr val="tx1"/>
                </a:solidFill>
                <a:latin typeface="+mn-lt"/>
                <a:ea typeface="+mn-ea"/>
                <a:cs typeface="+mn-cs"/>
              </a:rPr>
              <a:t>a</a:t>
            </a:r>
            <a:r>
              <a:rPr lang="pt-BR" sz="1200" kern="1200" dirty="0" smtClean="0">
                <a:solidFill>
                  <a:schemeClr val="tx1"/>
                </a:solidFill>
                <a:latin typeface="+mn-lt"/>
                <a:ea typeface="+mn-ea"/>
                <a:cs typeface="+mn-cs"/>
              </a:rPr>
              <a:t> inclusão de novos profissionais através do Programa Mais Médicos Campineiro e residência médica em Medicina de Família e Comunidade em parceria com as universidades do município e deveremos assim promover maior acesso às nossas gestantes.</a:t>
            </a:r>
          </a:p>
          <a:p>
            <a:endParaRPr lang="pt-BR" dirty="0"/>
          </a:p>
        </p:txBody>
      </p:sp>
      <p:sp>
        <p:nvSpPr>
          <p:cNvPr id="4" name="Espaço Reservado para Número de Slide 3"/>
          <p:cNvSpPr>
            <a:spLocks noGrp="1"/>
          </p:cNvSpPr>
          <p:nvPr>
            <p:ph type="sldNum" sz="quarter" idx="10"/>
          </p:nvPr>
        </p:nvSpPr>
        <p:spPr/>
        <p:txBody>
          <a:bodyPr/>
          <a:lstStyle/>
          <a:p>
            <a:fld id="{C5460EE0-6BA0-4289-81A8-C428F4C3859A}" type="slidenum">
              <a:rPr lang="pt-BR" smtClean="0"/>
              <a:pPr/>
              <a:t>29</a:t>
            </a:fld>
            <a:endParaRPr lang="pt-B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4501768F-8161-4174-85A0-9797E1EDA60D}" type="datetimeFigureOut">
              <a:rPr lang="pt-BR" smtClean="0"/>
              <a:pPr/>
              <a:t>20/08/2020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DDE0429-7DE8-4254-A2D2-BE3D88797612}"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4501768F-8161-4174-85A0-9797E1EDA60D}" type="datetimeFigureOut">
              <a:rPr lang="pt-BR" smtClean="0"/>
              <a:pPr/>
              <a:t>20/08/2020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DDE0429-7DE8-4254-A2D2-BE3D88797612}"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4501768F-8161-4174-85A0-9797E1EDA60D}" type="datetimeFigureOut">
              <a:rPr lang="pt-BR" smtClean="0"/>
              <a:pPr/>
              <a:t>20/08/2020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DDE0429-7DE8-4254-A2D2-BE3D88797612}"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4501768F-8161-4174-85A0-9797E1EDA60D}" type="datetimeFigureOut">
              <a:rPr lang="pt-BR" smtClean="0"/>
              <a:pPr/>
              <a:t>20/08/2020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DDE0429-7DE8-4254-A2D2-BE3D88797612}"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p>
            <a:fld id="{4501768F-8161-4174-85A0-9797E1EDA60D}" type="datetimeFigureOut">
              <a:rPr lang="pt-BR" smtClean="0"/>
              <a:pPr/>
              <a:t>20/08/2020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DDE0429-7DE8-4254-A2D2-BE3D88797612}" type="slidenum">
              <a:rPr lang="pt-BR" smtClean="0"/>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4501768F-8161-4174-85A0-9797E1EDA60D}" type="datetimeFigureOut">
              <a:rPr lang="pt-BR" smtClean="0"/>
              <a:pPr/>
              <a:t>20/08/2020</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0DDE0429-7DE8-4254-A2D2-BE3D88797612}"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4501768F-8161-4174-85A0-9797E1EDA60D}" type="datetimeFigureOut">
              <a:rPr lang="pt-BR" smtClean="0"/>
              <a:pPr/>
              <a:t>20/08/2020</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0DDE0429-7DE8-4254-A2D2-BE3D88797612}"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p:txBody>
          <a:bodyPr/>
          <a:lstStyle/>
          <a:p>
            <a:fld id="{4501768F-8161-4174-85A0-9797E1EDA60D}" type="datetimeFigureOut">
              <a:rPr lang="pt-BR" smtClean="0"/>
              <a:pPr/>
              <a:t>20/08/2020</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0DDE0429-7DE8-4254-A2D2-BE3D88797612}"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4501768F-8161-4174-85A0-9797E1EDA60D}" type="datetimeFigureOut">
              <a:rPr lang="pt-BR" smtClean="0"/>
              <a:pPr/>
              <a:t>20/08/2020</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0DDE0429-7DE8-4254-A2D2-BE3D88797612}"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4501768F-8161-4174-85A0-9797E1EDA60D}" type="datetimeFigureOut">
              <a:rPr lang="pt-BR" smtClean="0"/>
              <a:pPr/>
              <a:t>20/08/2020</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0DDE0429-7DE8-4254-A2D2-BE3D88797612}"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4501768F-8161-4174-85A0-9797E1EDA60D}" type="datetimeFigureOut">
              <a:rPr lang="pt-BR" smtClean="0"/>
              <a:pPr/>
              <a:t>20/08/2020</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0DDE0429-7DE8-4254-A2D2-BE3D88797612}" type="slidenum">
              <a:rPr lang="pt-BR" smtClean="0"/>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01768F-8161-4174-85A0-9797E1EDA60D}" type="datetimeFigureOut">
              <a:rPr lang="pt-BR" smtClean="0"/>
              <a:pPr/>
              <a:t>20/08/2020</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DE0429-7DE8-4254-A2D2-BE3D88797612}"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357290" y="142852"/>
            <a:ext cx="6429420" cy="1470025"/>
          </a:xfrm>
        </p:spPr>
        <p:txBody>
          <a:bodyPr>
            <a:normAutofit/>
          </a:bodyPr>
          <a:lstStyle/>
          <a:p>
            <a:r>
              <a:rPr lang="pt-BR" sz="2400" b="1" dirty="0" smtClean="0">
                <a:latin typeface="Arial" pitchFamily="34" charset="0"/>
                <a:cs typeface="Arial" pitchFamily="34" charset="0"/>
              </a:rPr>
              <a:t>Secretaria Municipal de Saúde</a:t>
            </a:r>
            <a:br>
              <a:rPr lang="pt-BR" sz="2400" b="1" dirty="0" smtClean="0">
                <a:latin typeface="Arial" pitchFamily="34" charset="0"/>
                <a:cs typeface="Arial" pitchFamily="34" charset="0"/>
              </a:rPr>
            </a:br>
            <a:r>
              <a:rPr lang="pt-BR" sz="2400" b="1" dirty="0" smtClean="0">
                <a:latin typeface="Arial" pitchFamily="34" charset="0"/>
                <a:cs typeface="Arial" pitchFamily="34" charset="0"/>
              </a:rPr>
              <a:t>Núcleo de Planejamento e Orçamento  NPO</a:t>
            </a:r>
            <a:endParaRPr lang="pt-BR" sz="2400" b="1" dirty="0">
              <a:latin typeface="Arial" pitchFamily="34" charset="0"/>
              <a:cs typeface="Arial" pitchFamily="34" charset="0"/>
            </a:endParaRPr>
          </a:p>
        </p:txBody>
      </p:sp>
      <p:sp>
        <p:nvSpPr>
          <p:cNvPr id="3" name="Subtítulo 2"/>
          <p:cNvSpPr>
            <a:spLocks noGrp="1"/>
          </p:cNvSpPr>
          <p:nvPr>
            <p:ph type="subTitle" idx="1"/>
          </p:nvPr>
        </p:nvSpPr>
        <p:spPr>
          <a:xfrm>
            <a:off x="1071538" y="5429264"/>
            <a:ext cx="5429288" cy="1109682"/>
          </a:xfrm>
        </p:spPr>
        <p:txBody>
          <a:bodyPr>
            <a:normAutofit fontScale="70000" lnSpcReduction="20000"/>
          </a:bodyPr>
          <a:lstStyle/>
          <a:p>
            <a:endParaRPr lang="pt-BR" sz="1400" b="1" dirty="0" smtClean="0"/>
          </a:p>
          <a:p>
            <a:endParaRPr lang="pt-BR" sz="1400" b="1" dirty="0"/>
          </a:p>
          <a:p>
            <a:endParaRPr lang="pt-BR" sz="1400" b="1" dirty="0" smtClean="0"/>
          </a:p>
          <a:p>
            <a:endParaRPr lang="pt-BR" sz="1400" b="1" dirty="0"/>
          </a:p>
          <a:p>
            <a:r>
              <a:rPr lang="pt-BR" sz="1800" b="1" dirty="0" smtClean="0"/>
              <a:t>Campinas</a:t>
            </a:r>
          </a:p>
          <a:p>
            <a:r>
              <a:rPr lang="pt-BR" sz="1800" b="1" dirty="0" smtClean="0"/>
              <a:t>2020</a:t>
            </a:r>
            <a:endParaRPr lang="pt-BR" sz="1800" b="1" dirty="0"/>
          </a:p>
        </p:txBody>
      </p:sp>
      <p:pic>
        <p:nvPicPr>
          <p:cNvPr id="1026" name="Picture 2" descr="C:\Users\06542092609\Desktop\Brasão_da_Cidade_de_Campinas.png"/>
          <p:cNvPicPr>
            <a:picLocks noChangeAspect="1" noChangeArrowheads="1"/>
          </p:cNvPicPr>
          <p:nvPr/>
        </p:nvPicPr>
        <p:blipFill>
          <a:blip r:embed="rId2" cstate="print"/>
          <a:srcRect/>
          <a:stretch>
            <a:fillRect/>
          </a:stretch>
        </p:blipFill>
        <p:spPr bwMode="auto">
          <a:xfrm>
            <a:off x="1" y="0"/>
            <a:ext cx="1428728" cy="1465623"/>
          </a:xfrm>
          <a:prstGeom prst="rect">
            <a:avLst/>
          </a:prstGeom>
          <a:noFill/>
        </p:spPr>
      </p:pic>
      <p:pic>
        <p:nvPicPr>
          <p:cNvPr id="1027" name="Picture 3" descr="C:\Users\06542092609\Desktop\sus 2.jpg"/>
          <p:cNvPicPr>
            <a:picLocks noChangeAspect="1" noChangeArrowheads="1"/>
          </p:cNvPicPr>
          <p:nvPr/>
        </p:nvPicPr>
        <p:blipFill>
          <a:blip r:embed="rId3"/>
          <a:srcRect/>
          <a:stretch>
            <a:fillRect/>
          </a:stretch>
        </p:blipFill>
        <p:spPr bwMode="auto">
          <a:xfrm>
            <a:off x="7429520" y="0"/>
            <a:ext cx="1714480" cy="1714500"/>
          </a:xfrm>
          <a:prstGeom prst="rect">
            <a:avLst/>
          </a:prstGeom>
          <a:noFill/>
        </p:spPr>
      </p:pic>
      <p:sp>
        <p:nvSpPr>
          <p:cNvPr id="6" name="CaixaDeTexto 5"/>
          <p:cNvSpPr txBox="1"/>
          <p:nvPr/>
        </p:nvSpPr>
        <p:spPr>
          <a:xfrm>
            <a:off x="3357554" y="2071678"/>
            <a:ext cx="787790" cy="1200329"/>
          </a:xfrm>
          <a:prstGeom prst="rect">
            <a:avLst/>
          </a:prstGeom>
          <a:solidFill>
            <a:schemeClr val="accent1"/>
          </a:solidFill>
          <a:ln>
            <a:solidFill>
              <a:schemeClr val="tx1"/>
            </a:solidFill>
          </a:ln>
          <a:scene3d>
            <a:camera prst="orthographicFront"/>
            <a:lightRig rig="threePt" dir="t"/>
          </a:scene3d>
          <a:sp3d>
            <a:bevelT w="152400" h="50800" prst="softRound"/>
          </a:sp3d>
        </p:spPr>
        <p:txBody>
          <a:bodyPr wrap="square" rtlCol="0">
            <a:spAutoFit/>
          </a:bodyPr>
          <a:lstStyle/>
          <a:p>
            <a:endParaRPr lang="pt-BR" dirty="0"/>
          </a:p>
          <a:p>
            <a:endParaRPr lang="pt-BR" dirty="0"/>
          </a:p>
          <a:p>
            <a:endParaRPr lang="pt-BR" dirty="0"/>
          </a:p>
          <a:p>
            <a:endParaRPr lang="pt-BR" dirty="0"/>
          </a:p>
        </p:txBody>
      </p:sp>
      <p:sp>
        <p:nvSpPr>
          <p:cNvPr id="8" name="CaixaDeTexto 7"/>
          <p:cNvSpPr txBox="1"/>
          <p:nvPr/>
        </p:nvSpPr>
        <p:spPr>
          <a:xfrm>
            <a:off x="2000232" y="3286124"/>
            <a:ext cx="4628271" cy="1077218"/>
          </a:xfrm>
          <a:prstGeom prst="rect">
            <a:avLst/>
          </a:prstGeom>
          <a:solidFill>
            <a:schemeClr val="accent1"/>
          </a:solidFill>
          <a:ln>
            <a:solidFill>
              <a:schemeClr val="tx1"/>
            </a:solidFill>
          </a:ln>
          <a:scene3d>
            <a:camera prst="orthographicFront"/>
            <a:lightRig rig="threePt" dir="t"/>
          </a:scene3d>
          <a:sp3d>
            <a:bevelT w="152400" h="50800" prst="softRound"/>
          </a:sp3d>
        </p:spPr>
        <p:txBody>
          <a:bodyPr wrap="square" rtlCol="0">
            <a:spAutoFit/>
          </a:bodyPr>
          <a:lstStyle/>
          <a:p>
            <a:pPr algn="ctr"/>
            <a:r>
              <a:rPr lang="pt-BR" sz="3200" b="1" dirty="0">
                <a:solidFill>
                  <a:schemeClr val="bg1"/>
                </a:solidFill>
                <a:latin typeface="Arial" pitchFamily="34" charset="0"/>
                <a:cs typeface="Arial" pitchFamily="34" charset="0"/>
              </a:rPr>
              <a:t>Relatório Anual de Gestão 2019 - RAG</a:t>
            </a:r>
          </a:p>
        </p:txBody>
      </p:sp>
      <p:sp>
        <p:nvSpPr>
          <p:cNvPr id="9" name="CaixaDeTexto 8"/>
          <p:cNvSpPr txBox="1"/>
          <p:nvPr/>
        </p:nvSpPr>
        <p:spPr>
          <a:xfrm>
            <a:off x="3357554" y="4357694"/>
            <a:ext cx="815927" cy="1200329"/>
          </a:xfrm>
          <a:prstGeom prst="rect">
            <a:avLst/>
          </a:prstGeom>
          <a:solidFill>
            <a:schemeClr val="accent1"/>
          </a:solidFill>
          <a:ln>
            <a:solidFill>
              <a:schemeClr val="tx1"/>
            </a:solidFill>
          </a:ln>
          <a:scene3d>
            <a:camera prst="orthographicFront"/>
            <a:lightRig rig="threePt" dir="t"/>
          </a:scene3d>
          <a:sp3d>
            <a:bevelT w="152400" h="50800" prst="softRound"/>
          </a:sp3d>
        </p:spPr>
        <p:txBody>
          <a:bodyPr wrap="square" rtlCol="0">
            <a:spAutoFit/>
          </a:bodyPr>
          <a:lstStyle/>
          <a:p>
            <a:endParaRPr lang="pt-BR" dirty="0"/>
          </a:p>
          <a:p>
            <a:endParaRPr lang="pt-BR" dirty="0"/>
          </a:p>
          <a:p>
            <a:endParaRPr lang="pt-BR" dirty="0"/>
          </a:p>
          <a:p>
            <a:endParaRPr lang="pt-B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p:cNvSpPr txBox="1"/>
          <p:nvPr/>
        </p:nvSpPr>
        <p:spPr>
          <a:xfrm>
            <a:off x="0" y="0"/>
            <a:ext cx="9144000" cy="646331"/>
          </a:xfrm>
          <a:prstGeom prst="rect">
            <a:avLst/>
          </a:prstGeom>
          <a:solidFill>
            <a:schemeClr val="accent1"/>
          </a:solidFill>
          <a:ln>
            <a:solidFill>
              <a:schemeClr val="tx1"/>
            </a:solidFill>
          </a:ln>
          <a:scene3d>
            <a:camera prst="orthographicFront"/>
            <a:lightRig rig="threePt" dir="t"/>
          </a:scene3d>
          <a:sp3d>
            <a:bevelT w="152400" h="50800" prst="softRound"/>
          </a:sp3d>
        </p:spPr>
        <p:txBody>
          <a:bodyPr wrap="square" rtlCol="0">
            <a:spAutoFit/>
          </a:bodyPr>
          <a:lstStyle/>
          <a:p>
            <a:pPr algn="ctr"/>
            <a:r>
              <a:rPr lang="pt-BR" b="1" dirty="0">
                <a:solidFill>
                  <a:schemeClr val="bg1"/>
                </a:solidFill>
                <a:latin typeface="Arial" pitchFamily="34" charset="0"/>
                <a:cs typeface="Arial" pitchFamily="34" charset="0"/>
              </a:rPr>
              <a:t>Indicador 1.i.3. Cobertura populacional estimada de </a:t>
            </a:r>
            <a:r>
              <a:rPr lang="pt-BR" b="1" u="sng" dirty="0">
                <a:solidFill>
                  <a:schemeClr val="bg1"/>
                </a:solidFill>
                <a:latin typeface="Arial" pitchFamily="34" charset="0"/>
                <a:cs typeface="Arial" pitchFamily="34" charset="0"/>
              </a:rPr>
              <a:t>SAÚDE BUCAL</a:t>
            </a:r>
            <a:r>
              <a:rPr lang="pt-BR" b="1" dirty="0">
                <a:solidFill>
                  <a:schemeClr val="bg1"/>
                </a:solidFill>
                <a:latin typeface="Arial" pitchFamily="34" charset="0"/>
                <a:cs typeface="Arial" pitchFamily="34" charset="0"/>
              </a:rPr>
              <a:t> na Atenção Básica</a:t>
            </a:r>
          </a:p>
        </p:txBody>
      </p:sp>
      <p:sp>
        <p:nvSpPr>
          <p:cNvPr id="9217" name="Rectangle 1"/>
          <p:cNvSpPr>
            <a:spLocks noChangeArrowheads="1"/>
          </p:cNvSpPr>
          <p:nvPr/>
        </p:nvSpPr>
        <p:spPr bwMode="auto">
          <a:xfrm>
            <a:off x="0" y="661182"/>
            <a:ext cx="914400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t-BR" sz="1400" b="1" i="0" u="none" strike="noStrike" cap="none" normalizeH="0" baseline="0" dirty="0" smtClean="0">
                <a:ln>
                  <a:noFill/>
                </a:ln>
                <a:solidFill>
                  <a:srgbClr val="000000"/>
                </a:solidFill>
                <a:effectLst/>
                <a:latin typeface="Arial" pitchFamily="34" charset="0"/>
                <a:ea typeface="Times New Roman" pitchFamily="18" charset="0"/>
                <a:cs typeface="Calibri" pitchFamily="34" charset="0"/>
              </a:rPr>
              <a:t>Meta para 2019: 42,79%</a:t>
            </a:r>
            <a:r>
              <a:rPr kumimoji="0" lang="pt-BR" sz="1400" b="1"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a:t>
            </a:r>
            <a:r>
              <a:rPr kumimoji="0" lang="pt-BR"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rPr>
              <a:t></a:t>
            </a:r>
            <a:r>
              <a:rPr kumimoji="0" lang="pt-BR" sz="1400" b="1"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a:t>
            </a:r>
            <a:r>
              <a:rPr kumimoji="0" lang="pt-BR" sz="1400" b="1" i="0" u="none" strike="noStrike" cap="none" normalizeH="0" baseline="0" dirty="0" smtClean="0">
                <a:ln>
                  <a:noFill/>
                </a:ln>
                <a:solidFill>
                  <a:srgbClr val="000000"/>
                </a:solidFill>
                <a:effectLst/>
                <a:latin typeface="Times New Roman" pitchFamily="18" charset="0"/>
                <a:ea typeface="Times New Roman" pitchFamily="18" charset="0"/>
                <a:cs typeface="Calibri" pitchFamily="34" charset="0"/>
                <a:sym typeface="Wingdings" pitchFamily="2" charset="2"/>
              </a:rPr>
              <a:t>Alcançado: 26%</a:t>
            </a:r>
            <a:endParaRPr kumimoji="0" lang="pt-BR"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Wingdings" pitchFamily="2" charset="2"/>
            </a:endParaRPr>
          </a:p>
        </p:txBody>
      </p:sp>
      <p:pic>
        <p:nvPicPr>
          <p:cNvPr id="9218" name="Gráfico 2"/>
          <p:cNvPicPr>
            <a:picLocks noChangeArrowheads="1"/>
          </p:cNvPicPr>
          <p:nvPr/>
        </p:nvPicPr>
        <p:blipFill>
          <a:blip r:embed="rId2" cstate="print"/>
          <a:srcRect/>
          <a:stretch>
            <a:fillRect/>
          </a:stretch>
        </p:blipFill>
        <p:spPr bwMode="auto">
          <a:xfrm>
            <a:off x="604911" y="942536"/>
            <a:ext cx="8539088" cy="2405575"/>
          </a:xfrm>
          <a:prstGeom prst="rect">
            <a:avLst/>
          </a:prstGeom>
          <a:noFill/>
          <a:ln w="9525">
            <a:noFill/>
            <a:miter lim="800000"/>
            <a:headEnd/>
            <a:tailEnd/>
          </a:ln>
        </p:spPr>
      </p:pic>
      <p:sp>
        <p:nvSpPr>
          <p:cNvPr id="9219" name="Rectangle 3"/>
          <p:cNvSpPr>
            <a:spLocks noChangeArrowheads="1"/>
          </p:cNvSpPr>
          <p:nvPr/>
        </p:nvSpPr>
        <p:spPr bwMode="auto">
          <a:xfrm>
            <a:off x="506436" y="3370439"/>
            <a:ext cx="8637563"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Char char="•"/>
              <a:tabLst>
                <a:tab pos="228600" algn="l"/>
              </a:tabLst>
            </a:pPr>
            <a:r>
              <a:rPr kumimoji="0" lang="pt-BR" b="0" i="0" u="none" strike="noStrike" cap="none" normalizeH="0" baseline="0" dirty="0" smtClean="0">
                <a:ln>
                  <a:noFill/>
                </a:ln>
                <a:solidFill>
                  <a:srgbClr val="000000"/>
                </a:solidFill>
                <a:effectLst/>
                <a:latin typeface="Arial" pitchFamily="34" charset="0"/>
                <a:ea typeface="Times New Roman" pitchFamily="18" charset="0"/>
                <a:cs typeface="Calibri" pitchFamily="34" charset="0"/>
              </a:rPr>
              <a:t>Mais uma vez, além de não alcançado, está inferior a todos os anos desde 2010. O melhor momento foi em 2015 com 42,13%.</a:t>
            </a:r>
            <a:endParaRPr kumimoji="0" lang="pt-B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Lst>
            </a:pPr>
            <a:endParaRPr kumimoji="0" lang="pt-BR" b="0" i="0" u="none" strike="noStrike" cap="none" normalizeH="0" baseline="0" dirty="0" smtClean="0">
              <a:ln>
                <a:noFill/>
              </a:ln>
              <a:solidFill>
                <a:srgbClr val="000000"/>
              </a:solidFill>
              <a:effectLst/>
              <a:latin typeface="Arial" pitchFamily="34" charset="0"/>
              <a:ea typeface="Times New Roman" pitchFamily="18"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Lst>
            </a:pPr>
            <a:r>
              <a:rPr kumimoji="0" lang="pt-BR" b="0" i="0" u="none" strike="noStrike" cap="none" normalizeH="0" baseline="0" dirty="0" smtClean="0">
                <a:ln>
                  <a:noFill/>
                </a:ln>
                <a:solidFill>
                  <a:srgbClr val="000000"/>
                </a:solidFill>
                <a:effectLst/>
                <a:latin typeface="Arial" pitchFamily="34" charset="0"/>
                <a:ea typeface="Times New Roman" pitchFamily="18" charset="0"/>
                <a:cs typeface="Calibri" pitchFamily="34" charset="0"/>
              </a:rPr>
              <a:t>O inquérito de Saúde Bucal realizado em 2015 em todo o estado de São Paulo, incluindo Campinas, mostra que aproximadamente 45% da população ficou mais de um ano sem consulta odontológica. Igual proporção busca a consulta em serviços privados. Embora não esteja explicitada a causa, é possível ser explicado em parte por essa cobertura. </a:t>
            </a:r>
            <a:endParaRPr kumimoji="0" lang="pt-BR"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CaixaDeTexto 5"/>
          <p:cNvSpPr txBox="1"/>
          <p:nvPr/>
        </p:nvSpPr>
        <p:spPr>
          <a:xfrm rot="16200000">
            <a:off x="-2243817" y="3039906"/>
            <a:ext cx="5050302" cy="461665"/>
          </a:xfrm>
          <a:prstGeom prst="rect">
            <a:avLst/>
          </a:prstGeom>
          <a:solidFill>
            <a:srgbClr val="FFFF00"/>
          </a:solidFill>
        </p:spPr>
        <p:txBody>
          <a:bodyPr wrap="square" rtlCol="0">
            <a:spAutoFit/>
          </a:bodyPr>
          <a:lstStyle/>
          <a:p>
            <a:pPr algn="ctr"/>
            <a:r>
              <a:rPr lang="pt-BR" sz="2400" b="1" dirty="0" smtClean="0"/>
              <a:t>Comentário  da Executiva CMS</a:t>
            </a:r>
            <a:endParaRPr lang="pt-BR" sz="2400"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0" y="0"/>
            <a:ext cx="9144000" cy="646331"/>
          </a:xfrm>
          <a:prstGeom prst="rect">
            <a:avLst/>
          </a:prstGeom>
          <a:solidFill>
            <a:schemeClr val="accent1"/>
          </a:solidFill>
          <a:ln>
            <a:solidFill>
              <a:schemeClr val="tx1"/>
            </a:solidFill>
          </a:ln>
          <a:scene3d>
            <a:camera prst="orthographicFront"/>
            <a:lightRig rig="threePt" dir="t"/>
          </a:scene3d>
          <a:sp3d>
            <a:bevelT w="152400" h="50800" prst="softRound"/>
          </a:sp3d>
        </p:spPr>
        <p:txBody>
          <a:bodyPr wrap="square" rtlCol="0">
            <a:spAutoFit/>
          </a:bodyPr>
          <a:lstStyle/>
          <a:p>
            <a:pPr algn="ctr"/>
            <a:r>
              <a:rPr lang="pt-BR" b="1" dirty="0">
                <a:solidFill>
                  <a:schemeClr val="bg1"/>
                </a:solidFill>
                <a:latin typeface="Arial" pitchFamily="34" charset="0"/>
                <a:cs typeface="Arial" pitchFamily="34" charset="0"/>
              </a:rPr>
              <a:t>Indicador 1.i.2. Cobertura de acompanhamento das </a:t>
            </a:r>
            <a:r>
              <a:rPr lang="pt-BR" b="1" dirty="0" err="1">
                <a:solidFill>
                  <a:schemeClr val="bg1"/>
                </a:solidFill>
                <a:latin typeface="Arial" pitchFamily="34" charset="0"/>
                <a:cs typeface="Arial" pitchFamily="34" charset="0"/>
              </a:rPr>
              <a:t>condicionalidades</a:t>
            </a:r>
            <a:r>
              <a:rPr lang="pt-BR" b="1" dirty="0">
                <a:solidFill>
                  <a:schemeClr val="bg1"/>
                </a:solidFill>
                <a:latin typeface="Arial" pitchFamily="34" charset="0"/>
                <a:cs typeface="Arial" pitchFamily="34" charset="0"/>
              </a:rPr>
              <a:t> de Saúde do Programa Bolsa Família</a:t>
            </a:r>
          </a:p>
        </p:txBody>
      </p:sp>
      <p:graphicFrame>
        <p:nvGraphicFramePr>
          <p:cNvPr id="5" name="Tabela 4">
            <a:extLst>
              <a:ext uri="{FF2B5EF4-FFF2-40B4-BE49-F238E27FC236}">
                <a16:creationId xmlns="" xmlns:a16="http://schemas.microsoft.com/office/drawing/2014/main" id="{18025CE6-26D1-4D4C-A255-6BAFAB08C8BF}"/>
              </a:ext>
            </a:extLst>
          </p:cNvPr>
          <p:cNvGraphicFramePr>
            <a:graphicFrameLocks noGrp="1"/>
          </p:cNvGraphicFramePr>
          <p:nvPr>
            <p:extLst>
              <p:ext uri="{D42A27DB-BD31-4B8C-83A1-F6EECF244321}">
                <p14:modId xmlns:p14="http://schemas.microsoft.com/office/powerpoint/2010/main" xmlns="" val="4192461328"/>
              </p:ext>
            </p:extLst>
          </p:nvPr>
        </p:nvGraphicFramePr>
        <p:xfrm>
          <a:off x="1" y="2231046"/>
          <a:ext cx="6093088" cy="3550776"/>
        </p:xfrm>
        <a:graphic>
          <a:graphicData uri="http://schemas.openxmlformats.org/drawingml/2006/table">
            <a:tbl>
              <a:tblPr>
                <a:effectLst>
                  <a:innerShdw blurRad="114300">
                    <a:prstClr val="black"/>
                  </a:innerShdw>
                </a:effectLst>
                <a:tableStyleId>{5C22544A-7EE6-4342-B048-85BDC9FD1C3A}</a:tableStyleId>
              </a:tblPr>
              <a:tblGrid>
                <a:gridCol w="1340479">
                  <a:extLst>
                    <a:ext uri="{9D8B030D-6E8A-4147-A177-3AD203B41FA5}">
                      <a16:colId xmlns="" xmlns:a16="http://schemas.microsoft.com/office/drawing/2014/main" val="883459056"/>
                    </a:ext>
                  </a:extLst>
                </a:gridCol>
                <a:gridCol w="1584203">
                  <a:extLst>
                    <a:ext uri="{9D8B030D-6E8A-4147-A177-3AD203B41FA5}">
                      <a16:colId xmlns="" xmlns:a16="http://schemas.microsoft.com/office/drawing/2014/main" val="3519434354"/>
                    </a:ext>
                  </a:extLst>
                </a:gridCol>
                <a:gridCol w="1584203">
                  <a:extLst>
                    <a:ext uri="{9D8B030D-6E8A-4147-A177-3AD203B41FA5}">
                      <a16:colId xmlns="" xmlns:a16="http://schemas.microsoft.com/office/drawing/2014/main" val="1809633612"/>
                    </a:ext>
                  </a:extLst>
                </a:gridCol>
                <a:gridCol w="1584203">
                  <a:extLst>
                    <a:ext uri="{9D8B030D-6E8A-4147-A177-3AD203B41FA5}">
                      <a16:colId xmlns="" xmlns:a16="http://schemas.microsoft.com/office/drawing/2014/main" val="4184462049"/>
                    </a:ext>
                  </a:extLst>
                </a:gridCol>
              </a:tblGrid>
              <a:tr h="887694">
                <a:tc>
                  <a:txBody>
                    <a:bodyPr/>
                    <a:lstStyle/>
                    <a:p>
                      <a:pPr algn="l" fontAlgn="ctr"/>
                      <a:r>
                        <a:rPr lang="pt-BR" sz="1800" u="none" strike="noStrike" dirty="0">
                          <a:effectLst/>
                          <a:latin typeface="Arial" pitchFamily="34" charset="0"/>
                          <a:cs typeface="Arial" pitchFamily="34" charset="0"/>
                        </a:rPr>
                        <a:t> </a:t>
                      </a:r>
                      <a:endParaRPr lang="pt-BR" sz="1800" b="0"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u="none" strike="noStrike" dirty="0">
                          <a:effectLst/>
                          <a:latin typeface="Arial" pitchFamily="34" charset="0"/>
                          <a:cs typeface="Arial" pitchFamily="34" charset="0"/>
                        </a:rPr>
                        <a:t>2018</a:t>
                      </a:r>
                      <a:endParaRPr lang="pt-BR" sz="1800" b="0"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u="none" strike="noStrike" dirty="0">
                          <a:effectLst/>
                          <a:latin typeface="Arial" pitchFamily="34" charset="0"/>
                          <a:cs typeface="Arial" pitchFamily="34" charset="0"/>
                        </a:rPr>
                        <a:t>2019</a:t>
                      </a:r>
                      <a:endParaRPr lang="pt-BR" sz="1800" b="0"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b="1" u="none" strike="noStrike" dirty="0">
                          <a:effectLst/>
                          <a:latin typeface="Arial" pitchFamily="34" charset="0"/>
                          <a:cs typeface="Arial" pitchFamily="34" charset="0"/>
                        </a:rPr>
                        <a:t>RAG 2019</a:t>
                      </a:r>
                      <a:endParaRPr lang="pt-BR" sz="1800" b="1" i="0" u="none" strike="noStrike" dirty="0">
                        <a:solidFill>
                          <a:srgbClr val="000000"/>
                        </a:solidFill>
                        <a:effectLst/>
                        <a:latin typeface="Arial" pitchFamily="34" charset="0"/>
                        <a:cs typeface="Arial" pitchFamily="34" charset="0"/>
                      </a:endParaRPr>
                    </a:p>
                  </a:txBody>
                  <a:tcPr marL="3810" marR="3810" marT="3810" marB="0" anchor="ctr"/>
                </a:tc>
                <a:extLst>
                  <a:ext uri="{0D108BD9-81ED-4DB2-BD59-A6C34878D82A}">
                    <a16:rowId xmlns="" xmlns:a16="http://schemas.microsoft.com/office/drawing/2014/main" val="3563337576"/>
                  </a:ext>
                </a:extLst>
              </a:tr>
              <a:tr h="887694">
                <a:tc>
                  <a:txBody>
                    <a:bodyPr/>
                    <a:lstStyle/>
                    <a:p>
                      <a:pPr algn="ctr" fontAlgn="ctr"/>
                      <a:r>
                        <a:rPr lang="pt-BR" sz="1800" b="1" u="none" strike="noStrike" dirty="0">
                          <a:effectLst/>
                          <a:latin typeface="Arial" pitchFamily="34" charset="0"/>
                          <a:cs typeface="Arial" pitchFamily="34" charset="0"/>
                        </a:rPr>
                        <a:t>1 RDQA</a:t>
                      </a:r>
                      <a:endParaRPr lang="pt-BR" sz="1800" b="1"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endParaRPr lang="pt-BR" sz="1800" b="0" i="0" u="none" strike="noStrike" dirty="0">
                        <a:solidFill>
                          <a:srgbClr val="000000"/>
                        </a:solidFill>
                        <a:effectLst/>
                        <a:latin typeface="Arial" pitchFamily="34" charset="0"/>
                        <a:cs typeface="Arial" pitchFamily="34" charset="0"/>
                      </a:endParaRPr>
                    </a:p>
                  </a:txBody>
                  <a:tcPr marL="3810" marR="3810" marT="3810" marB="0" anchor="ctr">
                    <a:solidFill>
                      <a:schemeClr val="tx1">
                        <a:lumMod val="50000"/>
                        <a:lumOff val="50000"/>
                      </a:schemeClr>
                    </a:solidFill>
                  </a:tcPr>
                </a:tc>
                <a:tc>
                  <a:txBody>
                    <a:bodyPr/>
                    <a:lstStyle/>
                    <a:p>
                      <a:pPr algn="ctr" fontAlgn="ctr"/>
                      <a:endParaRPr lang="pt-BR" sz="1800" b="0" i="0" u="none" strike="noStrike" dirty="0">
                        <a:solidFill>
                          <a:srgbClr val="000000"/>
                        </a:solidFill>
                        <a:effectLst/>
                        <a:latin typeface="Arial" pitchFamily="34" charset="0"/>
                        <a:cs typeface="Arial" pitchFamily="34" charset="0"/>
                      </a:endParaRPr>
                    </a:p>
                  </a:txBody>
                  <a:tcPr marL="3810" marR="3810" marT="3810" marB="0" anchor="ctr">
                    <a:solidFill>
                      <a:schemeClr val="tx1">
                        <a:lumMod val="50000"/>
                        <a:lumOff val="50000"/>
                      </a:schemeClr>
                    </a:solidFill>
                  </a:tcPr>
                </a:tc>
                <a:tc rowSpan="3">
                  <a:txBody>
                    <a:bodyPr/>
                    <a:lstStyle/>
                    <a:p>
                      <a:pPr algn="ctr" fontAlgn="ctr"/>
                      <a:r>
                        <a:rPr lang="pt-BR" sz="2000" b="1" kern="1200" dirty="0" smtClean="0">
                          <a:solidFill>
                            <a:schemeClr val="dk1"/>
                          </a:solidFill>
                          <a:latin typeface="Arial" pitchFamily="34" charset="0"/>
                          <a:ea typeface="+mn-ea"/>
                          <a:cs typeface="Arial" pitchFamily="34" charset="0"/>
                        </a:rPr>
                        <a:t>52,35%</a:t>
                      </a:r>
                      <a:r>
                        <a:rPr lang="pt-BR" sz="2000" b="1" u="none" strike="noStrike" dirty="0">
                          <a:effectLst/>
                          <a:latin typeface="Arial" pitchFamily="34" charset="0"/>
                          <a:cs typeface="Arial" pitchFamily="34" charset="0"/>
                        </a:rPr>
                        <a:t> </a:t>
                      </a:r>
                      <a:endParaRPr lang="pt-BR" sz="2000" b="1" i="0" u="none" strike="noStrike" dirty="0">
                        <a:solidFill>
                          <a:srgbClr val="000000"/>
                        </a:solidFill>
                        <a:effectLst/>
                        <a:latin typeface="Arial" pitchFamily="34" charset="0"/>
                        <a:cs typeface="Arial" pitchFamily="34" charset="0"/>
                      </a:endParaRPr>
                    </a:p>
                  </a:txBody>
                  <a:tcPr marL="3810" marR="3810" marT="3810" marB="0" anchor="ctr">
                    <a:solidFill>
                      <a:schemeClr val="accent2">
                        <a:lumMod val="40000"/>
                        <a:lumOff val="60000"/>
                      </a:schemeClr>
                    </a:solidFill>
                  </a:tcPr>
                </a:tc>
                <a:extLst>
                  <a:ext uri="{0D108BD9-81ED-4DB2-BD59-A6C34878D82A}">
                    <a16:rowId xmlns="" xmlns:a16="http://schemas.microsoft.com/office/drawing/2014/main" val="1443623475"/>
                  </a:ext>
                </a:extLst>
              </a:tr>
              <a:tr h="887694">
                <a:tc>
                  <a:txBody>
                    <a:bodyPr/>
                    <a:lstStyle/>
                    <a:p>
                      <a:pPr algn="ctr" fontAlgn="ctr"/>
                      <a:r>
                        <a:rPr lang="pt-BR" sz="1800" b="1" u="none" strike="noStrike" dirty="0">
                          <a:effectLst/>
                          <a:latin typeface="Arial" pitchFamily="34" charset="0"/>
                          <a:cs typeface="Arial" pitchFamily="34" charset="0"/>
                        </a:rPr>
                        <a:t>2 RDQA</a:t>
                      </a:r>
                      <a:endParaRPr lang="pt-BR" sz="1800" b="1"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u="none" strike="noStrike" dirty="0">
                          <a:effectLst/>
                          <a:latin typeface="Arial" pitchFamily="34" charset="0"/>
                          <a:cs typeface="Arial" pitchFamily="34" charset="0"/>
                        </a:rPr>
                        <a:t>43,60%</a:t>
                      </a:r>
                      <a:endParaRPr lang="pt-BR" sz="1800" b="0"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b="0" kern="1200" dirty="0">
                          <a:solidFill>
                            <a:schemeClr val="dk1"/>
                          </a:solidFill>
                          <a:latin typeface="Arial" pitchFamily="34" charset="0"/>
                          <a:ea typeface="+mn-ea"/>
                          <a:cs typeface="Arial" pitchFamily="34" charset="0"/>
                        </a:rPr>
                        <a:t>55,58%</a:t>
                      </a:r>
                      <a:endParaRPr lang="pt-BR" sz="1800" b="0" i="0" u="none" strike="noStrike" dirty="0">
                        <a:solidFill>
                          <a:srgbClr val="000000"/>
                        </a:solidFill>
                        <a:effectLst/>
                        <a:latin typeface="Arial" pitchFamily="34" charset="0"/>
                        <a:cs typeface="Arial" pitchFamily="34" charset="0"/>
                      </a:endParaRPr>
                    </a:p>
                  </a:txBody>
                  <a:tcPr marL="3810" marR="3810" marT="3810" marB="0" anchor="ctr"/>
                </a:tc>
                <a:tc vMerge="1">
                  <a:txBody>
                    <a:bodyPr/>
                    <a:lstStyle/>
                    <a:p>
                      <a:pPr algn="ctr" fontAlgn="ctr"/>
                      <a:endParaRPr lang="pt-BR" sz="1800" b="0" i="0" u="none" strike="noStrike" dirty="0">
                        <a:solidFill>
                          <a:srgbClr val="000000"/>
                        </a:solidFill>
                        <a:effectLst/>
                        <a:latin typeface="Arial" panose="020B0604020202020204" pitchFamily="34" charset="0"/>
                      </a:endParaRPr>
                    </a:p>
                  </a:txBody>
                  <a:tcPr marL="3810" marR="3810" marT="3810" marB="0" anchor="ctr">
                    <a:solidFill>
                      <a:schemeClr val="accent2">
                        <a:lumMod val="60000"/>
                        <a:lumOff val="40000"/>
                      </a:schemeClr>
                    </a:solidFill>
                  </a:tcPr>
                </a:tc>
                <a:extLst>
                  <a:ext uri="{0D108BD9-81ED-4DB2-BD59-A6C34878D82A}">
                    <a16:rowId xmlns="" xmlns:a16="http://schemas.microsoft.com/office/drawing/2014/main" val="663266749"/>
                  </a:ext>
                </a:extLst>
              </a:tr>
              <a:tr h="887694">
                <a:tc>
                  <a:txBody>
                    <a:bodyPr/>
                    <a:lstStyle/>
                    <a:p>
                      <a:pPr algn="ctr" fontAlgn="ctr"/>
                      <a:r>
                        <a:rPr lang="pt-BR" sz="1800" b="1" u="none" strike="noStrike" dirty="0">
                          <a:effectLst/>
                          <a:latin typeface="Arial" pitchFamily="34" charset="0"/>
                          <a:cs typeface="Arial" pitchFamily="34" charset="0"/>
                        </a:rPr>
                        <a:t>3 RDQA</a:t>
                      </a:r>
                      <a:endParaRPr lang="pt-BR" sz="1800" b="1"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u="none" strike="noStrike" dirty="0">
                          <a:effectLst/>
                          <a:latin typeface="Arial" pitchFamily="34" charset="0"/>
                          <a:cs typeface="Arial" pitchFamily="34" charset="0"/>
                        </a:rPr>
                        <a:t>49,12%</a:t>
                      </a:r>
                      <a:endParaRPr lang="pt-BR" sz="1800" b="0"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b="0" i="0" u="none" strike="noStrike" dirty="0" smtClean="0">
                          <a:solidFill>
                            <a:srgbClr val="000000"/>
                          </a:solidFill>
                          <a:effectLst/>
                          <a:latin typeface="Arial" pitchFamily="34" charset="0"/>
                          <a:cs typeface="Arial" pitchFamily="34" charset="0"/>
                        </a:rPr>
                        <a:t>49,11%</a:t>
                      </a:r>
                      <a:endParaRPr lang="pt-BR" sz="1800" b="0" i="0" u="none" strike="noStrike" dirty="0">
                        <a:solidFill>
                          <a:srgbClr val="000000"/>
                        </a:solidFill>
                        <a:effectLst/>
                        <a:latin typeface="Arial" pitchFamily="34" charset="0"/>
                        <a:cs typeface="Arial" pitchFamily="34" charset="0"/>
                      </a:endParaRPr>
                    </a:p>
                  </a:txBody>
                  <a:tcPr marL="3810" marR="3810" marT="3810" marB="0" anchor="ctr"/>
                </a:tc>
                <a:tc vMerge="1">
                  <a:txBody>
                    <a:bodyPr/>
                    <a:lstStyle/>
                    <a:p>
                      <a:pPr algn="ctr" fontAlgn="ctr"/>
                      <a:endParaRPr lang="pt-BR" sz="1800" b="0" i="0" u="none" strike="noStrike" dirty="0">
                        <a:solidFill>
                          <a:srgbClr val="000000"/>
                        </a:solidFill>
                        <a:effectLst/>
                        <a:latin typeface="Arial" panose="020B0604020202020204" pitchFamily="34" charset="0"/>
                      </a:endParaRPr>
                    </a:p>
                  </a:txBody>
                  <a:tcPr marL="3810" marR="3810" marT="3810" marB="0" anchor="ctr"/>
                </a:tc>
                <a:extLst>
                  <a:ext uri="{0D108BD9-81ED-4DB2-BD59-A6C34878D82A}">
                    <a16:rowId xmlns="" xmlns:a16="http://schemas.microsoft.com/office/drawing/2014/main" val="3536398260"/>
                  </a:ext>
                </a:extLst>
              </a:tr>
            </a:tbl>
          </a:graphicData>
        </a:graphic>
      </p:graphicFrame>
      <p:graphicFrame>
        <p:nvGraphicFramePr>
          <p:cNvPr id="6" name="Tabela 5"/>
          <p:cNvGraphicFramePr>
            <a:graphicFrameLocks noGrp="1"/>
          </p:cNvGraphicFramePr>
          <p:nvPr/>
        </p:nvGraphicFramePr>
        <p:xfrm>
          <a:off x="6246054" y="2269195"/>
          <a:ext cx="2654105" cy="3456355"/>
        </p:xfrm>
        <a:graphic>
          <a:graphicData uri="http://schemas.openxmlformats.org/drawingml/2006/table">
            <a:tbl>
              <a:tblPr firstRow="1" bandRow="1">
                <a:effectLst>
                  <a:innerShdw blurRad="215900" dist="50800" dir="13500000">
                    <a:prstClr val="black">
                      <a:alpha val="50000"/>
                    </a:prstClr>
                  </a:innerShdw>
                </a:effectLst>
                <a:tableStyleId>{5C22544A-7EE6-4342-B048-85BDC9FD1C3A}</a:tableStyleId>
              </a:tblPr>
              <a:tblGrid>
                <a:gridCol w="2654105">
                  <a:extLst>
                    <a:ext uri="{9D8B030D-6E8A-4147-A177-3AD203B41FA5}">
                      <a16:colId xmlns="" xmlns:a16="http://schemas.microsoft.com/office/drawing/2014/main" val="20000"/>
                    </a:ext>
                  </a:extLst>
                </a:gridCol>
              </a:tblGrid>
              <a:tr h="843172">
                <a:tc>
                  <a:txBody>
                    <a:bodyPr/>
                    <a:lstStyle/>
                    <a:p>
                      <a:pPr algn="ctr"/>
                      <a:endParaRPr lang="pt-BR" b="1" dirty="0">
                        <a:latin typeface="Arial" pitchFamily="34" charset="0"/>
                        <a:cs typeface="Arial" pitchFamily="34" charset="0"/>
                      </a:endParaRPr>
                    </a:p>
                    <a:p>
                      <a:pPr algn="ctr"/>
                      <a:r>
                        <a:rPr lang="pt-BR" b="1" dirty="0">
                          <a:latin typeface="Arial" pitchFamily="34" charset="0"/>
                          <a:cs typeface="Arial" pitchFamily="34" charset="0"/>
                        </a:rPr>
                        <a:t>META</a:t>
                      </a:r>
                      <a:r>
                        <a:rPr lang="pt-BR" b="1" baseline="0" dirty="0">
                          <a:latin typeface="Arial" pitchFamily="34" charset="0"/>
                          <a:cs typeface="Arial" pitchFamily="34" charset="0"/>
                        </a:rPr>
                        <a:t> 2019</a:t>
                      </a:r>
                      <a:endParaRPr lang="pt-BR" b="1" dirty="0">
                        <a:latin typeface="Arial" pitchFamily="34" charset="0"/>
                        <a:cs typeface="Arial" pitchFamily="34" charset="0"/>
                      </a:endParaRPr>
                    </a:p>
                  </a:txBody>
                  <a:tcPr/>
                </a:tc>
                <a:extLst>
                  <a:ext uri="{0D108BD9-81ED-4DB2-BD59-A6C34878D82A}">
                    <a16:rowId xmlns="" xmlns:a16="http://schemas.microsoft.com/office/drawing/2014/main" val="10000"/>
                  </a:ext>
                </a:extLst>
              </a:tr>
              <a:tr h="2613183">
                <a:tc>
                  <a:txBody>
                    <a:bodyPr/>
                    <a:lstStyle/>
                    <a:p>
                      <a:endParaRPr lang="pt-BR" b="1" dirty="0">
                        <a:latin typeface="Arial" pitchFamily="34" charset="0"/>
                        <a:cs typeface="Arial" pitchFamily="34" charset="0"/>
                      </a:endParaRPr>
                    </a:p>
                    <a:p>
                      <a:endParaRPr lang="pt-BR" b="1" dirty="0">
                        <a:latin typeface="Arial" pitchFamily="34" charset="0"/>
                        <a:cs typeface="Arial" pitchFamily="34" charset="0"/>
                      </a:endParaRPr>
                    </a:p>
                    <a:p>
                      <a:endParaRPr lang="pt-BR" b="1" dirty="0">
                        <a:latin typeface="Arial" pitchFamily="34" charset="0"/>
                        <a:cs typeface="Arial" pitchFamily="34" charset="0"/>
                      </a:endParaRPr>
                    </a:p>
                    <a:p>
                      <a:pPr algn="ctr"/>
                      <a:r>
                        <a:rPr lang="pt-BR" sz="2400" b="1" dirty="0">
                          <a:latin typeface="Arial" pitchFamily="34" charset="0"/>
                          <a:cs typeface="Arial" pitchFamily="34" charset="0"/>
                        </a:rPr>
                        <a:t>55,65%</a:t>
                      </a:r>
                    </a:p>
                    <a:p>
                      <a:endParaRPr lang="pt-BR" b="1" dirty="0">
                        <a:latin typeface="Arial" pitchFamily="34" charset="0"/>
                        <a:cs typeface="Arial" pitchFamily="34" charset="0"/>
                      </a:endParaRPr>
                    </a:p>
                    <a:p>
                      <a:endParaRPr lang="pt-BR" b="1" dirty="0">
                        <a:latin typeface="Arial" pitchFamily="34" charset="0"/>
                        <a:cs typeface="Arial" pitchFamily="34" charset="0"/>
                      </a:endParaRPr>
                    </a:p>
                    <a:p>
                      <a:endParaRPr lang="pt-BR" b="1" dirty="0">
                        <a:latin typeface="Arial" pitchFamily="34" charset="0"/>
                        <a:cs typeface="Arial" pitchFamily="34" charset="0"/>
                      </a:endParaRPr>
                    </a:p>
                  </a:txBody>
                  <a:tcPr/>
                </a:tc>
                <a:extLst>
                  <a:ext uri="{0D108BD9-81ED-4DB2-BD59-A6C34878D82A}">
                    <a16:rowId xmlns="" xmlns:a16="http://schemas.microsoft.com/office/drawing/2014/main" val="10001"/>
                  </a:ext>
                </a:extLst>
              </a:tr>
            </a:tbl>
          </a:graphicData>
        </a:graphic>
      </p:graphicFrame>
      <p:graphicFrame>
        <p:nvGraphicFramePr>
          <p:cNvPr id="8" name="Tabela 7"/>
          <p:cNvGraphicFramePr>
            <a:graphicFrameLocks noGrp="1"/>
          </p:cNvGraphicFramePr>
          <p:nvPr/>
        </p:nvGraphicFramePr>
        <p:xfrm>
          <a:off x="168811" y="729918"/>
          <a:ext cx="8792313" cy="1225484"/>
        </p:xfrm>
        <a:graphic>
          <a:graphicData uri="http://schemas.openxmlformats.org/drawingml/2006/table">
            <a:tbl>
              <a:tblPr/>
              <a:tblGrid>
                <a:gridCol w="960810">
                  <a:extLst>
                    <a:ext uri="{9D8B030D-6E8A-4147-A177-3AD203B41FA5}">
                      <a16:colId xmlns="" xmlns:a16="http://schemas.microsoft.com/office/drawing/2014/main" val="20000"/>
                    </a:ext>
                  </a:extLst>
                </a:gridCol>
                <a:gridCol w="870167">
                  <a:extLst>
                    <a:ext uri="{9D8B030D-6E8A-4147-A177-3AD203B41FA5}">
                      <a16:colId xmlns="" xmlns:a16="http://schemas.microsoft.com/office/drawing/2014/main" val="20001"/>
                    </a:ext>
                  </a:extLst>
                </a:gridCol>
                <a:gridCol w="870167">
                  <a:extLst>
                    <a:ext uri="{9D8B030D-6E8A-4147-A177-3AD203B41FA5}">
                      <a16:colId xmlns="" xmlns:a16="http://schemas.microsoft.com/office/drawing/2014/main" val="20002"/>
                    </a:ext>
                  </a:extLst>
                </a:gridCol>
                <a:gridCol w="870167">
                  <a:extLst>
                    <a:ext uri="{9D8B030D-6E8A-4147-A177-3AD203B41FA5}">
                      <a16:colId xmlns="" xmlns:a16="http://schemas.microsoft.com/office/drawing/2014/main" val="20003"/>
                    </a:ext>
                  </a:extLst>
                </a:gridCol>
                <a:gridCol w="870167">
                  <a:extLst>
                    <a:ext uri="{9D8B030D-6E8A-4147-A177-3AD203B41FA5}">
                      <a16:colId xmlns="" xmlns:a16="http://schemas.microsoft.com/office/drawing/2014/main" val="20004"/>
                    </a:ext>
                  </a:extLst>
                </a:gridCol>
                <a:gridCol w="870167">
                  <a:extLst>
                    <a:ext uri="{9D8B030D-6E8A-4147-A177-3AD203B41FA5}">
                      <a16:colId xmlns="" xmlns:a16="http://schemas.microsoft.com/office/drawing/2014/main" val="20005"/>
                    </a:ext>
                  </a:extLst>
                </a:gridCol>
                <a:gridCol w="870167">
                  <a:extLst>
                    <a:ext uri="{9D8B030D-6E8A-4147-A177-3AD203B41FA5}">
                      <a16:colId xmlns="" xmlns:a16="http://schemas.microsoft.com/office/drawing/2014/main" val="20006"/>
                    </a:ext>
                  </a:extLst>
                </a:gridCol>
                <a:gridCol w="870167">
                  <a:extLst>
                    <a:ext uri="{9D8B030D-6E8A-4147-A177-3AD203B41FA5}">
                      <a16:colId xmlns="" xmlns:a16="http://schemas.microsoft.com/office/drawing/2014/main" val="20007"/>
                    </a:ext>
                  </a:extLst>
                </a:gridCol>
                <a:gridCol w="870167">
                  <a:extLst>
                    <a:ext uri="{9D8B030D-6E8A-4147-A177-3AD203B41FA5}">
                      <a16:colId xmlns="" xmlns:a16="http://schemas.microsoft.com/office/drawing/2014/main" val="20008"/>
                    </a:ext>
                  </a:extLst>
                </a:gridCol>
                <a:gridCol w="870167">
                  <a:extLst>
                    <a:ext uri="{9D8B030D-6E8A-4147-A177-3AD203B41FA5}">
                      <a16:colId xmlns="" xmlns:a16="http://schemas.microsoft.com/office/drawing/2014/main" val="20009"/>
                    </a:ext>
                  </a:extLst>
                </a:gridCol>
              </a:tblGrid>
              <a:tr h="341250">
                <a:tc gridSpan="10">
                  <a:txBody>
                    <a:bodyPr/>
                    <a:lstStyle/>
                    <a:p>
                      <a:pPr algn="ctr" fontAlgn="b"/>
                      <a:r>
                        <a:rPr lang="pt-BR" sz="1100" b="1" i="0" u="none" strike="noStrike" dirty="0">
                          <a:solidFill>
                            <a:srgbClr val="000000"/>
                          </a:solidFill>
                          <a:latin typeface="Arial"/>
                        </a:rPr>
                        <a:t>COBERTURA DE ACOMPANHAMENTO DAS CONDICIONANTES DE SAÚDE DO PROGRAMA BOLSA FAMÍLIA</a:t>
                      </a:r>
                    </a:p>
                  </a:txBody>
                  <a:tcPr marL="9427" marR="9427" marT="94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 xmlns:a16="http://schemas.microsoft.com/office/drawing/2014/main" val="10000"/>
                  </a:ext>
                </a:extLst>
              </a:tr>
              <a:tr h="188536">
                <a:tc>
                  <a:txBody>
                    <a:bodyPr/>
                    <a:lstStyle/>
                    <a:p>
                      <a:pPr algn="ctr" fontAlgn="b"/>
                      <a:r>
                        <a:rPr lang="pt-BR" sz="1100" b="1" i="0" u="none" strike="noStrike" dirty="0">
                          <a:solidFill>
                            <a:srgbClr val="000000"/>
                          </a:solidFill>
                          <a:latin typeface="Arial"/>
                        </a:rPr>
                        <a:t>Ano</a:t>
                      </a:r>
                    </a:p>
                  </a:txBody>
                  <a:tcPr marL="9427" marR="9427" marT="94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1100" b="1" i="0" u="none" strike="noStrike">
                          <a:solidFill>
                            <a:srgbClr val="000000"/>
                          </a:solidFill>
                          <a:latin typeface="Arial"/>
                        </a:rPr>
                        <a:t>2010</a:t>
                      </a:r>
                    </a:p>
                  </a:txBody>
                  <a:tcPr marL="9427" marR="9427" marT="94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1100" b="1" i="0" u="none" strike="noStrike">
                          <a:solidFill>
                            <a:srgbClr val="000000"/>
                          </a:solidFill>
                          <a:latin typeface="Arial"/>
                        </a:rPr>
                        <a:t>2011</a:t>
                      </a:r>
                    </a:p>
                  </a:txBody>
                  <a:tcPr marL="9427" marR="9427" marT="94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1100" b="1" i="0" u="none" strike="noStrike">
                          <a:solidFill>
                            <a:srgbClr val="000000"/>
                          </a:solidFill>
                          <a:latin typeface="Arial"/>
                        </a:rPr>
                        <a:t>2012</a:t>
                      </a:r>
                    </a:p>
                  </a:txBody>
                  <a:tcPr marL="9427" marR="9427" marT="94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1100" b="1" i="0" u="none" strike="noStrike">
                          <a:solidFill>
                            <a:srgbClr val="000000"/>
                          </a:solidFill>
                          <a:latin typeface="Arial"/>
                        </a:rPr>
                        <a:t>2013</a:t>
                      </a:r>
                    </a:p>
                  </a:txBody>
                  <a:tcPr marL="9427" marR="9427" marT="94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1100" b="1" i="0" u="none" strike="noStrike">
                          <a:solidFill>
                            <a:srgbClr val="000000"/>
                          </a:solidFill>
                          <a:latin typeface="Arial"/>
                        </a:rPr>
                        <a:t>2014</a:t>
                      </a:r>
                    </a:p>
                  </a:txBody>
                  <a:tcPr marL="9427" marR="9427" marT="94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1100" b="1" i="0" u="none" strike="noStrike">
                          <a:solidFill>
                            <a:srgbClr val="000000"/>
                          </a:solidFill>
                          <a:latin typeface="Arial"/>
                        </a:rPr>
                        <a:t>2015</a:t>
                      </a:r>
                    </a:p>
                  </a:txBody>
                  <a:tcPr marL="9427" marR="9427" marT="94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1100" b="1" i="0" u="none" strike="noStrike">
                          <a:solidFill>
                            <a:srgbClr val="000000"/>
                          </a:solidFill>
                          <a:latin typeface="Arial"/>
                        </a:rPr>
                        <a:t>2016</a:t>
                      </a:r>
                    </a:p>
                  </a:txBody>
                  <a:tcPr marL="9427" marR="9427" marT="94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1100" b="1" i="0" u="none" strike="noStrike">
                          <a:solidFill>
                            <a:srgbClr val="000000"/>
                          </a:solidFill>
                          <a:latin typeface="Arial"/>
                        </a:rPr>
                        <a:t>2017</a:t>
                      </a:r>
                    </a:p>
                  </a:txBody>
                  <a:tcPr marL="9427" marR="9427" marT="94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1100" b="1" i="0" u="none" strike="noStrike">
                          <a:solidFill>
                            <a:srgbClr val="000000"/>
                          </a:solidFill>
                          <a:latin typeface="Arial"/>
                        </a:rPr>
                        <a:t>2018</a:t>
                      </a:r>
                    </a:p>
                  </a:txBody>
                  <a:tcPr marL="9427" marR="9427" marT="94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extLst>
                  <a:ext uri="{0D108BD9-81ED-4DB2-BD59-A6C34878D82A}">
                    <a16:rowId xmlns="" xmlns:a16="http://schemas.microsoft.com/office/drawing/2014/main" val="10001"/>
                  </a:ext>
                </a:extLst>
              </a:tr>
              <a:tr h="507162">
                <a:tc>
                  <a:txBody>
                    <a:bodyPr/>
                    <a:lstStyle/>
                    <a:p>
                      <a:pPr algn="ctr" fontAlgn="ctr"/>
                      <a:r>
                        <a:rPr lang="pt-BR" sz="1100" b="1" i="0" u="none" strike="noStrike" dirty="0" err="1">
                          <a:solidFill>
                            <a:srgbClr val="000000"/>
                          </a:solidFill>
                          <a:latin typeface="Arial"/>
                        </a:rPr>
                        <a:t>Cob</a:t>
                      </a:r>
                      <a:r>
                        <a:rPr lang="pt-BR" sz="1100" b="1" i="0" u="none" strike="noStrike" dirty="0">
                          <a:solidFill>
                            <a:srgbClr val="000000"/>
                          </a:solidFill>
                          <a:latin typeface="Arial"/>
                        </a:rPr>
                        <a:t>. Bolsa Família</a:t>
                      </a:r>
                    </a:p>
                  </a:txBody>
                  <a:tcPr marL="9427" marR="9427" marT="94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100" b="1" i="0" u="none" strike="noStrike">
                          <a:solidFill>
                            <a:srgbClr val="000000"/>
                          </a:solidFill>
                          <a:latin typeface="Arial"/>
                        </a:rPr>
                        <a:t>34,62%</a:t>
                      </a:r>
                    </a:p>
                  </a:txBody>
                  <a:tcPr marL="9427" marR="9427" marT="94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pt-BR" sz="1100" b="1" i="0" u="none" strike="noStrike">
                          <a:solidFill>
                            <a:srgbClr val="000000"/>
                          </a:solidFill>
                          <a:latin typeface="Arial"/>
                        </a:rPr>
                        <a:t>40,17%</a:t>
                      </a:r>
                    </a:p>
                  </a:txBody>
                  <a:tcPr marL="9427" marR="9427" marT="94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583"/>
                    </a:solidFill>
                  </a:tcPr>
                </a:tc>
                <a:tc>
                  <a:txBody>
                    <a:bodyPr/>
                    <a:lstStyle/>
                    <a:p>
                      <a:pPr algn="ctr" fontAlgn="ctr"/>
                      <a:r>
                        <a:rPr lang="pt-BR" sz="1100" b="1" i="0" u="none" strike="noStrike">
                          <a:solidFill>
                            <a:srgbClr val="000000"/>
                          </a:solidFill>
                          <a:latin typeface="Arial"/>
                        </a:rPr>
                        <a:t>44,74%</a:t>
                      </a:r>
                    </a:p>
                  </a:txBody>
                  <a:tcPr marL="9427" marR="9427" marT="94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AD881"/>
                    </a:solidFill>
                  </a:tcPr>
                </a:tc>
                <a:tc>
                  <a:txBody>
                    <a:bodyPr/>
                    <a:lstStyle/>
                    <a:p>
                      <a:pPr algn="ctr" fontAlgn="ctr"/>
                      <a:r>
                        <a:rPr lang="pt-BR" sz="1100" b="1" i="0" u="none" strike="noStrike">
                          <a:solidFill>
                            <a:srgbClr val="000000"/>
                          </a:solidFill>
                          <a:latin typeface="Arial"/>
                        </a:rPr>
                        <a:t>39,53%</a:t>
                      </a:r>
                    </a:p>
                  </a:txBody>
                  <a:tcPr marL="9427" marR="9427" marT="94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780"/>
                    </a:solidFill>
                  </a:tcPr>
                </a:tc>
                <a:tc>
                  <a:txBody>
                    <a:bodyPr/>
                    <a:lstStyle/>
                    <a:p>
                      <a:pPr algn="ctr" fontAlgn="ctr"/>
                      <a:r>
                        <a:rPr lang="pt-BR" sz="1100" b="1" i="0" u="none" strike="noStrike">
                          <a:solidFill>
                            <a:srgbClr val="000000"/>
                          </a:solidFill>
                          <a:latin typeface="Arial"/>
                        </a:rPr>
                        <a:t>35,50%</a:t>
                      </a:r>
                    </a:p>
                  </a:txBody>
                  <a:tcPr marL="9427" marR="9427" marT="94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7C6E"/>
                    </a:solidFill>
                  </a:tcPr>
                </a:tc>
                <a:tc>
                  <a:txBody>
                    <a:bodyPr/>
                    <a:lstStyle/>
                    <a:p>
                      <a:pPr algn="ctr" fontAlgn="ctr"/>
                      <a:r>
                        <a:rPr lang="pt-BR" sz="1100" b="1" i="0" u="none" strike="noStrike">
                          <a:solidFill>
                            <a:srgbClr val="000000"/>
                          </a:solidFill>
                          <a:latin typeface="Arial"/>
                        </a:rPr>
                        <a:t>40,40%</a:t>
                      </a:r>
                    </a:p>
                  </a:txBody>
                  <a:tcPr marL="9427" marR="9427" marT="94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ctr" fontAlgn="ctr"/>
                      <a:r>
                        <a:rPr lang="pt-BR" sz="1100" b="1" i="0" u="none" strike="noStrike">
                          <a:solidFill>
                            <a:srgbClr val="000000"/>
                          </a:solidFill>
                          <a:latin typeface="Arial"/>
                        </a:rPr>
                        <a:t>50,20%</a:t>
                      </a:r>
                    </a:p>
                  </a:txBody>
                  <a:tcPr marL="9427" marR="9427" marT="94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ctr" fontAlgn="ctr"/>
                      <a:r>
                        <a:rPr lang="pt-BR" sz="1100" b="1" i="0" u="none" strike="noStrike">
                          <a:solidFill>
                            <a:srgbClr val="000000"/>
                          </a:solidFill>
                          <a:latin typeface="Arial"/>
                        </a:rPr>
                        <a:t>45,90%</a:t>
                      </a:r>
                    </a:p>
                  </a:txBody>
                  <a:tcPr marL="9427" marR="9427" marT="94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8D27F"/>
                    </a:solidFill>
                  </a:tcPr>
                </a:tc>
                <a:tc>
                  <a:txBody>
                    <a:bodyPr/>
                    <a:lstStyle/>
                    <a:p>
                      <a:pPr algn="ctr" fontAlgn="ctr"/>
                      <a:r>
                        <a:rPr lang="pt-BR" sz="1100" b="1" i="0" u="none" strike="noStrike">
                          <a:solidFill>
                            <a:srgbClr val="000000"/>
                          </a:solidFill>
                          <a:latin typeface="Arial"/>
                        </a:rPr>
                        <a:t>49,10%</a:t>
                      </a:r>
                    </a:p>
                  </a:txBody>
                  <a:tcPr marL="9427" marR="9427" marT="94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5C47D"/>
                    </a:solidFill>
                  </a:tcPr>
                </a:tc>
                <a:extLst>
                  <a:ext uri="{0D108BD9-81ED-4DB2-BD59-A6C34878D82A}">
                    <a16:rowId xmlns="" xmlns:a16="http://schemas.microsoft.com/office/drawing/2014/main" val="10002"/>
                  </a:ext>
                </a:extLst>
              </a:tr>
              <a:tr h="188536">
                <a:tc gridSpan="10">
                  <a:txBody>
                    <a:bodyPr/>
                    <a:lstStyle/>
                    <a:p>
                      <a:pPr algn="l" fontAlgn="b"/>
                      <a:r>
                        <a:rPr lang="pt-BR" sz="1100" b="1" i="0" u="none" strike="noStrike" dirty="0">
                          <a:solidFill>
                            <a:srgbClr val="000000"/>
                          </a:solidFill>
                          <a:latin typeface="Arial"/>
                        </a:rPr>
                        <a:t>Fonte: DRS VII; DS - SMS/Coordenação Geral de Alimentação e Nutrição - MS</a:t>
                      </a:r>
                    </a:p>
                  </a:txBody>
                  <a:tcPr marL="9427" marR="9427" marT="942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 xmlns:a16="http://schemas.microsoft.com/office/drawing/2014/main" val="10003"/>
                  </a:ext>
                </a:extLst>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p:cNvSpPr txBox="1"/>
          <p:nvPr/>
        </p:nvSpPr>
        <p:spPr>
          <a:xfrm>
            <a:off x="0" y="0"/>
            <a:ext cx="9144000" cy="646331"/>
          </a:xfrm>
          <a:prstGeom prst="rect">
            <a:avLst/>
          </a:prstGeom>
          <a:solidFill>
            <a:schemeClr val="accent1"/>
          </a:solidFill>
          <a:ln>
            <a:solidFill>
              <a:schemeClr val="tx1"/>
            </a:solidFill>
          </a:ln>
          <a:scene3d>
            <a:camera prst="orthographicFront"/>
            <a:lightRig rig="threePt" dir="t"/>
          </a:scene3d>
          <a:sp3d>
            <a:bevelT w="152400" h="50800" prst="softRound"/>
          </a:sp3d>
        </p:spPr>
        <p:txBody>
          <a:bodyPr wrap="square" rtlCol="0">
            <a:spAutoFit/>
          </a:bodyPr>
          <a:lstStyle/>
          <a:p>
            <a:pPr algn="ctr"/>
            <a:r>
              <a:rPr lang="pt-BR" b="1" dirty="0">
                <a:solidFill>
                  <a:schemeClr val="bg1"/>
                </a:solidFill>
                <a:latin typeface="Arial" pitchFamily="34" charset="0"/>
                <a:cs typeface="Arial" pitchFamily="34" charset="0"/>
              </a:rPr>
              <a:t>Indicador 1.i.2. Cobertura de acompanhamento das </a:t>
            </a:r>
            <a:r>
              <a:rPr lang="pt-BR" b="1" dirty="0" err="1">
                <a:solidFill>
                  <a:schemeClr val="bg1"/>
                </a:solidFill>
                <a:latin typeface="Arial" pitchFamily="34" charset="0"/>
                <a:cs typeface="Arial" pitchFamily="34" charset="0"/>
              </a:rPr>
              <a:t>condicionalidades</a:t>
            </a:r>
            <a:r>
              <a:rPr lang="pt-BR" b="1" dirty="0">
                <a:solidFill>
                  <a:schemeClr val="bg1"/>
                </a:solidFill>
                <a:latin typeface="Arial" pitchFamily="34" charset="0"/>
                <a:cs typeface="Arial" pitchFamily="34" charset="0"/>
              </a:rPr>
              <a:t> de Saúde do Programa Bolsa Família</a:t>
            </a:r>
          </a:p>
        </p:txBody>
      </p:sp>
      <p:sp>
        <p:nvSpPr>
          <p:cNvPr id="146434" name="Rectangle 2"/>
          <p:cNvSpPr>
            <a:spLocks noChangeArrowheads="1"/>
          </p:cNvSpPr>
          <p:nvPr/>
        </p:nvSpPr>
        <p:spPr bwMode="auto">
          <a:xfrm>
            <a:off x="576775" y="630172"/>
            <a:ext cx="8567224" cy="447814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kumimoji="0" lang="pt-BR" sz="1500" b="1" i="0" u="none" strike="noStrike" cap="none" normalizeH="0" baseline="0" dirty="0" smtClean="0">
                <a:ln>
                  <a:noFill/>
                </a:ln>
                <a:effectLst/>
                <a:latin typeface="Arial" pitchFamily="34" charset="0"/>
                <a:ea typeface="Times New Roman" pitchFamily="18" charset="0"/>
                <a:cs typeface="Arial" pitchFamily="34" charset="0"/>
              </a:rPr>
              <a:t>A partir da 2ª vigência de 2018 houve a mudança do acompanhamento de famílias para beneficiários.;</a:t>
            </a: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endParaRPr lang="pt-BR" sz="1500" b="1" dirty="0" smtClean="0">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kumimoji="0" lang="pt-BR" sz="1500" b="1" i="0" u="none" strike="noStrike" cap="none" normalizeH="0" baseline="0" dirty="0" smtClean="0">
                <a:ln>
                  <a:noFill/>
                </a:ln>
                <a:effectLst/>
                <a:latin typeface="Arial" pitchFamily="34" charset="0"/>
                <a:ea typeface="Times New Roman" pitchFamily="18" charset="0"/>
                <a:cs typeface="Arial" pitchFamily="34" charset="0"/>
              </a:rPr>
              <a:t>Houve uma diminuição do número de beneficiários na 2ª vigência de 2019;</a:t>
            </a: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endParaRPr lang="pt-BR" sz="1500" b="1" dirty="0" smtClean="0">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tabLst/>
            </a:pPr>
            <a:endParaRPr kumimoji="0" lang="pt-BR" sz="1500" b="1" i="0" u="none" strike="noStrike" cap="none" normalizeH="0" baseline="0" dirty="0" smtClean="0">
              <a:ln>
                <a:noFill/>
              </a:ln>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kumimoji="0" lang="pt-BR" sz="1500" b="1" i="0" u="none" strike="noStrike" cap="none" normalizeH="0" baseline="0" dirty="0" smtClean="0">
                <a:ln>
                  <a:noFill/>
                </a:ln>
                <a:effectLst/>
                <a:latin typeface="Arial" pitchFamily="34" charset="0"/>
                <a:ea typeface="Times New Roman" pitchFamily="18" charset="0"/>
                <a:cs typeface="Arial" pitchFamily="34" charset="0"/>
              </a:rPr>
              <a:t>Manutenção das ações propostas desde visita domiciliar, convocações e acompanhamento nos atendimentos de rotina (pré-natal e puericultura);</a:t>
            </a: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endParaRPr lang="pt-BR" sz="1500" b="1" dirty="0" smtClean="0">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endParaRPr kumimoji="0" lang="pt-BR" sz="1500" b="1" i="0" u="none" strike="noStrike" cap="none" normalizeH="0" baseline="0" dirty="0" smtClean="0">
              <a:ln>
                <a:noFill/>
              </a:ln>
              <a:effectLst/>
              <a:latin typeface="Arial" pitchFamily="34" charset="0"/>
              <a:ea typeface="Times New Roman" pitchFamily="18" charset="0"/>
              <a:cs typeface="Arial" pitchFamily="34" charset="0"/>
            </a:endParaRPr>
          </a:p>
          <a:p>
            <a:pPr lvl="0" algn="just" fontAlgn="base">
              <a:spcBef>
                <a:spcPct val="0"/>
              </a:spcBef>
              <a:spcAft>
                <a:spcPct val="0"/>
              </a:spcAft>
              <a:buFont typeface="Arial" pitchFamily="34" charset="0"/>
              <a:buChar char="•"/>
            </a:pPr>
            <a:endParaRPr lang="pt-BR" sz="1500" b="1" dirty="0" smtClean="0">
              <a:latin typeface="Arial" pitchFamily="34" charset="0"/>
              <a:cs typeface="Arial" pitchFamily="34" charset="0"/>
            </a:endParaRPr>
          </a:p>
          <a:p>
            <a:pPr lvl="0" algn="just" fontAlgn="base">
              <a:spcBef>
                <a:spcPct val="0"/>
              </a:spcBef>
              <a:spcAft>
                <a:spcPct val="0"/>
              </a:spcAft>
              <a:buFont typeface="Arial" pitchFamily="34" charset="0"/>
              <a:buChar char="•"/>
            </a:pPr>
            <a:r>
              <a:rPr lang="pt-BR" sz="1500" b="1" dirty="0" smtClean="0">
                <a:latin typeface="Arial" pitchFamily="34" charset="0"/>
                <a:cs typeface="Arial" pitchFamily="34" charset="0"/>
              </a:rPr>
              <a:t>Intensificar as vinculações dos beneficiários do PBF por Unidade de Saúde em suas </a:t>
            </a:r>
            <a:r>
              <a:rPr lang="pt-BR" sz="1500" b="1" dirty="0" err="1" smtClean="0">
                <a:latin typeface="Arial" pitchFamily="34" charset="0"/>
                <a:cs typeface="Arial" pitchFamily="34" charset="0"/>
              </a:rPr>
              <a:t>eSF</a:t>
            </a:r>
            <a:r>
              <a:rPr lang="pt-BR" sz="1500" b="1" dirty="0" smtClean="0">
                <a:latin typeface="Arial" pitchFamily="34" charset="0"/>
                <a:cs typeface="Arial" pitchFamily="34" charset="0"/>
              </a:rPr>
              <a:t>, a fim de realizar e acompanhar os beneficiários nos atendimentos na UBS/</a:t>
            </a:r>
            <a:r>
              <a:rPr lang="pt-BR" sz="1500" b="1" dirty="0" err="1" smtClean="0">
                <a:latin typeface="Arial" pitchFamily="34" charset="0"/>
                <a:cs typeface="Arial" pitchFamily="34" charset="0"/>
              </a:rPr>
              <a:t>eSF</a:t>
            </a:r>
            <a:r>
              <a:rPr lang="pt-BR" sz="1500" b="1" dirty="0" smtClean="0">
                <a:latin typeface="Arial" pitchFamily="34" charset="0"/>
                <a:cs typeface="Arial" pitchFamily="34" charset="0"/>
              </a:rPr>
              <a:t>, através do </a:t>
            </a:r>
            <a:r>
              <a:rPr lang="pt-BR" sz="1500" b="1" dirty="0" err="1" smtClean="0">
                <a:latin typeface="Arial" pitchFamily="34" charset="0"/>
                <a:cs typeface="Arial" pitchFamily="34" charset="0"/>
              </a:rPr>
              <a:t>eSUS</a:t>
            </a:r>
            <a:r>
              <a:rPr lang="pt-BR" sz="1500" b="1" dirty="0" smtClean="0">
                <a:latin typeface="Arial" pitchFamily="34" charset="0"/>
                <a:cs typeface="Arial" pitchFamily="34" charset="0"/>
              </a:rPr>
              <a:t>;</a:t>
            </a:r>
          </a:p>
          <a:p>
            <a:pPr lvl="0" algn="just" fontAlgn="base">
              <a:spcBef>
                <a:spcPct val="0"/>
              </a:spcBef>
              <a:spcAft>
                <a:spcPct val="0"/>
              </a:spcAft>
            </a:pPr>
            <a:endParaRPr kumimoji="0" lang="pt-BR" sz="1500" b="1" i="0" u="none" strike="noStrike" cap="none" normalizeH="0" baseline="0" dirty="0" smtClean="0">
              <a:ln>
                <a:noFill/>
              </a:ln>
              <a:effectLst/>
              <a:latin typeface="Arial" pitchFamily="34" charset="0"/>
              <a:cs typeface="Arial" pitchFamily="34" charset="0"/>
            </a:endParaRPr>
          </a:p>
          <a:p>
            <a:pPr lvl="0" algn="just" fontAlgn="base">
              <a:spcBef>
                <a:spcPct val="0"/>
              </a:spcBef>
              <a:spcAft>
                <a:spcPct val="0"/>
              </a:spcAft>
              <a:buFont typeface="Arial" pitchFamily="34" charset="0"/>
              <a:buChar char="•"/>
            </a:pPr>
            <a:endParaRPr lang="pt-BR" sz="1500" b="1" dirty="0" smtClean="0">
              <a:latin typeface="Arial" pitchFamily="34" charset="0"/>
              <a:cs typeface="Arial" pitchFamily="34" charset="0"/>
            </a:endParaRPr>
          </a:p>
          <a:p>
            <a:pPr lvl="0" algn="just" fontAlgn="base">
              <a:spcBef>
                <a:spcPct val="0"/>
              </a:spcBef>
              <a:spcAft>
                <a:spcPct val="0"/>
              </a:spcAft>
              <a:buFont typeface="Arial" pitchFamily="34" charset="0"/>
              <a:buChar char="•"/>
            </a:pPr>
            <a:endParaRPr lang="pt-BR" sz="1500" b="1" dirty="0" smtClean="0">
              <a:latin typeface="Arial" pitchFamily="34" charset="0"/>
              <a:cs typeface="Arial" pitchFamily="34" charset="0"/>
            </a:endParaRPr>
          </a:p>
          <a:p>
            <a:pPr lvl="0" algn="just" fontAlgn="base">
              <a:spcBef>
                <a:spcPct val="0"/>
              </a:spcBef>
              <a:spcAft>
                <a:spcPct val="0"/>
              </a:spcAft>
              <a:buFont typeface="Arial" pitchFamily="34" charset="0"/>
              <a:buChar char="•"/>
            </a:pPr>
            <a:r>
              <a:rPr lang="pt-BR" sz="1500" b="1" dirty="0" smtClean="0">
                <a:latin typeface="Arial" pitchFamily="34" charset="0"/>
                <a:cs typeface="Arial" pitchFamily="34" charset="0"/>
              </a:rPr>
              <a:t>Manter acompanhamento da </a:t>
            </a:r>
            <a:r>
              <a:rPr lang="pt-BR" sz="1500" b="1" dirty="0" err="1" smtClean="0">
                <a:latin typeface="Arial" pitchFamily="34" charset="0"/>
                <a:cs typeface="Arial" pitchFamily="34" charset="0"/>
              </a:rPr>
              <a:t>condicionalidade</a:t>
            </a:r>
            <a:r>
              <a:rPr lang="pt-BR" sz="1500" b="1" dirty="0" smtClean="0">
                <a:latin typeface="Arial" pitchFamily="34" charset="0"/>
                <a:cs typeface="Arial" pitchFamily="34" charset="0"/>
              </a:rPr>
              <a:t> saúde das </a:t>
            </a:r>
            <a:r>
              <a:rPr lang="pt-BR" sz="1500" b="1" dirty="0" err="1" smtClean="0">
                <a:latin typeface="Arial" pitchFamily="34" charset="0"/>
                <a:cs typeface="Arial" pitchFamily="34" charset="0"/>
              </a:rPr>
              <a:t>genstantes</a:t>
            </a:r>
            <a:r>
              <a:rPr lang="pt-BR" sz="1500" b="1" dirty="0" smtClean="0">
                <a:latin typeface="Arial" pitchFamily="34" charset="0"/>
                <a:cs typeface="Arial" pitchFamily="34" charset="0"/>
              </a:rPr>
              <a:t> e crianças, bem como a manter  trabalho </a:t>
            </a:r>
            <a:r>
              <a:rPr lang="pt-BR" sz="1500" b="1" dirty="0" err="1" smtClean="0">
                <a:latin typeface="Arial" pitchFamily="34" charset="0"/>
                <a:cs typeface="Arial" pitchFamily="34" charset="0"/>
              </a:rPr>
              <a:t>Intersetorial</a:t>
            </a:r>
            <a:r>
              <a:rPr lang="pt-BR" sz="1500" b="1" dirty="0" smtClean="0">
                <a:latin typeface="Arial" pitchFamily="34" charset="0"/>
                <a:cs typeface="Arial" pitchFamily="34" charset="0"/>
              </a:rPr>
              <a:t>.</a:t>
            </a:r>
            <a:endParaRPr kumimoji="0" lang="pt-BR" sz="1500" b="1" i="0" u="none" strike="noStrike" cap="none" normalizeH="0" baseline="0" dirty="0" smtClean="0">
              <a:ln>
                <a:noFill/>
              </a:ln>
              <a:effectLst/>
              <a:latin typeface="Arial" pitchFamily="34" charset="0"/>
              <a:cs typeface="Arial" pitchFamily="34" charset="0"/>
            </a:endParaRPr>
          </a:p>
        </p:txBody>
      </p:sp>
      <p:sp>
        <p:nvSpPr>
          <p:cNvPr id="4" name="CaixaDeTexto 3"/>
          <p:cNvSpPr txBox="1"/>
          <p:nvPr/>
        </p:nvSpPr>
        <p:spPr>
          <a:xfrm rot="16200000">
            <a:off x="-2194581" y="3046939"/>
            <a:ext cx="5036236" cy="461665"/>
          </a:xfrm>
          <a:prstGeom prst="rect">
            <a:avLst/>
          </a:prstGeom>
          <a:solidFill>
            <a:srgbClr val="92D050"/>
          </a:solidFill>
        </p:spPr>
        <p:txBody>
          <a:bodyPr wrap="square" rtlCol="0">
            <a:spAutoFit/>
          </a:bodyPr>
          <a:lstStyle/>
          <a:p>
            <a:pPr algn="ctr"/>
            <a:r>
              <a:rPr lang="pt-BR" sz="2400" b="1" dirty="0" smtClean="0"/>
              <a:t>Comentário  da Gestão</a:t>
            </a:r>
            <a:endParaRPr lang="pt-BR" sz="2400"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ixaDeTexto 4"/>
          <p:cNvSpPr txBox="1"/>
          <p:nvPr/>
        </p:nvSpPr>
        <p:spPr>
          <a:xfrm>
            <a:off x="0" y="0"/>
            <a:ext cx="9144000" cy="646331"/>
          </a:xfrm>
          <a:prstGeom prst="rect">
            <a:avLst/>
          </a:prstGeom>
          <a:solidFill>
            <a:schemeClr val="accent1"/>
          </a:solidFill>
          <a:ln>
            <a:solidFill>
              <a:schemeClr val="tx1"/>
            </a:solidFill>
          </a:ln>
          <a:scene3d>
            <a:camera prst="orthographicFront"/>
            <a:lightRig rig="threePt" dir="t"/>
          </a:scene3d>
          <a:sp3d>
            <a:bevelT w="152400" h="50800" prst="softRound"/>
          </a:sp3d>
        </p:spPr>
        <p:txBody>
          <a:bodyPr wrap="square" rtlCol="0">
            <a:spAutoFit/>
          </a:bodyPr>
          <a:lstStyle/>
          <a:p>
            <a:pPr algn="ctr"/>
            <a:r>
              <a:rPr lang="pt-BR" b="1" dirty="0">
                <a:solidFill>
                  <a:schemeClr val="bg1"/>
                </a:solidFill>
                <a:latin typeface="Arial" pitchFamily="34" charset="0"/>
                <a:cs typeface="Arial" pitchFamily="34" charset="0"/>
              </a:rPr>
              <a:t>Indicador 1.i.2. Cobertura de acompanhamento das </a:t>
            </a:r>
            <a:r>
              <a:rPr lang="pt-BR" b="1" dirty="0" err="1">
                <a:solidFill>
                  <a:schemeClr val="bg1"/>
                </a:solidFill>
                <a:latin typeface="Arial" pitchFamily="34" charset="0"/>
                <a:cs typeface="Arial" pitchFamily="34" charset="0"/>
              </a:rPr>
              <a:t>condicionalidades</a:t>
            </a:r>
            <a:r>
              <a:rPr lang="pt-BR" b="1" dirty="0">
                <a:solidFill>
                  <a:schemeClr val="bg1"/>
                </a:solidFill>
                <a:latin typeface="Arial" pitchFamily="34" charset="0"/>
                <a:cs typeface="Arial" pitchFamily="34" charset="0"/>
              </a:rPr>
              <a:t> de Saúde do Programa Bolsa Família</a:t>
            </a:r>
          </a:p>
        </p:txBody>
      </p:sp>
      <p:sp>
        <p:nvSpPr>
          <p:cNvPr id="8193" name="Rectangle 1"/>
          <p:cNvSpPr>
            <a:spLocks noChangeArrowheads="1"/>
          </p:cNvSpPr>
          <p:nvPr/>
        </p:nvSpPr>
        <p:spPr bwMode="auto">
          <a:xfrm>
            <a:off x="0" y="604910"/>
            <a:ext cx="914400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t-BR" sz="1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Meta: 55,65% </a:t>
            </a:r>
            <a:r>
              <a:rPr kumimoji="0" lang="pt-BR" sz="1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sym typeface="Wingdings" pitchFamily="2" charset="2"/>
              </a:rPr>
              <a:t></a:t>
            </a:r>
            <a:r>
              <a:rPr kumimoji="0" lang="pt-BR" sz="1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Alcançado: 52,35%</a:t>
            </a:r>
            <a:endParaRPr kumimoji="0" lang="pt-BR" sz="1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sym typeface="Wingdings" pitchFamily="2" charset="2"/>
            </a:endParaRPr>
          </a:p>
        </p:txBody>
      </p:sp>
      <p:pic>
        <p:nvPicPr>
          <p:cNvPr id="8194" name="Gráfico 3"/>
          <p:cNvPicPr>
            <a:picLocks noChangeArrowheads="1"/>
          </p:cNvPicPr>
          <p:nvPr/>
        </p:nvPicPr>
        <p:blipFill>
          <a:blip r:embed="rId2" cstate="print"/>
          <a:srcRect/>
          <a:stretch>
            <a:fillRect/>
          </a:stretch>
        </p:blipFill>
        <p:spPr bwMode="auto">
          <a:xfrm>
            <a:off x="661182" y="858130"/>
            <a:ext cx="8482818" cy="2053883"/>
          </a:xfrm>
          <a:prstGeom prst="rect">
            <a:avLst/>
          </a:prstGeom>
          <a:noFill/>
          <a:ln w="9525">
            <a:noFill/>
            <a:miter lim="800000"/>
            <a:headEnd/>
            <a:tailEnd/>
          </a:ln>
        </p:spPr>
      </p:pic>
      <p:sp>
        <p:nvSpPr>
          <p:cNvPr id="8195" name="Rectangle 3"/>
          <p:cNvSpPr>
            <a:spLocks noChangeArrowheads="1"/>
          </p:cNvSpPr>
          <p:nvPr/>
        </p:nvSpPr>
        <p:spPr bwMode="auto">
          <a:xfrm>
            <a:off x="717452" y="2928934"/>
            <a:ext cx="8426548" cy="32932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Char char="•"/>
              <a:tabLst>
                <a:tab pos="228600" algn="l"/>
              </a:tabLst>
            </a:pPr>
            <a:r>
              <a:rPr kumimoji="0" lang="pt-BR" sz="1600" b="0" i="0" u="none" strike="noStrike" cap="none" normalizeH="0" baseline="0" dirty="0" smtClean="0">
                <a:ln>
                  <a:noFill/>
                </a:ln>
                <a:solidFill>
                  <a:srgbClr val="000000"/>
                </a:solidFill>
                <a:effectLst/>
                <a:latin typeface="Arial" pitchFamily="34" charset="0"/>
                <a:ea typeface="Times New Roman" pitchFamily="18" charset="0"/>
                <a:cs typeface="Calibri" pitchFamily="34" charset="0"/>
              </a:rPr>
              <a:t>Embora a meta proposta seja baixa, ainda assim não foi alcançada. </a:t>
            </a:r>
            <a:endParaRPr kumimoji="0" lang="pt-B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Lst>
            </a:pPr>
            <a:endParaRPr kumimoji="0" lang="pt-BR" sz="1600" b="0" i="0" u="none" strike="noStrike" cap="none" normalizeH="0" baseline="0" dirty="0" smtClean="0">
              <a:ln>
                <a:noFill/>
              </a:ln>
              <a:solidFill>
                <a:srgbClr val="000000"/>
              </a:solidFill>
              <a:effectLst/>
              <a:latin typeface="Arial" pitchFamily="34" charset="0"/>
              <a:ea typeface="Times New Roman" pitchFamily="18"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Lst>
            </a:pPr>
            <a:r>
              <a:rPr kumimoji="0" lang="pt-BR" sz="1600" b="0" i="0" u="none" strike="noStrike" cap="none" normalizeH="0" baseline="0" dirty="0" smtClean="0">
                <a:ln>
                  <a:noFill/>
                </a:ln>
                <a:solidFill>
                  <a:srgbClr val="000000"/>
                </a:solidFill>
                <a:effectLst/>
                <a:latin typeface="Arial" pitchFamily="34" charset="0"/>
                <a:ea typeface="Times New Roman" pitchFamily="18" charset="0"/>
                <a:cs typeface="Calibri" pitchFamily="34" charset="0"/>
              </a:rPr>
              <a:t>Dependeria de busca ativa das crianças e gestantes por parte da atenção primária, bem como facilitação do acesso a essas famílias, muito vulneráveis. </a:t>
            </a:r>
            <a:endParaRPr kumimoji="0" lang="pt-B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Lst>
            </a:pPr>
            <a:endParaRPr kumimoji="0" lang="pt-BR" sz="1600" b="0" i="0" u="none" strike="noStrike" cap="none" normalizeH="0" baseline="0" dirty="0" smtClean="0">
              <a:ln>
                <a:noFill/>
              </a:ln>
              <a:solidFill>
                <a:srgbClr val="000000"/>
              </a:solidFill>
              <a:effectLst/>
              <a:latin typeface="Arial" pitchFamily="34" charset="0"/>
              <a:ea typeface="Times New Roman" pitchFamily="18"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Lst>
            </a:pPr>
            <a:r>
              <a:rPr kumimoji="0" lang="pt-BR" sz="1600" b="0" i="0" u="none" strike="noStrike" cap="none" normalizeH="0" baseline="0" dirty="0" smtClean="0">
                <a:ln>
                  <a:noFill/>
                </a:ln>
                <a:solidFill>
                  <a:srgbClr val="000000"/>
                </a:solidFill>
                <a:effectLst/>
                <a:latin typeface="Arial" pitchFamily="34" charset="0"/>
                <a:ea typeface="Times New Roman" pitchFamily="18" charset="0"/>
                <a:cs typeface="Calibri" pitchFamily="34" charset="0"/>
              </a:rPr>
              <a:t>Lugares que tiveram sucesso em garantir essas </a:t>
            </a:r>
            <a:r>
              <a:rPr kumimoji="0" lang="pt-BR" sz="1600" b="0" i="0" u="none" strike="noStrike" cap="none" normalizeH="0" baseline="0" dirty="0" err="1" smtClean="0">
                <a:ln>
                  <a:noFill/>
                </a:ln>
                <a:solidFill>
                  <a:srgbClr val="000000"/>
                </a:solidFill>
                <a:effectLst/>
                <a:latin typeface="Arial" pitchFamily="34" charset="0"/>
                <a:ea typeface="Times New Roman" pitchFamily="18" charset="0"/>
                <a:cs typeface="Calibri" pitchFamily="34" charset="0"/>
              </a:rPr>
              <a:t>condicionalidades</a:t>
            </a:r>
            <a:r>
              <a:rPr kumimoji="0" lang="pt-BR" sz="1600" b="0" i="0" u="none" strike="noStrike" cap="none" normalizeH="0" baseline="0" dirty="0" smtClean="0">
                <a:ln>
                  <a:noFill/>
                </a:ln>
                <a:solidFill>
                  <a:srgbClr val="000000"/>
                </a:solidFill>
                <a:effectLst/>
                <a:latin typeface="Arial" pitchFamily="34" charset="0"/>
                <a:ea typeface="Times New Roman" pitchFamily="18" charset="0"/>
                <a:cs typeface="Calibri" pitchFamily="34" charset="0"/>
              </a:rPr>
              <a:t> reduziram ao máximo as burocracias para o acesso ao atendimento, além do acompanhamento e convocação de faltosos. </a:t>
            </a:r>
            <a:endParaRPr kumimoji="0" lang="pt-B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Lst>
            </a:pPr>
            <a:endParaRPr kumimoji="0" lang="pt-BR" sz="1600" b="0" i="0" u="none" strike="noStrike" cap="none" normalizeH="0" baseline="0" dirty="0" smtClean="0">
              <a:ln>
                <a:noFill/>
              </a:ln>
              <a:solidFill>
                <a:srgbClr val="000000"/>
              </a:solidFill>
              <a:effectLst/>
              <a:latin typeface="Arial" pitchFamily="34" charset="0"/>
              <a:ea typeface="Times New Roman" pitchFamily="18"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Lst>
            </a:pPr>
            <a:r>
              <a:rPr kumimoji="0" lang="pt-BR" sz="1600" b="0" i="0" u="none" strike="noStrike" cap="none" normalizeH="0" baseline="0" dirty="0" smtClean="0">
                <a:ln>
                  <a:noFill/>
                </a:ln>
                <a:solidFill>
                  <a:srgbClr val="000000"/>
                </a:solidFill>
                <a:effectLst/>
                <a:latin typeface="Arial" pitchFamily="34" charset="0"/>
                <a:ea typeface="Times New Roman" pitchFamily="18" charset="0"/>
                <a:cs typeface="Calibri" pitchFamily="34" charset="0"/>
              </a:rPr>
              <a:t>É de se registrar que não se trata de número alto de famílias, o que facilita as ações por parte dos serviços de saúde: eram 33772 famílias ao final de 2019, o que significa, em média 500 famílias por unidade de saúde – lembrando-se que a maioria não tem gestantes ou crianças abaixo de 7 anos.</a:t>
            </a:r>
            <a:endParaRPr kumimoji="0" lang="pt-BR"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CaixaDeTexto 5"/>
          <p:cNvSpPr txBox="1"/>
          <p:nvPr/>
        </p:nvSpPr>
        <p:spPr>
          <a:xfrm rot="16200000">
            <a:off x="-2389558" y="3199716"/>
            <a:ext cx="5426194" cy="461665"/>
          </a:xfrm>
          <a:prstGeom prst="rect">
            <a:avLst/>
          </a:prstGeom>
          <a:solidFill>
            <a:srgbClr val="FFFF00"/>
          </a:solidFill>
        </p:spPr>
        <p:txBody>
          <a:bodyPr wrap="square" rtlCol="0">
            <a:spAutoFit/>
          </a:bodyPr>
          <a:lstStyle/>
          <a:p>
            <a:pPr algn="ctr"/>
            <a:r>
              <a:rPr lang="pt-BR" sz="2400" b="1" dirty="0" smtClean="0"/>
              <a:t>Comentário  da Executiva CMS</a:t>
            </a:r>
            <a:endParaRPr lang="pt-BR" sz="2400"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0" y="0"/>
            <a:ext cx="9144000" cy="923330"/>
          </a:xfrm>
          <a:prstGeom prst="rect">
            <a:avLst/>
          </a:prstGeom>
          <a:solidFill>
            <a:schemeClr val="accent1"/>
          </a:solidFill>
          <a:ln>
            <a:solidFill>
              <a:schemeClr val="tx1"/>
            </a:solidFill>
          </a:ln>
          <a:scene3d>
            <a:camera prst="orthographicFront"/>
            <a:lightRig rig="threePt" dir="t"/>
          </a:scene3d>
          <a:sp3d>
            <a:bevelT w="152400" h="50800" prst="softRound"/>
          </a:sp3d>
        </p:spPr>
        <p:txBody>
          <a:bodyPr wrap="square" rtlCol="0">
            <a:spAutoFit/>
          </a:bodyPr>
          <a:lstStyle/>
          <a:p>
            <a:pPr algn="ctr"/>
            <a:r>
              <a:rPr lang="pt-BR" b="1" dirty="0">
                <a:solidFill>
                  <a:schemeClr val="bg1"/>
                </a:solidFill>
                <a:latin typeface="Arial" pitchFamily="34" charset="0"/>
                <a:cs typeface="Arial" pitchFamily="34" charset="0"/>
              </a:rPr>
              <a:t>Indicador 2.ii.6. Taxa de mortalidade prematura (de 30 a 69 anos) pelo conjunto das quatro principais doenças crônicas não transmissíveis (DCNT - doenças do aparelho circulatório, câncer, diabetes e doenças respiratórias crônicas.</a:t>
            </a:r>
          </a:p>
        </p:txBody>
      </p:sp>
      <p:graphicFrame>
        <p:nvGraphicFramePr>
          <p:cNvPr id="5" name="Tabela 4">
            <a:extLst>
              <a:ext uri="{FF2B5EF4-FFF2-40B4-BE49-F238E27FC236}">
                <a16:creationId xmlns="" xmlns:a16="http://schemas.microsoft.com/office/drawing/2014/main" id="{18025CE6-26D1-4D4C-A255-6BAFAB08C8BF}"/>
              </a:ext>
            </a:extLst>
          </p:cNvPr>
          <p:cNvGraphicFramePr>
            <a:graphicFrameLocks noGrp="1"/>
          </p:cNvGraphicFramePr>
          <p:nvPr>
            <p:extLst>
              <p:ext uri="{D42A27DB-BD31-4B8C-83A1-F6EECF244321}">
                <p14:modId xmlns:p14="http://schemas.microsoft.com/office/powerpoint/2010/main" xmlns="" val="4192461328"/>
              </p:ext>
            </p:extLst>
          </p:nvPr>
        </p:nvGraphicFramePr>
        <p:xfrm>
          <a:off x="1" y="2433710"/>
          <a:ext cx="6093088" cy="3305908"/>
        </p:xfrm>
        <a:graphic>
          <a:graphicData uri="http://schemas.openxmlformats.org/drawingml/2006/table">
            <a:tbl>
              <a:tblPr>
                <a:effectLst>
                  <a:innerShdw blurRad="114300">
                    <a:prstClr val="black"/>
                  </a:innerShdw>
                </a:effectLst>
                <a:tableStyleId>{5C22544A-7EE6-4342-B048-85BDC9FD1C3A}</a:tableStyleId>
              </a:tblPr>
              <a:tblGrid>
                <a:gridCol w="1340479">
                  <a:extLst>
                    <a:ext uri="{9D8B030D-6E8A-4147-A177-3AD203B41FA5}">
                      <a16:colId xmlns="" xmlns:a16="http://schemas.microsoft.com/office/drawing/2014/main" val="883459056"/>
                    </a:ext>
                  </a:extLst>
                </a:gridCol>
                <a:gridCol w="1584203">
                  <a:extLst>
                    <a:ext uri="{9D8B030D-6E8A-4147-A177-3AD203B41FA5}">
                      <a16:colId xmlns="" xmlns:a16="http://schemas.microsoft.com/office/drawing/2014/main" val="3519434354"/>
                    </a:ext>
                  </a:extLst>
                </a:gridCol>
                <a:gridCol w="1584203">
                  <a:extLst>
                    <a:ext uri="{9D8B030D-6E8A-4147-A177-3AD203B41FA5}">
                      <a16:colId xmlns="" xmlns:a16="http://schemas.microsoft.com/office/drawing/2014/main" val="1809633612"/>
                    </a:ext>
                  </a:extLst>
                </a:gridCol>
                <a:gridCol w="1584203">
                  <a:extLst>
                    <a:ext uri="{9D8B030D-6E8A-4147-A177-3AD203B41FA5}">
                      <a16:colId xmlns="" xmlns:a16="http://schemas.microsoft.com/office/drawing/2014/main" val="4184462049"/>
                    </a:ext>
                  </a:extLst>
                </a:gridCol>
              </a:tblGrid>
              <a:tr h="826477">
                <a:tc>
                  <a:txBody>
                    <a:bodyPr/>
                    <a:lstStyle/>
                    <a:p>
                      <a:pPr algn="l" fontAlgn="ctr"/>
                      <a:r>
                        <a:rPr lang="pt-BR" sz="1800" u="none" strike="noStrike" dirty="0">
                          <a:effectLst/>
                          <a:latin typeface="Arial" pitchFamily="34" charset="0"/>
                          <a:cs typeface="Arial" pitchFamily="34" charset="0"/>
                        </a:rPr>
                        <a:t> </a:t>
                      </a:r>
                      <a:endParaRPr lang="pt-BR" sz="1800" b="0"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u="none" strike="noStrike" dirty="0">
                          <a:effectLst/>
                          <a:latin typeface="Arial" pitchFamily="34" charset="0"/>
                          <a:cs typeface="Arial" pitchFamily="34" charset="0"/>
                        </a:rPr>
                        <a:t>2018</a:t>
                      </a:r>
                      <a:endParaRPr lang="pt-BR" sz="1800" b="0"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u="none" strike="noStrike" dirty="0">
                          <a:effectLst/>
                          <a:latin typeface="Arial" pitchFamily="34" charset="0"/>
                          <a:cs typeface="Arial" pitchFamily="34" charset="0"/>
                        </a:rPr>
                        <a:t>2019</a:t>
                      </a:r>
                      <a:endParaRPr lang="pt-BR" sz="1800" b="0"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b="1" u="none" strike="noStrike" dirty="0">
                          <a:effectLst/>
                          <a:latin typeface="Arial" pitchFamily="34" charset="0"/>
                          <a:cs typeface="Arial" pitchFamily="34" charset="0"/>
                        </a:rPr>
                        <a:t>RAG 2019</a:t>
                      </a:r>
                      <a:endParaRPr lang="pt-BR" sz="1800" b="1" i="0" u="none" strike="noStrike" dirty="0">
                        <a:solidFill>
                          <a:srgbClr val="000000"/>
                        </a:solidFill>
                        <a:effectLst/>
                        <a:latin typeface="Arial" pitchFamily="34" charset="0"/>
                        <a:cs typeface="Arial" pitchFamily="34" charset="0"/>
                      </a:endParaRPr>
                    </a:p>
                  </a:txBody>
                  <a:tcPr marL="3810" marR="3810" marT="3810" marB="0" anchor="ctr"/>
                </a:tc>
                <a:extLst>
                  <a:ext uri="{0D108BD9-81ED-4DB2-BD59-A6C34878D82A}">
                    <a16:rowId xmlns="" xmlns:a16="http://schemas.microsoft.com/office/drawing/2014/main" val="3563337576"/>
                  </a:ext>
                </a:extLst>
              </a:tr>
              <a:tr h="826477">
                <a:tc>
                  <a:txBody>
                    <a:bodyPr/>
                    <a:lstStyle/>
                    <a:p>
                      <a:pPr algn="ctr" fontAlgn="ctr"/>
                      <a:r>
                        <a:rPr lang="pt-BR" sz="1800" b="1" u="none" strike="noStrike" dirty="0">
                          <a:effectLst/>
                          <a:latin typeface="Arial" pitchFamily="34" charset="0"/>
                          <a:cs typeface="Arial" pitchFamily="34" charset="0"/>
                        </a:rPr>
                        <a:t>1 RDQA</a:t>
                      </a:r>
                      <a:endParaRPr lang="pt-BR" sz="1800" b="1"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b="0" i="0" u="none" strike="noStrike" dirty="0">
                          <a:solidFill>
                            <a:srgbClr val="000000"/>
                          </a:solidFill>
                          <a:effectLst/>
                          <a:latin typeface="Arial" pitchFamily="34" charset="0"/>
                          <a:cs typeface="Arial" pitchFamily="34" charset="0"/>
                        </a:rPr>
                        <a:t>86,50</a:t>
                      </a:r>
                    </a:p>
                  </a:txBody>
                  <a:tcPr marL="3810" marR="3810" marT="3810" marB="0" anchor="ctr"/>
                </a:tc>
                <a:tc>
                  <a:txBody>
                    <a:bodyPr/>
                    <a:lstStyle/>
                    <a:p>
                      <a:pPr algn="ctr" fontAlgn="ctr"/>
                      <a:r>
                        <a:rPr lang="pt-BR" sz="1800" b="0" i="0" u="none" strike="noStrike" dirty="0">
                          <a:solidFill>
                            <a:srgbClr val="000000"/>
                          </a:solidFill>
                          <a:effectLst/>
                          <a:latin typeface="Arial" pitchFamily="34" charset="0"/>
                          <a:cs typeface="Arial" pitchFamily="34" charset="0"/>
                        </a:rPr>
                        <a:t>79,87</a:t>
                      </a:r>
                    </a:p>
                  </a:txBody>
                  <a:tcPr marL="3810" marR="3810" marT="3810" marB="0" anchor="ctr"/>
                </a:tc>
                <a:tc rowSpan="3">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pt-BR" sz="2000" b="1" u="none" strike="noStrike" dirty="0">
                          <a:effectLst/>
                          <a:latin typeface="Arial" pitchFamily="34" charset="0"/>
                          <a:cs typeface="Arial" pitchFamily="34" charset="0"/>
                        </a:rPr>
                        <a:t> </a:t>
                      </a:r>
                      <a:r>
                        <a:rPr lang="pt-BR" sz="2000" b="1" i="0" u="none" strike="noStrike" dirty="0" smtClean="0">
                          <a:solidFill>
                            <a:srgbClr val="000000"/>
                          </a:solidFill>
                          <a:effectLst/>
                          <a:latin typeface="Arial" pitchFamily="34" charset="0"/>
                          <a:cs typeface="Arial" pitchFamily="34" charset="0"/>
                        </a:rPr>
                        <a:t>299,67</a:t>
                      </a:r>
                    </a:p>
                    <a:p>
                      <a:pPr algn="ctr" fontAlgn="ctr"/>
                      <a:endParaRPr lang="pt-BR" sz="1800" b="0" i="0" u="none" strike="noStrike" dirty="0">
                        <a:solidFill>
                          <a:srgbClr val="000000"/>
                        </a:solidFill>
                        <a:effectLst/>
                        <a:latin typeface="Arial" pitchFamily="34" charset="0"/>
                        <a:cs typeface="Arial" pitchFamily="34" charset="0"/>
                      </a:endParaRPr>
                    </a:p>
                  </a:txBody>
                  <a:tcPr marL="3810" marR="3810" marT="3810" marB="0" anchor="ctr">
                    <a:solidFill>
                      <a:schemeClr val="accent2">
                        <a:lumMod val="20000"/>
                        <a:lumOff val="80000"/>
                      </a:schemeClr>
                    </a:solidFill>
                  </a:tcPr>
                </a:tc>
                <a:extLst>
                  <a:ext uri="{0D108BD9-81ED-4DB2-BD59-A6C34878D82A}">
                    <a16:rowId xmlns="" xmlns:a16="http://schemas.microsoft.com/office/drawing/2014/main" val="1443623475"/>
                  </a:ext>
                </a:extLst>
              </a:tr>
              <a:tr h="826477">
                <a:tc>
                  <a:txBody>
                    <a:bodyPr/>
                    <a:lstStyle/>
                    <a:p>
                      <a:pPr algn="ctr" fontAlgn="ctr"/>
                      <a:r>
                        <a:rPr lang="pt-BR" sz="1800" b="1" u="none" strike="noStrike" dirty="0">
                          <a:effectLst/>
                          <a:latin typeface="Arial" pitchFamily="34" charset="0"/>
                          <a:cs typeface="Arial" pitchFamily="34" charset="0"/>
                        </a:rPr>
                        <a:t>2 RDQA</a:t>
                      </a:r>
                      <a:endParaRPr lang="pt-BR" sz="1800" b="1"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pt-BR" sz="1800" b="0" i="0" u="none" strike="noStrike" dirty="0">
                          <a:solidFill>
                            <a:srgbClr val="000000"/>
                          </a:solidFill>
                          <a:effectLst/>
                          <a:latin typeface="Arial" pitchFamily="34" charset="0"/>
                          <a:cs typeface="Arial" pitchFamily="34" charset="0"/>
                        </a:rPr>
                        <a:t>197,09</a:t>
                      </a:r>
                    </a:p>
                    <a:p>
                      <a:pPr algn="ctr" fontAlgn="ctr"/>
                      <a:endParaRPr lang="pt-BR" sz="1800" b="0"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b="0" i="0" u="none" strike="noStrike" dirty="0">
                          <a:solidFill>
                            <a:srgbClr val="000000"/>
                          </a:solidFill>
                          <a:effectLst/>
                          <a:latin typeface="Arial" pitchFamily="34" charset="0"/>
                          <a:cs typeface="Arial" pitchFamily="34" charset="0"/>
                        </a:rPr>
                        <a:t>181,54</a:t>
                      </a:r>
                    </a:p>
                  </a:txBody>
                  <a:tcPr marL="3810" marR="3810" marT="3810" marB="0" anchor="ctr"/>
                </a:tc>
                <a:tc vMerge="1">
                  <a:txBody>
                    <a:bodyPr/>
                    <a:lstStyle/>
                    <a:p>
                      <a:pPr algn="ctr" fontAlgn="ctr"/>
                      <a:endParaRPr lang="pt-BR" sz="1800" b="0" i="0" u="none" strike="noStrike" dirty="0">
                        <a:solidFill>
                          <a:srgbClr val="000000"/>
                        </a:solidFill>
                        <a:effectLst/>
                        <a:latin typeface="Arial" panose="020B0604020202020204" pitchFamily="34" charset="0"/>
                      </a:endParaRPr>
                    </a:p>
                  </a:txBody>
                  <a:tcPr marL="3810" marR="3810" marT="3810" marB="0" anchor="ctr">
                    <a:solidFill>
                      <a:schemeClr val="accent2">
                        <a:lumMod val="60000"/>
                        <a:lumOff val="40000"/>
                      </a:schemeClr>
                    </a:solidFill>
                  </a:tcPr>
                </a:tc>
                <a:extLst>
                  <a:ext uri="{0D108BD9-81ED-4DB2-BD59-A6C34878D82A}">
                    <a16:rowId xmlns="" xmlns:a16="http://schemas.microsoft.com/office/drawing/2014/main" val="663266749"/>
                  </a:ext>
                </a:extLst>
              </a:tr>
              <a:tr h="826477">
                <a:tc>
                  <a:txBody>
                    <a:bodyPr/>
                    <a:lstStyle/>
                    <a:p>
                      <a:pPr algn="ctr" fontAlgn="ctr"/>
                      <a:r>
                        <a:rPr lang="pt-BR" sz="1800" b="1" u="none" strike="noStrike" dirty="0">
                          <a:effectLst/>
                          <a:latin typeface="Arial" pitchFamily="34" charset="0"/>
                          <a:cs typeface="Arial" pitchFamily="34" charset="0"/>
                        </a:rPr>
                        <a:t>3 RDQA</a:t>
                      </a:r>
                      <a:endParaRPr lang="pt-BR" sz="1800" b="1"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b="0" i="0" u="none" strike="noStrike" dirty="0">
                          <a:solidFill>
                            <a:srgbClr val="000000"/>
                          </a:solidFill>
                          <a:effectLst/>
                          <a:latin typeface="Arial" pitchFamily="34" charset="0"/>
                          <a:cs typeface="Arial" pitchFamily="34" charset="0"/>
                        </a:rPr>
                        <a:t>279,28</a:t>
                      </a:r>
                    </a:p>
                  </a:txBody>
                  <a:tcPr marL="3810" marR="3810" marT="3810" marB="0" anchor="ctr"/>
                </a:tc>
                <a:tc>
                  <a:txBody>
                    <a:bodyPr/>
                    <a:lstStyle/>
                    <a:p>
                      <a:pPr algn="ctr" fontAlgn="ctr"/>
                      <a:r>
                        <a:rPr lang="pt-BR" sz="1800" b="0" i="0" u="none" strike="noStrike" dirty="0" smtClean="0">
                          <a:solidFill>
                            <a:srgbClr val="000000"/>
                          </a:solidFill>
                          <a:effectLst/>
                          <a:latin typeface="Arial" pitchFamily="34" charset="0"/>
                          <a:cs typeface="Arial" pitchFamily="34" charset="0"/>
                        </a:rPr>
                        <a:t>299,67</a:t>
                      </a:r>
                      <a:endParaRPr lang="pt-BR" sz="1800" b="0" i="0" u="none" strike="noStrike" dirty="0">
                        <a:solidFill>
                          <a:srgbClr val="000000"/>
                        </a:solidFill>
                        <a:effectLst/>
                        <a:latin typeface="Arial" pitchFamily="34" charset="0"/>
                        <a:cs typeface="Arial" pitchFamily="34" charset="0"/>
                      </a:endParaRPr>
                    </a:p>
                  </a:txBody>
                  <a:tcPr marL="3810" marR="3810" marT="3810" marB="0" anchor="ctr"/>
                </a:tc>
                <a:tc vMerge="1">
                  <a:txBody>
                    <a:bodyPr/>
                    <a:lstStyle/>
                    <a:p>
                      <a:pPr algn="ctr" fontAlgn="ctr"/>
                      <a:endParaRPr lang="pt-BR" sz="1800" b="0" i="0" u="none" strike="noStrike" dirty="0">
                        <a:solidFill>
                          <a:srgbClr val="000000"/>
                        </a:solidFill>
                        <a:effectLst/>
                        <a:latin typeface="Arial" panose="020B0604020202020204" pitchFamily="34" charset="0"/>
                      </a:endParaRPr>
                    </a:p>
                  </a:txBody>
                  <a:tcPr marL="3810" marR="3810" marT="3810" marB="0" anchor="ctr"/>
                </a:tc>
                <a:extLst>
                  <a:ext uri="{0D108BD9-81ED-4DB2-BD59-A6C34878D82A}">
                    <a16:rowId xmlns="" xmlns:a16="http://schemas.microsoft.com/office/drawing/2014/main" val="3536398260"/>
                  </a:ext>
                </a:extLst>
              </a:tr>
            </a:tbl>
          </a:graphicData>
        </a:graphic>
      </p:graphicFrame>
      <p:graphicFrame>
        <p:nvGraphicFramePr>
          <p:cNvPr id="6" name="Tabela 5"/>
          <p:cNvGraphicFramePr>
            <a:graphicFrameLocks noGrp="1"/>
          </p:cNvGraphicFramePr>
          <p:nvPr/>
        </p:nvGraphicFramePr>
        <p:xfrm>
          <a:off x="6246054" y="2461845"/>
          <a:ext cx="2654105" cy="3235569"/>
        </p:xfrm>
        <a:graphic>
          <a:graphicData uri="http://schemas.openxmlformats.org/drawingml/2006/table">
            <a:tbl>
              <a:tblPr firstRow="1" bandRow="1">
                <a:effectLst>
                  <a:innerShdw blurRad="215900" dist="50800" dir="13500000">
                    <a:prstClr val="black">
                      <a:alpha val="50000"/>
                    </a:prstClr>
                  </a:innerShdw>
                </a:effectLst>
                <a:tableStyleId>{5C22544A-7EE6-4342-B048-85BDC9FD1C3A}</a:tableStyleId>
              </a:tblPr>
              <a:tblGrid>
                <a:gridCol w="2654105">
                  <a:extLst>
                    <a:ext uri="{9D8B030D-6E8A-4147-A177-3AD203B41FA5}">
                      <a16:colId xmlns="" xmlns:a16="http://schemas.microsoft.com/office/drawing/2014/main" val="20000"/>
                    </a:ext>
                  </a:extLst>
                </a:gridCol>
              </a:tblGrid>
              <a:tr h="789312">
                <a:tc>
                  <a:txBody>
                    <a:bodyPr/>
                    <a:lstStyle/>
                    <a:p>
                      <a:pPr algn="ctr"/>
                      <a:endParaRPr lang="pt-BR" b="1" dirty="0">
                        <a:latin typeface="Arial" pitchFamily="34" charset="0"/>
                        <a:cs typeface="Arial" pitchFamily="34" charset="0"/>
                      </a:endParaRPr>
                    </a:p>
                    <a:p>
                      <a:pPr algn="ctr"/>
                      <a:r>
                        <a:rPr lang="pt-BR" b="1" dirty="0">
                          <a:latin typeface="Arial" pitchFamily="34" charset="0"/>
                          <a:cs typeface="Arial" pitchFamily="34" charset="0"/>
                        </a:rPr>
                        <a:t>META</a:t>
                      </a:r>
                      <a:r>
                        <a:rPr lang="pt-BR" b="1" baseline="0" dirty="0">
                          <a:latin typeface="Arial" pitchFamily="34" charset="0"/>
                          <a:cs typeface="Arial" pitchFamily="34" charset="0"/>
                        </a:rPr>
                        <a:t> 2019</a:t>
                      </a:r>
                      <a:endParaRPr lang="pt-BR" b="1" dirty="0">
                        <a:latin typeface="Arial" pitchFamily="34" charset="0"/>
                        <a:cs typeface="Arial" pitchFamily="34" charset="0"/>
                      </a:endParaRPr>
                    </a:p>
                  </a:txBody>
                  <a:tcPr/>
                </a:tc>
                <a:extLst>
                  <a:ext uri="{0D108BD9-81ED-4DB2-BD59-A6C34878D82A}">
                    <a16:rowId xmlns="" xmlns:a16="http://schemas.microsoft.com/office/drawing/2014/main" val="10000"/>
                  </a:ext>
                </a:extLst>
              </a:tr>
              <a:tr h="2446257">
                <a:tc>
                  <a:txBody>
                    <a:bodyPr/>
                    <a:lstStyle/>
                    <a:p>
                      <a:endParaRPr lang="pt-BR" b="1" dirty="0">
                        <a:latin typeface="Arial" pitchFamily="34" charset="0"/>
                        <a:cs typeface="Arial" pitchFamily="34" charset="0"/>
                      </a:endParaRPr>
                    </a:p>
                    <a:p>
                      <a:endParaRPr lang="pt-BR" b="1" dirty="0">
                        <a:latin typeface="Arial" pitchFamily="34" charset="0"/>
                        <a:cs typeface="Arial" pitchFamily="34" charset="0"/>
                      </a:endParaRPr>
                    </a:p>
                    <a:p>
                      <a:endParaRPr lang="pt-BR" b="1" dirty="0">
                        <a:latin typeface="Arial" pitchFamily="34" charset="0"/>
                        <a:cs typeface="Arial" pitchFamily="34" charset="0"/>
                      </a:endParaRPr>
                    </a:p>
                    <a:p>
                      <a:pPr algn="ctr"/>
                      <a:r>
                        <a:rPr lang="pt-BR" sz="2000" b="1" dirty="0">
                          <a:latin typeface="Arial" pitchFamily="34" charset="0"/>
                          <a:cs typeface="Arial" pitchFamily="34" charset="0"/>
                        </a:rPr>
                        <a:t>277,13</a:t>
                      </a:r>
                    </a:p>
                    <a:p>
                      <a:endParaRPr lang="pt-BR" b="1" dirty="0">
                        <a:latin typeface="Arial" pitchFamily="34" charset="0"/>
                        <a:cs typeface="Arial" pitchFamily="34" charset="0"/>
                      </a:endParaRPr>
                    </a:p>
                    <a:p>
                      <a:endParaRPr lang="pt-BR" b="1" dirty="0">
                        <a:latin typeface="Arial" pitchFamily="34" charset="0"/>
                        <a:cs typeface="Arial" pitchFamily="34" charset="0"/>
                      </a:endParaRPr>
                    </a:p>
                    <a:p>
                      <a:endParaRPr lang="pt-BR" b="1" dirty="0">
                        <a:latin typeface="Arial" pitchFamily="34" charset="0"/>
                        <a:cs typeface="Arial" pitchFamily="34" charset="0"/>
                      </a:endParaRPr>
                    </a:p>
                  </a:txBody>
                  <a:tcPr/>
                </a:tc>
                <a:extLst>
                  <a:ext uri="{0D108BD9-81ED-4DB2-BD59-A6C34878D82A}">
                    <a16:rowId xmlns="" xmlns:a16="http://schemas.microsoft.com/office/drawing/2014/main" val="10001"/>
                  </a:ext>
                </a:extLst>
              </a:tr>
            </a:tbl>
          </a:graphicData>
        </a:graphic>
      </p:graphicFrame>
      <p:graphicFrame>
        <p:nvGraphicFramePr>
          <p:cNvPr id="7" name="Tabela 6"/>
          <p:cNvGraphicFramePr>
            <a:graphicFrameLocks noGrp="1"/>
          </p:cNvGraphicFramePr>
          <p:nvPr/>
        </p:nvGraphicFramePr>
        <p:xfrm>
          <a:off x="168812" y="990782"/>
          <a:ext cx="8806380" cy="1284040"/>
        </p:xfrm>
        <a:graphic>
          <a:graphicData uri="http://schemas.openxmlformats.org/drawingml/2006/table">
            <a:tbl>
              <a:tblPr/>
              <a:tblGrid>
                <a:gridCol w="1058199">
                  <a:extLst>
                    <a:ext uri="{9D8B030D-6E8A-4147-A177-3AD203B41FA5}">
                      <a16:colId xmlns="" xmlns:a16="http://schemas.microsoft.com/office/drawing/2014/main" val="20000"/>
                    </a:ext>
                  </a:extLst>
                </a:gridCol>
                <a:gridCol w="860909">
                  <a:extLst>
                    <a:ext uri="{9D8B030D-6E8A-4147-A177-3AD203B41FA5}">
                      <a16:colId xmlns="" xmlns:a16="http://schemas.microsoft.com/office/drawing/2014/main" val="20001"/>
                    </a:ext>
                  </a:extLst>
                </a:gridCol>
                <a:gridCol w="860909">
                  <a:extLst>
                    <a:ext uri="{9D8B030D-6E8A-4147-A177-3AD203B41FA5}">
                      <a16:colId xmlns="" xmlns:a16="http://schemas.microsoft.com/office/drawing/2014/main" val="20002"/>
                    </a:ext>
                  </a:extLst>
                </a:gridCol>
                <a:gridCol w="860909">
                  <a:extLst>
                    <a:ext uri="{9D8B030D-6E8A-4147-A177-3AD203B41FA5}">
                      <a16:colId xmlns="" xmlns:a16="http://schemas.microsoft.com/office/drawing/2014/main" val="20003"/>
                    </a:ext>
                  </a:extLst>
                </a:gridCol>
                <a:gridCol w="860909">
                  <a:extLst>
                    <a:ext uri="{9D8B030D-6E8A-4147-A177-3AD203B41FA5}">
                      <a16:colId xmlns="" xmlns:a16="http://schemas.microsoft.com/office/drawing/2014/main" val="20004"/>
                    </a:ext>
                  </a:extLst>
                </a:gridCol>
                <a:gridCol w="860909">
                  <a:extLst>
                    <a:ext uri="{9D8B030D-6E8A-4147-A177-3AD203B41FA5}">
                      <a16:colId xmlns="" xmlns:a16="http://schemas.microsoft.com/office/drawing/2014/main" val="20005"/>
                    </a:ext>
                  </a:extLst>
                </a:gridCol>
                <a:gridCol w="860909">
                  <a:extLst>
                    <a:ext uri="{9D8B030D-6E8A-4147-A177-3AD203B41FA5}">
                      <a16:colId xmlns="" xmlns:a16="http://schemas.microsoft.com/office/drawing/2014/main" val="20006"/>
                    </a:ext>
                  </a:extLst>
                </a:gridCol>
                <a:gridCol w="860909">
                  <a:extLst>
                    <a:ext uri="{9D8B030D-6E8A-4147-A177-3AD203B41FA5}">
                      <a16:colId xmlns="" xmlns:a16="http://schemas.microsoft.com/office/drawing/2014/main" val="20007"/>
                    </a:ext>
                  </a:extLst>
                </a:gridCol>
                <a:gridCol w="860909">
                  <a:extLst>
                    <a:ext uri="{9D8B030D-6E8A-4147-A177-3AD203B41FA5}">
                      <a16:colId xmlns="" xmlns:a16="http://schemas.microsoft.com/office/drawing/2014/main" val="20008"/>
                    </a:ext>
                  </a:extLst>
                </a:gridCol>
                <a:gridCol w="860909">
                  <a:extLst>
                    <a:ext uri="{9D8B030D-6E8A-4147-A177-3AD203B41FA5}">
                      <a16:colId xmlns="" xmlns:a16="http://schemas.microsoft.com/office/drawing/2014/main" val="20009"/>
                    </a:ext>
                  </a:extLst>
                </a:gridCol>
              </a:tblGrid>
              <a:tr h="297428">
                <a:tc gridSpan="10">
                  <a:txBody>
                    <a:bodyPr/>
                    <a:lstStyle/>
                    <a:p>
                      <a:pPr algn="ctr" fontAlgn="b"/>
                      <a:r>
                        <a:rPr lang="pt-BR" sz="1100" b="1" i="0" u="none" strike="noStrike" dirty="0">
                          <a:solidFill>
                            <a:srgbClr val="000000"/>
                          </a:solidFill>
                          <a:latin typeface="Arial"/>
                        </a:rPr>
                        <a:t>Taxa de Mortalidade Prematura (30 a 69 anos) pelo conjunto das quatro principais doenças crônicas não transmissíveis</a:t>
                      </a:r>
                    </a:p>
                  </a:txBody>
                  <a:tcPr marL="9312" marR="9312" marT="93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 xmlns:a16="http://schemas.microsoft.com/office/drawing/2014/main" val="10000"/>
                  </a:ext>
                </a:extLst>
              </a:tr>
              <a:tr h="152732">
                <a:tc>
                  <a:txBody>
                    <a:bodyPr/>
                    <a:lstStyle/>
                    <a:p>
                      <a:pPr algn="ctr" fontAlgn="b"/>
                      <a:r>
                        <a:rPr lang="pt-BR" sz="1100" b="1" i="0" u="none" strike="noStrike">
                          <a:solidFill>
                            <a:srgbClr val="000000"/>
                          </a:solidFill>
                          <a:latin typeface="Arial"/>
                        </a:rPr>
                        <a:t>Ano</a:t>
                      </a:r>
                    </a:p>
                  </a:txBody>
                  <a:tcPr marL="9312" marR="9312" marT="93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1100" b="1" i="0" u="none" strike="noStrike">
                          <a:solidFill>
                            <a:srgbClr val="000000"/>
                          </a:solidFill>
                          <a:latin typeface="Arial"/>
                        </a:rPr>
                        <a:t>2010</a:t>
                      </a:r>
                    </a:p>
                  </a:txBody>
                  <a:tcPr marL="9312" marR="9312" marT="93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1100" b="1" i="0" u="none" strike="noStrike">
                          <a:solidFill>
                            <a:srgbClr val="000000"/>
                          </a:solidFill>
                          <a:latin typeface="Arial"/>
                        </a:rPr>
                        <a:t>2011</a:t>
                      </a:r>
                    </a:p>
                  </a:txBody>
                  <a:tcPr marL="9312" marR="9312" marT="93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1100" b="1" i="0" u="none" strike="noStrike">
                          <a:solidFill>
                            <a:srgbClr val="000000"/>
                          </a:solidFill>
                          <a:latin typeface="Arial"/>
                        </a:rPr>
                        <a:t>2012</a:t>
                      </a:r>
                    </a:p>
                  </a:txBody>
                  <a:tcPr marL="9312" marR="9312" marT="93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1100" b="1" i="0" u="none" strike="noStrike">
                          <a:solidFill>
                            <a:srgbClr val="000000"/>
                          </a:solidFill>
                          <a:latin typeface="Arial"/>
                        </a:rPr>
                        <a:t>2013</a:t>
                      </a:r>
                    </a:p>
                  </a:txBody>
                  <a:tcPr marL="9312" marR="9312" marT="93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1100" b="1" i="0" u="none" strike="noStrike">
                          <a:solidFill>
                            <a:srgbClr val="000000"/>
                          </a:solidFill>
                          <a:latin typeface="Arial"/>
                        </a:rPr>
                        <a:t>2014</a:t>
                      </a:r>
                    </a:p>
                  </a:txBody>
                  <a:tcPr marL="9312" marR="9312" marT="93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1100" b="1" i="0" u="none" strike="noStrike">
                          <a:solidFill>
                            <a:srgbClr val="000000"/>
                          </a:solidFill>
                          <a:latin typeface="Arial"/>
                        </a:rPr>
                        <a:t>2015</a:t>
                      </a:r>
                    </a:p>
                  </a:txBody>
                  <a:tcPr marL="9312" marR="9312" marT="93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1100" b="1" i="0" u="none" strike="noStrike">
                          <a:solidFill>
                            <a:srgbClr val="000000"/>
                          </a:solidFill>
                          <a:latin typeface="Arial"/>
                        </a:rPr>
                        <a:t>2016</a:t>
                      </a:r>
                    </a:p>
                  </a:txBody>
                  <a:tcPr marL="9312" marR="9312" marT="93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1100" b="1" i="0" u="none" strike="noStrike">
                          <a:solidFill>
                            <a:srgbClr val="000000"/>
                          </a:solidFill>
                          <a:latin typeface="Arial"/>
                        </a:rPr>
                        <a:t>2017</a:t>
                      </a:r>
                    </a:p>
                  </a:txBody>
                  <a:tcPr marL="9312" marR="9312" marT="93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1100" b="1" i="0" u="none" strike="noStrike">
                          <a:solidFill>
                            <a:srgbClr val="000000"/>
                          </a:solidFill>
                          <a:latin typeface="Arial"/>
                        </a:rPr>
                        <a:t>2018</a:t>
                      </a:r>
                    </a:p>
                  </a:txBody>
                  <a:tcPr marL="9312" marR="9312" marT="93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extLst>
                  <a:ext uri="{0D108BD9-81ED-4DB2-BD59-A6C34878D82A}">
                    <a16:rowId xmlns="" xmlns:a16="http://schemas.microsoft.com/office/drawing/2014/main" val="10001"/>
                  </a:ext>
                </a:extLst>
              </a:tr>
              <a:tr h="442123">
                <a:tc>
                  <a:txBody>
                    <a:bodyPr/>
                    <a:lstStyle/>
                    <a:p>
                      <a:pPr algn="ctr" fontAlgn="b"/>
                      <a:r>
                        <a:rPr lang="pt-BR" sz="1100" b="1" i="0" u="none" strike="noStrike">
                          <a:solidFill>
                            <a:srgbClr val="000000"/>
                          </a:solidFill>
                          <a:latin typeface="Arial"/>
                        </a:rPr>
                        <a:t>Tx. Mort Prematura (&lt;70 anos)</a:t>
                      </a:r>
                    </a:p>
                  </a:txBody>
                  <a:tcPr marL="9312" marR="9312" marT="93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100" b="1" i="0" u="none" strike="noStrike" dirty="0">
                          <a:solidFill>
                            <a:srgbClr val="000000"/>
                          </a:solidFill>
                          <a:latin typeface="Arial"/>
                        </a:rPr>
                        <a:t>297,62</a:t>
                      </a:r>
                    </a:p>
                  </a:txBody>
                  <a:tcPr marL="9312" marR="9312" marT="93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A677"/>
                    </a:solidFill>
                  </a:tcPr>
                </a:tc>
                <a:tc>
                  <a:txBody>
                    <a:bodyPr/>
                    <a:lstStyle/>
                    <a:p>
                      <a:pPr algn="ctr" fontAlgn="ctr"/>
                      <a:r>
                        <a:rPr lang="pt-BR" sz="1100" b="1" i="0" u="none" strike="noStrike" dirty="0">
                          <a:solidFill>
                            <a:srgbClr val="000000"/>
                          </a:solidFill>
                          <a:latin typeface="Arial"/>
                        </a:rPr>
                        <a:t>299,13</a:t>
                      </a:r>
                    </a:p>
                  </a:txBody>
                  <a:tcPr marL="9312" marR="9312" marT="93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B9C75"/>
                    </a:solidFill>
                  </a:tcPr>
                </a:tc>
                <a:tc>
                  <a:txBody>
                    <a:bodyPr/>
                    <a:lstStyle/>
                    <a:p>
                      <a:pPr algn="ctr" fontAlgn="ctr"/>
                      <a:r>
                        <a:rPr lang="pt-BR" sz="1100" b="1" i="0" u="none" strike="noStrike" dirty="0">
                          <a:solidFill>
                            <a:srgbClr val="000000"/>
                          </a:solidFill>
                          <a:latin typeface="Arial"/>
                        </a:rPr>
                        <a:t>290,93</a:t>
                      </a:r>
                    </a:p>
                  </a:txBody>
                  <a:tcPr marL="9312" marR="9312" marT="93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D07F"/>
                    </a:solidFill>
                  </a:tcPr>
                </a:tc>
                <a:tc>
                  <a:txBody>
                    <a:bodyPr/>
                    <a:lstStyle/>
                    <a:p>
                      <a:pPr algn="ctr" fontAlgn="ctr"/>
                      <a:r>
                        <a:rPr lang="pt-BR" sz="1100" b="1" i="0" u="none" strike="noStrike" dirty="0">
                          <a:solidFill>
                            <a:srgbClr val="000000"/>
                          </a:solidFill>
                          <a:latin typeface="Arial"/>
                        </a:rPr>
                        <a:t>286,65</a:t>
                      </a:r>
                    </a:p>
                  </a:txBody>
                  <a:tcPr marL="9312" marR="9312" marT="93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ctr" fontAlgn="ctr"/>
                      <a:r>
                        <a:rPr lang="pt-BR" sz="1100" b="1" i="0" u="none" strike="noStrike" dirty="0">
                          <a:solidFill>
                            <a:srgbClr val="000000"/>
                          </a:solidFill>
                          <a:latin typeface="Arial"/>
                        </a:rPr>
                        <a:t>284,37</a:t>
                      </a:r>
                    </a:p>
                  </a:txBody>
                  <a:tcPr marL="9312" marR="9312" marT="93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EDD81"/>
                    </a:solidFill>
                  </a:tcPr>
                </a:tc>
                <a:tc>
                  <a:txBody>
                    <a:bodyPr/>
                    <a:lstStyle/>
                    <a:p>
                      <a:pPr algn="ctr" fontAlgn="ctr"/>
                      <a:r>
                        <a:rPr lang="pt-BR" sz="1100" b="1" i="0" u="none" strike="noStrike" dirty="0">
                          <a:solidFill>
                            <a:srgbClr val="000000"/>
                          </a:solidFill>
                          <a:latin typeface="Arial"/>
                        </a:rPr>
                        <a:t>307,06</a:t>
                      </a:r>
                    </a:p>
                  </a:txBody>
                  <a:tcPr marL="9312" marR="9312" marT="93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pt-BR" sz="1100" b="1" i="0" u="none" strike="noStrike" dirty="0">
                          <a:solidFill>
                            <a:srgbClr val="000000"/>
                          </a:solidFill>
                          <a:latin typeface="Arial"/>
                        </a:rPr>
                        <a:t>282,95</a:t>
                      </a:r>
                    </a:p>
                  </a:txBody>
                  <a:tcPr marL="9312" marR="9312" marT="93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0D47F"/>
                    </a:solidFill>
                  </a:tcPr>
                </a:tc>
                <a:tc>
                  <a:txBody>
                    <a:bodyPr/>
                    <a:lstStyle/>
                    <a:p>
                      <a:pPr algn="ctr" fontAlgn="ctr"/>
                      <a:r>
                        <a:rPr lang="pt-BR" sz="1100" b="1" i="0" u="none" strike="noStrike" dirty="0">
                          <a:solidFill>
                            <a:srgbClr val="000000"/>
                          </a:solidFill>
                          <a:latin typeface="Arial"/>
                        </a:rPr>
                        <a:t>284,7</a:t>
                      </a:r>
                    </a:p>
                  </a:txBody>
                  <a:tcPr marL="9312" marR="9312" marT="93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5DF81"/>
                    </a:solidFill>
                  </a:tcPr>
                </a:tc>
                <a:tc>
                  <a:txBody>
                    <a:bodyPr/>
                    <a:lstStyle/>
                    <a:p>
                      <a:pPr algn="ctr" fontAlgn="ctr"/>
                      <a:r>
                        <a:rPr lang="pt-BR" sz="1100" b="1" i="0" u="none" strike="noStrike" dirty="0">
                          <a:solidFill>
                            <a:srgbClr val="000000"/>
                          </a:solidFill>
                          <a:latin typeface="Arial"/>
                        </a:rPr>
                        <a:t>279,28</a:t>
                      </a:r>
                    </a:p>
                  </a:txBody>
                  <a:tcPr marL="9312" marR="9312" marT="931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extLst>
                  <a:ext uri="{0D108BD9-81ED-4DB2-BD59-A6C34878D82A}">
                    <a16:rowId xmlns="" xmlns:a16="http://schemas.microsoft.com/office/drawing/2014/main" val="10002"/>
                  </a:ext>
                </a:extLst>
              </a:tr>
              <a:tr h="297428">
                <a:tc gridSpan="10">
                  <a:txBody>
                    <a:bodyPr/>
                    <a:lstStyle/>
                    <a:p>
                      <a:pPr algn="l" fontAlgn="b"/>
                      <a:r>
                        <a:rPr lang="pt-BR" sz="1100" b="1" i="0" u="none" strike="noStrike" dirty="0">
                          <a:solidFill>
                            <a:srgbClr val="000000"/>
                          </a:solidFill>
                          <a:latin typeface="Arial"/>
                        </a:rPr>
                        <a:t>Fonte: SIM - Coordenadoria Setorial de Informática. DGDO - SMS Campinas. Dados atualizados em 06/02/2020.</a:t>
                      </a:r>
                    </a:p>
                  </a:txBody>
                  <a:tcPr marL="9312" marR="9312" marT="93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 xmlns:a16="http://schemas.microsoft.com/office/drawing/2014/main" val="10003"/>
                  </a:ext>
                </a:extLst>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p:cNvSpPr txBox="1"/>
          <p:nvPr/>
        </p:nvSpPr>
        <p:spPr>
          <a:xfrm>
            <a:off x="0" y="0"/>
            <a:ext cx="9144000" cy="923330"/>
          </a:xfrm>
          <a:prstGeom prst="rect">
            <a:avLst/>
          </a:prstGeom>
          <a:solidFill>
            <a:schemeClr val="accent1"/>
          </a:solidFill>
          <a:ln>
            <a:solidFill>
              <a:schemeClr val="tx1"/>
            </a:solidFill>
          </a:ln>
          <a:scene3d>
            <a:camera prst="orthographicFront"/>
            <a:lightRig rig="threePt" dir="t"/>
          </a:scene3d>
          <a:sp3d>
            <a:bevelT w="152400" h="50800" prst="softRound"/>
          </a:sp3d>
        </p:spPr>
        <p:txBody>
          <a:bodyPr wrap="square" rtlCol="0">
            <a:spAutoFit/>
          </a:bodyPr>
          <a:lstStyle/>
          <a:p>
            <a:pPr algn="ctr"/>
            <a:r>
              <a:rPr lang="pt-BR" b="1" dirty="0">
                <a:solidFill>
                  <a:schemeClr val="bg1"/>
                </a:solidFill>
                <a:latin typeface="Arial" pitchFamily="34" charset="0"/>
                <a:cs typeface="Arial" pitchFamily="34" charset="0"/>
              </a:rPr>
              <a:t>Indicador 2.ii.6. Taxa de mortalidade prematura (de 30 a 69 anos) pelo conjunto das quatro principais doenças crônicas não transmissíveis (DCNT - doenças do aparelho circulatório, câncer, diabetes e doenças respiratórias crônicas.</a:t>
            </a:r>
          </a:p>
        </p:txBody>
      </p:sp>
      <p:sp>
        <p:nvSpPr>
          <p:cNvPr id="138241" name="Rectangle 1"/>
          <p:cNvSpPr>
            <a:spLocks noChangeArrowheads="1"/>
          </p:cNvSpPr>
          <p:nvPr/>
        </p:nvSpPr>
        <p:spPr bwMode="auto">
          <a:xfrm>
            <a:off x="703384" y="1117600"/>
            <a:ext cx="8440615" cy="40164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lang="pt-BR" sz="1500" b="1" dirty="0" smtClean="0">
                <a:latin typeface="Arial" pitchFamily="34" charset="0"/>
                <a:ea typeface="Calibri" pitchFamily="34" charset="0"/>
                <a:cs typeface="Times New Roman" pitchFamily="18" charset="0"/>
              </a:rPr>
              <a:t>O i</a:t>
            </a:r>
            <a:r>
              <a:rPr kumimoji="0" lang="pt-BR" sz="1500" b="1" i="0" u="none" strike="noStrike" cap="none" normalizeH="0" baseline="0" dirty="0" smtClean="0">
                <a:ln>
                  <a:noFill/>
                </a:ln>
                <a:effectLst/>
                <a:latin typeface="Arial" pitchFamily="34" charset="0"/>
                <a:ea typeface="Calibri" pitchFamily="34" charset="0"/>
                <a:cs typeface="Times New Roman" pitchFamily="18" charset="0"/>
              </a:rPr>
              <a:t>ndicador 1.i.7 (ICSAP) está intrinsicamente ligado ao indicador de mortalidade precoce por DCNT específicas, e se levarmos em consideração a diminuição das ações deste indicador, notaremos que impacta diretamente no indicador 2.ii.6;</a:t>
            </a:r>
          </a:p>
          <a:p>
            <a:pPr marL="0" marR="0" lvl="0" indent="0" algn="just" defTabSz="914400" rtl="0" eaLnBrk="1" fontAlgn="base" latinLnBrk="0" hangingPunct="1">
              <a:lnSpc>
                <a:spcPct val="100000"/>
              </a:lnSpc>
              <a:spcBef>
                <a:spcPct val="0"/>
              </a:spcBef>
              <a:spcAft>
                <a:spcPct val="0"/>
              </a:spcAft>
              <a:buClrTx/>
              <a:buSzTx/>
              <a:buFontTx/>
              <a:buNone/>
              <a:tabLst/>
            </a:pPr>
            <a:endParaRPr lang="pt-BR" sz="1500" b="1" dirty="0" smtClean="0">
              <a:latin typeface="Arial" pitchFamily="34" charset="0"/>
              <a:cs typeface="Times New Roman" pitchFamily="18" charset="0"/>
            </a:endParaRPr>
          </a:p>
          <a:p>
            <a:pPr algn="just" fontAlgn="base">
              <a:spcBef>
                <a:spcPct val="0"/>
              </a:spcBef>
              <a:spcAft>
                <a:spcPct val="0"/>
              </a:spcAft>
            </a:pPr>
            <a:endParaRPr lang="pt-BR" sz="1500" b="1" dirty="0" smtClean="0">
              <a:latin typeface="Arial" pitchFamily="34" charset="0"/>
              <a:cs typeface="Arial" pitchFamily="34" charset="0"/>
            </a:endParaRPr>
          </a:p>
          <a:p>
            <a:pPr algn="just" fontAlgn="base">
              <a:spcBef>
                <a:spcPct val="0"/>
              </a:spcBef>
              <a:spcAft>
                <a:spcPct val="0"/>
              </a:spcAft>
            </a:pPr>
            <a:endParaRPr lang="pt-BR" sz="1500" b="1" dirty="0" smtClean="0">
              <a:latin typeface="Arial" pitchFamily="34" charset="0"/>
              <a:cs typeface="Arial" pitchFamily="34" charset="0"/>
            </a:endParaRPr>
          </a:p>
          <a:p>
            <a:pPr algn="just" fontAlgn="base">
              <a:spcBef>
                <a:spcPct val="0"/>
              </a:spcBef>
              <a:spcAft>
                <a:spcPct val="0"/>
              </a:spcAft>
              <a:buFont typeface="Arial" pitchFamily="34" charset="0"/>
              <a:buChar char="•"/>
            </a:pPr>
            <a:r>
              <a:rPr lang="pt-BR" sz="1500" b="1" dirty="0" smtClean="0">
                <a:latin typeface="Arial" pitchFamily="34" charset="0"/>
                <a:cs typeface="Arial" pitchFamily="34" charset="0"/>
              </a:rPr>
              <a:t>Melhora dos índices de classificação de risco desenvolvida pelo GT-CCNT, em parceria com a CSI, de 79% para 82% apontados pelas unidades foi justamente ;</a:t>
            </a:r>
          </a:p>
          <a:p>
            <a:pPr algn="just" fontAlgn="base">
              <a:spcBef>
                <a:spcPct val="0"/>
              </a:spcBef>
              <a:spcAft>
                <a:spcPct val="0"/>
              </a:spcAft>
            </a:pPr>
            <a:endParaRPr lang="pt-BR" sz="1500" b="1" dirty="0" smtClean="0">
              <a:latin typeface="Arial" pitchFamily="34" charset="0"/>
              <a:cs typeface="Arial" pitchFamily="34" charset="0"/>
            </a:endParaRPr>
          </a:p>
          <a:p>
            <a:pPr algn="just" fontAlgn="base">
              <a:spcBef>
                <a:spcPct val="0"/>
              </a:spcBef>
              <a:spcAft>
                <a:spcPct val="0"/>
              </a:spcAft>
            </a:pPr>
            <a:endParaRPr lang="pt-BR" sz="1500" b="1" dirty="0" smtClean="0">
              <a:latin typeface="Arial" pitchFamily="34" charset="0"/>
              <a:cs typeface="Arial" pitchFamily="34" charset="0"/>
            </a:endParaRPr>
          </a:p>
          <a:p>
            <a:pPr algn="just" fontAlgn="base">
              <a:spcBef>
                <a:spcPct val="0"/>
              </a:spcBef>
              <a:spcAft>
                <a:spcPct val="0"/>
              </a:spcAft>
            </a:pPr>
            <a:endParaRPr lang="pt-BR" sz="1500" b="1" dirty="0" smtClean="0">
              <a:latin typeface="Arial" pitchFamily="34" charset="0"/>
              <a:cs typeface="Arial" pitchFamily="34" charset="0"/>
            </a:endParaRPr>
          </a:p>
          <a:p>
            <a:pPr algn="just" fontAlgn="base">
              <a:spcBef>
                <a:spcPct val="0"/>
              </a:spcBef>
              <a:spcAft>
                <a:spcPct val="0"/>
              </a:spcAft>
              <a:buFont typeface="Arial" pitchFamily="34" charset="0"/>
              <a:buChar char="•"/>
            </a:pPr>
            <a:r>
              <a:rPr lang="pt-BR" sz="1500" b="1" dirty="0" smtClean="0">
                <a:latin typeface="Arial" pitchFamily="34" charset="0"/>
                <a:cs typeface="Arial" pitchFamily="34" charset="0"/>
              </a:rPr>
              <a:t>Aumento de hipertensos e diabéticos cadastrados (seja por consulta ou </a:t>
            </a:r>
            <a:r>
              <a:rPr lang="pt-BR" sz="1500" b="1" dirty="0" err="1" smtClean="0">
                <a:latin typeface="Arial" pitchFamily="34" charset="0"/>
                <a:cs typeface="Arial" pitchFamily="34" charset="0"/>
              </a:rPr>
              <a:t>autoreferidos</a:t>
            </a:r>
            <a:r>
              <a:rPr lang="pt-BR" sz="1500" b="1" dirty="0" smtClean="0">
                <a:latin typeface="Arial" pitchFamily="34" charset="0"/>
                <a:cs typeface="Arial" pitchFamily="34" charset="0"/>
              </a:rPr>
              <a:t>), que corrobora com uma das propostas desenvolvidas pelo projeto CCNT-RC.</a:t>
            </a:r>
          </a:p>
          <a:p>
            <a:pPr algn="just" fontAlgn="base">
              <a:spcBef>
                <a:spcPct val="0"/>
              </a:spcBef>
              <a:spcAft>
                <a:spcPct val="0"/>
              </a:spcAft>
            </a:pPr>
            <a:endParaRPr lang="pt-BR" sz="1500" b="1" dirty="0" smtClean="0">
              <a:latin typeface="Arial" pitchFamily="34" charset="0"/>
              <a:cs typeface="Arial" pitchFamily="34" charset="0"/>
            </a:endParaRPr>
          </a:p>
          <a:p>
            <a:pPr algn="just" fontAlgn="base">
              <a:spcBef>
                <a:spcPct val="0"/>
              </a:spcBef>
              <a:spcAft>
                <a:spcPct val="0"/>
              </a:spcAft>
            </a:pPr>
            <a:endParaRPr lang="pt-BR" sz="1500" b="1" dirty="0" smtClean="0">
              <a:latin typeface="Arial" pitchFamily="34" charset="0"/>
              <a:cs typeface="Arial" pitchFamily="34" charset="0"/>
            </a:endParaRPr>
          </a:p>
          <a:p>
            <a:pPr algn="just" fontAlgn="base">
              <a:spcBef>
                <a:spcPct val="0"/>
              </a:spcBef>
              <a:spcAft>
                <a:spcPct val="0"/>
              </a:spcAft>
            </a:pPr>
            <a:endParaRPr lang="pt-BR" sz="1500" b="1" dirty="0" smtClean="0">
              <a:latin typeface="Arial" pitchFamily="34"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pt-BR" sz="1500" b="1" i="0" u="none" strike="noStrike" cap="none" normalizeH="0" baseline="0" dirty="0" smtClean="0">
              <a:ln>
                <a:noFill/>
              </a:ln>
              <a:effectLst/>
              <a:latin typeface="Arial" pitchFamily="34" charset="0"/>
              <a:cs typeface="Arial" pitchFamily="34" charset="0"/>
            </a:endParaRPr>
          </a:p>
        </p:txBody>
      </p:sp>
      <p:sp>
        <p:nvSpPr>
          <p:cNvPr id="4" name="CaixaDeTexto 3"/>
          <p:cNvSpPr txBox="1"/>
          <p:nvPr/>
        </p:nvSpPr>
        <p:spPr>
          <a:xfrm rot="16200000">
            <a:off x="-2067971" y="3173549"/>
            <a:ext cx="4783016" cy="461665"/>
          </a:xfrm>
          <a:prstGeom prst="rect">
            <a:avLst/>
          </a:prstGeom>
          <a:solidFill>
            <a:srgbClr val="92D050"/>
          </a:solidFill>
        </p:spPr>
        <p:txBody>
          <a:bodyPr wrap="square" rtlCol="0">
            <a:spAutoFit/>
          </a:bodyPr>
          <a:lstStyle/>
          <a:p>
            <a:pPr algn="ctr"/>
            <a:r>
              <a:rPr lang="pt-BR" sz="2400" b="1" dirty="0" smtClean="0"/>
              <a:t>Comentário  da Gestão</a:t>
            </a:r>
            <a:endParaRPr lang="pt-BR" sz="2400"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p:cNvSpPr txBox="1"/>
          <p:nvPr/>
        </p:nvSpPr>
        <p:spPr>
          <a:xfrm>
            <a:off x="0" y="0"/>
            <a:ext cx="9144000" cy="923330"/>
          </a:xfrm>
          <a:prstGeom prst="rect">
            <a:avLst/>
          </a:prstGeom>
          <a:solidFill>
            <a:schemeClr val="accent1"/>
          </a:solidFill>
          <a:ln>
            <a:solidFill>
              <a:schemeClr val="tx1"/>
            </a:solidFill>
          </a:ln>
          <a:scene3d>
            <a:camera prst="orthographicFront"/>
            <a:lightRig rig="threePt" dir="t"/>
          </a:scene3d>
          <a:sp3d>
            <a:bevelT w="152400" h="50800" prst="softRound"/>
          </a:sp3d>
        </p:spPr>
        <p:txBody>
          <a:bodyPr wrap="square" rtlCol="0">
            <a:spAutoFit/>
          </a:bodyPr>
          <a:lstStyle/>
          <a:p>
            <a:pPr algn="ctr"/>
            <a:r>
              <a:rPr lang="pt-BR" b="1" dirty="0">
                <a:solidFill>
                  <a:schemeClr val="bg1"/>
                </a:solidFill>
                <a:latin typeface="Arial" pitchFamily="34" charset="0"/>
                <a:cs typeface="Arial" pitchFamily="34" charset="0"/>
              </a:rPr>
              <a:t>Indicador 2.ii.6. Taxa de mortalidade prematura (de 30 a 69 anos) pelo conjunto das quatro principais doenças crônicas não transmissíveis (DCNT - doenças do aparelho circulatório, câncer, diabetes e doenças respiratórias crônicas.</a:t>
            </a:r>
          </a:p>
        </p:txBody>
      </p:sp>
      <p:sp>
        <p:nvSpPr>
          <p:cNvPr id="7169" name="Rectangle 1"/>
          <p:cNvSpPr>
            <a:spLocks noChangeArrowheads="1"/>
          </p:cNvSpPr>
          <p:nvPr/>
        </p:nvSpPr>
        <p:spPr bwMode="auto">
          <a:xfrm>
            <a:off x="0" y="914401"/>
            <a:ext cx="914400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t-BR" sz="1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Meta: 277,13 </a:t>
            </a:r>
            <a:r>
              <a:rPr kumimoji="0" lang="pt-BR" sz="1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sym typeface="Wingdings" pitchFamily="2" charset="2"/>
              </a:rPr>
              <a:t></a:t>
            </a:r>
            <a:r>
              <a:rPr kumimoji="0" lang="pt-BR" sz="1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Alcançado: 299,67</a:t>
            </a:r>
            <a:endParaRPr kumimoji="0" lang="pt-BR" sz="1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sym typeface="Wingdings" pitchFamily="2" charset="2"/>
            </a:endParaRPr>
          </a:p>
        </p:txBody>
      </p:sp>
      <p:pic>
        <p:nvPicPr>
          <p:cNvPr id="7170" name="Imagem 4" descr="https://lh6.googleusercontent.com/rYeMRQVNhp_UdeWipIeCfoNw2Dwp0V50t3u7cSqQrdjnY_ZxPXZmOtISqE59tzRdrtw3n9XaoYZqJc5tukkoGYuLLcLwISQCP7nwBSmtiWs-SLneBgOGG_1jyV76R741Qy7L4Uh-JDeZAp8Jig"/>
          <p:cNvPicPr>
            <a:picLocks noChangeAspect="1" noChangeArrowheads="1"/>
          </p:cNvPicPr>
          <p:nvPr/>
        </p:nvPicPr>
        <p:blipFill>
          <a:blip r:embed="rId2" cstate="print"/>
          <a:srcRect/>
          <a:stretch>
            <a:fillRect/>
          </a:stretch>
        </p:blipFill>
        <p:spPr bwMode="auto">
          <a:xfrm>
            <a:off x="759655" y="1181686"/>
            <a:ext cx="8384344" cy="2307102"/>
          </a:xfrm>
          <a:prstGeom prst="rect">
            <a:avLst/>
          </a:prstGeom>
          <a:noFill/>
          <a:ln w="9525">
            <a:noFill/>
            <a:miter lim="800000"/>
            <a:headEnd/>
            <a:tailEnd/>
          </a:ln>
        </p:spPr>
      </p:pic>
      <p:sp>
        <p:nvSpPr>
          <p:cNvPr id="7171" name="Rectangle 3"/>
          <p:cNvSpPr>
            <a:spLocks noChangeArrowheads="1"/>
          </p:cNvSpPr>
          <p:nvPr/>
        </p:nvSpPr>
        <p:spPr bwMode="auto">
          <a:xfrm>
            <a:off x="759655" y="3500438"/>
            <a:ext cx="8384345" cy="280076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tab pos="228600" algn="l"/>
              </a:tabLst>
            </a:pPr>
            <a:r>
              <a:rPr kumimoji="0" lang="pt-BR" sz="1600" b="0" i="0" u="none" strike="noStrike" cap="none" normalizeH="0" baseline="0" dirty="0" smtClean="0">
                <a:ln>
                  <a:noFill/>
                </a:ln>
                <a:solidFill>
                  <a:srgbClr val="000000"/>
                </a:solidFill>
                <a:effectLst/>
                <a:latin typeface="Arial" pitchFamily="34" charset="0"/>
                <a:ea typeface="Times New Roman" pitchFamily="18" charset="0"/>
                <a:cs typeface="Calibri" pitchFamily="34" charset="0"/>
              </a:rPr>
              <a:t>Embora a meta não tenha sido alcançada observa-se uma tendência de queda (linha pontilhada). </a:t>
            </a:r>
            <a:endParaRPr kumimoji="0" lang="pt-B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Lst>
            </a:pPr>
            <a:endParaRPr kumimoji="0" lang="pt-BR" sz="1600" b="0" i="0" u="none" strike="noStrike" cap="none" normalizeH="0" baseline="0" dirty="0" smtClean="0">
              <a:ln>
                <a:noFill/>
              </a:ln>
              <a:solidFill>
                <a:srgbClr val="000000"/>
              </a:solidFill>
              <a:effectLst/>
              <a:latin typeface="Arial" pitchFamily="34" charset="0"/>
              <a:ea typeface="Times New Roman" pitchFamily="18"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Lst>
            </a:pPr>
            <a:r>
              <a:rPr kumimoji="0" lang="pt-BR" sz="1600" b="0" i="0" u="none" strike="noStrike" cap="none" normalizeH="0" baseline="0" dirty="0" smtClean="0">
                <a:ln>
                  <a:noFill/>
                </a:ln>
                <a:solidFill>
                  <a:srgbClr val="000000"/>
                </a:solidFill>
                <a:effectLst/>
                <a:latin typeface="Arial" pitchFamily="34" charset="0"/>
                <a:ea typeface="Times New Roman" pitchFamily="18" charset="0"/>
                <a:cs typeface="Calibri" pitchFamily="34" charset="0"/>
              </a:rPr>
              <a:t>Entretanto, houve piora considerável em 2019 o que, somado a uma possível piora em 2020 e em anos vindouros em função da pandemia do </a:t>
            </a:r>
            <a:r>
              <a:rPr kumimoji="0" lang="pt-BR" sz="1600" b="0" i="0" u="none" strike="noStrike" cap="none" normalizeH="0" baseline="0" dirty="0" err="1" smtClean="0">
                <a:ln>
                  <a:noFill/>
                </a:ln>
                <a:solidFill>
                  <a:srgbClr val="000000"/>
                </a:solidFill>
                <a:effectLst/>
                <a:latin typeface="Arial" pitchFamily="34" charset="0"/>
                <a:ea typeface="Times New Roman" pitchFamily="18" charset="0"/>
                <a:cs typeface="Calibri" pitchFamily="34" charset="0"/>
              </a:rPr>
              <a:t>Coronavírus</a:t>
            </a:r>
            <a:r>
              <a:rPr kumimoji="0" lang="pt-BR" sz="1600" b="0" i="0" u="none" strike="noStrike" cap="none" normalizeH="0" baseline="0" dirty="0" smtClean="0">
                <a:ln>
                  <a:noFill/>
                </a:ln>
                <a:solidFill>
                  <a:srgbClr val="000000"/>
                </a:solidFill>
                <a:effectLst/>
                <a:latin typeface="Arial" pitchFamily="34" charset="0"/>
                <a:ea typeface="Times New Roman" pitchFamily="18" charset="0"/>
                <a:cs typeface="Calibri" pitchFamily="34" charset="0"/>
              </a:rPr>
              <a:t>, é possível que a tendência se reverta, voltando a crescer.</a:t>
            </a:r>
            <a:endParaRPr kumimoji="0" lang="pt-B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Lst>
            </a:pPr>
            <a:endParaRPr kumimoji="0" lang="pt-BR" sz="1600" b="0" i="0" u="none" strike="noStrike" cap="none" normalizeH="0" baseline="0" dirty="0" smtClean="0">
              <a:ln>
                <a:noFill/>
              </a:ln>
              <a:solidFill>
                <a:srgbClr val="000000"/>
              </a:solidFill>
              <a:effectLst/>
              <a:latin typeface="Arial" pitchFamily="34" charset="0"/>
              <a:ea typeface="Times New Roman" pitchFamily="18"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Lst>
            </a:pPr>
            <a:r>
              <a:rPr kumimoji="0" lang="pt-BR" sz="1600" b="0" i="0" u="none" strike="noStrike" cap="none" normalizeH="0" baseline="0" dirty="0" smtClean="0">
                <a:ln>
                  <a:noFill/>
                </a:ln>
                <a:solidFill>
                  <a:srgbClr val="000000"/>
                </a:solidFill>
                <a:effectLst/>
                <a:latin typeface="Arial" pitchFamily="34" charset="0"/>
                <a:ea typeface="Times New Roman" pitchFamily="18" charset="0"/>
                <a:cs typeface="Calibri" pitchFamily="34" charset="0"/>
              </a:rPr>
              <a:t>Haverá necessidade que a atenção primária invista prioritariamente em prevenção, promoção de saúde e apoio no </a:t>
            </a:r>
            <a:r>
              <a:rPr kumimoji="0" lang="pt-BR" sz="1600" b="0" i="0" u="none" strike="noStrike" cap="none" normalizeH="0" baseline="0" dirty="0" err="1" smtClean="0">
                <a:ln>
                  <a:noFill/>
                </a:ln>
                <a:solidFill>
                  <a:srgbClr val="000000"/>
                </a:solidFill>
                <a:effectLst/>
                <a:latin typeface="Arial" pitchFamily="34" charset="0"/>
                <a:ea typeface="Times New Roman" pitchFamily="18" charset="0"/>
                <a:cs typeface="Calibri" pitchFamily="34" charset="0"/>
              </a:rPr>
              <a:t>autocuidado</a:t>
            </a:r>
            <a:r>
              <a:rPr kumimoji="0" lang="pt-BR" sz="1600" b="0" i="0" u="none" strike="noStrike" cap="none" normalizeH="0" baseline="0" dirty="0" smtClean="0">
                <a:ln>
                  <a:noFill/>
                </a:ln>
                <a:solidFill>
                  <a:srgbClr val="000000"/>
                </a:solidFill>
                <a:effectLst/>
                <a:latin typeface="Arial" pitchFamily="34" charset="0"/>
                <a:ea typeface="Times New Roman" pitchFamily="18" charset="0"/>
                <a:cs typeface="Calibri" pitchFamily="34" charset="0"/>
              </a:rPr>
              <a:t> dos pacientes, reduzindo a prevalência do condicionantes do adoecimento por doenças crônicas (obesidade, tabagismo, sedentarismo, entre outros).</a:t>
            </a:r>
            <a:endParaRPr kumimoji="0" lang="pt-BR"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CaixaDeTexto 5"/>
          <p:cNvSpPr txBox="1"/>
          <p:nvPr/>
        </p:nvSpPr>
        <p:spPr>
          <a:xfrm rot="16200000">
            <a:off x="-2235363" y="3411280"/>
            <a:ext cx="5145937" cy="461665"/>
          </a:xfrm>
          <a:prstGeom prst="rect">
            <a:avLst/>
          </a:prstGeom>
          <a:solidFill>
            <a:srgbClr val="FFFF00"/>
          </a:solidFill>
        </p:spPr>
        <p:txBody>
          <a:bodyPr wrap="square" rtlCol="0">
            <a:spAutoFit/>
          </a:bodyPr>
          <a:lstStyle/>
          <a:p>
            <a:pPr algn="ctr"/>
            <a:r>
              <a:rPr lang="pt-BR" sz="2400" b="1" dirty="0" smtClean="0"/>
              <a:t>Comentário  da Executiva CMS</a:t>
            </a:r>
            <a:endParaRPr lang="pt-BR" sz="2400" b="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0" y="0"/>
            <a:ext cx="9144000" cy="646331"/>
          </a:xfrm>
          <a:prstGeom prst="rect">
            <a:avLst/>
          </a:prstGeom>
          <a:solidFill>
            <a:schemeClr val="accent1"/>
          </a:solidFill>
          <a:ln>
            <a:solidFill>
              <a:schemeClr val="tx1"/>
            </a:solidFill>
          </a:ln>
          <a:scene3d>
            <a:camera prst="orthographicFront"/>
            <a:lightRig rig="threePt" dir="t"/>
          </a:scene3d>
          <a:sp3d>
            <a:bevelT w="152400" h="50800" prst="softRound"/>
          </a:sp3d>
        </p:spPr>
        <p:txBody>
          <a:bodyPr wrap="square" rtlCol="0">
            <a:spAutoFit/>
          </a:bodyPr>
          <a:lstStyle/>
          <a:p>
            <a:pPr algn="ctr"/>
            <a:r>
              <a:rPr lang="pt-BR" b="1" dirty="0">
                <a:solidFill>
                  <a:schemeClr val="bg1"/>
                </a:solidFill>
                <a:latin typeface="Arial" pitchFamily="34" charset="0"/>
                <a:cs typeface="Arial" pitchFamily="34" charset="0"/>
              </a:rPr>
              <a:t>Indicador 3.i.5. Proporção de cura de casos novos de tuberculose pulmonar com confirmação laboratorial</a:t>
            </a:r>
          </a:p>
        </p:txBody>
      </p:sp>
      <p:graphicFrame>
        <p:nvGraphicFramePr>
          <p:cNvPr id="5" name="Tabela 4">
            <a:extLst>
              <a:ext uri="{FF2B5EF4-FFF2-40B4-BE49-F238E27FC236}">
                <a16:creationId xmlns="" xmlns:a16="http://schemas.microsoft.com/office/drawing/2014/main" id="{18025CE6-26D1-4D4C-A255-6BAFAB08C8BF}"/>
              </a:ext>
            </a:extLst>
          </p:cNvPr>
          <p:cNvGraphicFramePr>
            <a:graphicFrameLocks noGrp="1"/>
          </p:cNvGraphicFramePr>
          <p:nvPr>
            <p:extLst>
              <p:ext uri="{D42A27DB-BD31-4B8C-83A1-F6EECF244321}">
                <p14:modId xmlns:p14="http://schemas.microsoft.com/office/powerpoint/2010/main" xmlns="" val="4192461328"/>
              </p:ext>
            </p:extLst>
          </p:nvPr>
        </p:nvGraphicFramePr>
        <p:xfrm>
          <a:off x="1" y="2231046"/>
          <a:ext cx="6093088" cy="3522640"/>
        </p:xfrm>
        <a:graphic>
          <a:graphicData uri="http://schemas.openxmlformats.org/drawingml/2006/table">
            <a:tbl>
              <a:tblPr>
                <a:effectLst>
                  <a:innerShdw blurRad="114300">
                    <a:prstClr val="black"/>
                  </a:innerShdw>
                </a:effectLst>
                <a:tableStyleId>{5C22544A-7EE6-4342-B048-85BDC9FD1C3A}</a:tableStyleId>
              </a:tblPr>
              <a:tblGrid>
                <a:gridCol w="1340479">
                  <a:extLst>
                    <a:ext uri="{9D8B030D-6E8A-4147-A177-3AD203B41FA5}">
                      <a16:colId xmlns="" xmlns:a16="http://schemas.microsoft.com/office/drawing/2014/main" val="883459056"/>
                    </a:ext>
                  </a:extLst>
                </a:gridCol>
                <a:gridCol w="1584203">
                  <a:extLst>
                    <a:ext uri="{9D8B030D-6E8A-4147-A177-3AD203B41FA5}">
                      <a16:colId xmlns="" xmlns:a16="http://schemas.microsoft.com/office/drawing/2014/main" val="3519434354"/>
                    </a:ext>
                  </a:extLst>
                </a:gridCol>
                <a:gridCol w="1584203">
                  <a:extLst>
                    <a:ext uri="{9D8B030D-6E8A-4147-A177-3AD203B41FA5}">
                      <a16:colId xmlns="" xmlns:a16="http://schemas.microsoft.com/office/drawing/2014/main" val="1809633612"/>
                    </a:ext>
                  </a:extLst>
                </a:gridCol>
                <a:gridCol w="1584203">
                  <a:extLst>
                    <a:ext uri="{9D8B030D-6E8A-4147-A177-3AD203B41FA5}">
                      <a16:colId xmlns="" xmlns:a16="http://schemas.microsoft.com/office/drawing/2014/main" val="4184462049"/>
                    </a:ext>
                  </a:extLst>
                </a:gridCol>
              </a:tblGrid>
              <a:tr h="880660">
                <a:tc>
                  <a:txBody>
                    <a:bodyPr/>
                    <a:lstStyle/>
                    <a:p>
                      <a:pPr algn="l" fontAlgn="ctr"/>
                      <a:r>
                        <a:rPr lang="pt-BR" sz="1800" u="none" strike="noStrike" dirty="0">
                          <a:effectLst/>
                          <a:latin typeface="Arial" pitchFamily="34" charset="0"/>
                          <a:cs typeface="Arial" pitchFamily="34" charset="0"/>
                        </a:rPr>
                        <a:t> </a:t>
                      </a:r>
                      <a:endParaRPr lang="pt-BR" sz="1800" b="0"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u="none" strike="noStrike" dirty="0">
                          <a:effectLst/>
                          <a:latin typeface="Arial" pitchFamily="34" charset="0"/>
                          <a:cs typeface="Arial" pitchFamily="34" charset="0"/>
                        </a:rPr>
                        <a:t>2018</a:t>
                      </a:r>
                      <a:endParaRPr lang="pt-BR" sz="1800" b="0"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u="none" strike="noStrike" dirty="0">
                          <a:effectLst/>
                          <a:latin typeface="Arial" pitchFamily="34" charset="0"/>
                          <a:cs typeface="Arial" pitchFamily="34" charset="0"/>
                        </a:rPr>
                        <a:t>2019</a:t>
                      </a:r>
                      <a:endParaRPr lang="pt-BR" sz="1800" b="0"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b="1" u="none" strike="noStrike" dirty="0">
                          <a:effectLst/>
                          <a:latin typeface="Arial" pitchFamily="34" charset="0"/>
                          <a:cs typeface="Arial" pitchFamily="34" charset="0"/>
                        </a:rPr>
                        <a:t>RAG 2019</a:t>
                      </a:r>
                      <a:endParaRPr lang="pt-BR" sz="1800" b="1" i="0" u="none" strike="noStrike" dirty="0">
                        <a:solidFill>
                          <a:srgbClr val="000000"/>
                        </a:solidFill>
                        <a:effectLst/>
                        <a:latin typeface="Arial" pitchFamily="34" charset="0"/>
                        <a:cs typeface="Arial" pitchFamily="34" charset="0"/>
                      </a:endParaRPr>
                    </a:p>
                  </a:txBody>
                  <a:tcPr marL="3810" marR="3810" marT="3810" marB="0" anchor="ctr"/>
                </a:tc>
                <a:extLst>
                  <a:ext uri="{0D108BD9-81ED-4DB2-BD59-A6C34878D82A}">
                    <a16:rowId xmlns="" xmlns:a16="http://schemas.microsoft.com/office/drawing/2014/main" val="3563337576"/>
                  </a:ext>
                </a:extLst>
              </a:tr>
              <a:tr h="880660">
                <a:tc>
                  <a:txBody>
                    <a:bodyPr/>
                    <a:lstStyle/>
                    <a:p>
                      <a:pPr algn="ctr" fontAlgn="ctr"/>
                      <a:r>
                        <a:rPr lang="pt-BR" sz="1800" b="1" u="none" strike="noStrike" dirty="0">
                          <a:effectLst/>
                          <a:latin typeface="Arial" pitchFamily="34" charset="0"/>
                          <a:cs typeface="Arial" pitchFamily="34" charset="0"/>
                        </a:rPr>
                        <a:t>1 RDQA</a:t>
                      </a:r>
                      <a:endParaRPr lang="pt-BR" sz="1800" b="1"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b="0" i="0" u="none" strike="noStrike" dirty="0">
                          <a:solidFill>
                            <a:srgbClr val="000000"/>
                          </a:solidFill>
                          <a:effectLst/>
                          <a:latin typeface="Arial" pitchFamily="34" charset="0"/>
                          <a:cs typeface="Arial" pitchFamily="34" charset="0"/>
                        </a:rPr>
                        <a:t>49,74%</a:t>
                      </a:r>
                    </a:p>
                  </a:txBody>
                  <a:tcPr marL="3810" marR="3810" marT="3810" marB="0" anchor="ctr"/>
                </a:tc>
                <a:tc>
                  <a:txBody>
                    <a:bodyPr/>
                    <a:lstStyle/>
                    <a:p>
                      <a:pPr algn="ctr" fontAlgn="ctr"/>
                      <a:r>
                        <a:rPr lang="pt-BR" sz="1800" b="0" i="0" u="none" strike="noStrike" dirty="0">
                          <a:solidFill>
                            <a:srgbClr val="000000"/>
                          </a:solidFill>
                          <a:effectLst/>
                          <a:latin typeface="Arial" pitchFamily="34" charset="0"/>
                          <a:cs typeface="Arial" pitchFamily="34" charset="0"/>
                        </a:rPr>
                        <a:t>56,90%</a:t>
                      </a:r>
                    </a:p>
                  </a:txBody>
                  <a:tcPr marL="3810" marR="3810" marT="3810" marB="0" anchor="ctr"/>
                </a:tc>
                <a:tc rowSpan="3">
                  <a:txBody>
                    <a:bodyPr/>
                    <a:lstStyle/>
                    <a:p>
                      <a:pPr algn="ctr" fontAlgn="ctr"/>
                      <a:r>
                        <a:rPr lang="pt-BR" sz="1800" u="none" strike="noStrike" dirty="0">
                          <a:effectLst/>
                          <a:latin typeface="Arial" pitchFamily="34" charset="0"/>
                          <a:cs typeface="Arial" pitchFamily="34" charset="0"/>
                        </a:rPr>
                        <a:t> </a:t>
                      </a:r>
                      <a:r>
                        <a:rPr lang="pt-BR" sz="2000" b="1" u="none" strike="noStrike" dirty="0" smtClean="0">
                          <a:effectLst/>
                          <a:latin typeface="Arial" pitchFamily="34" charset="0"/>
                          <a:cs typeface="Arial" pitchFamily="34" charset="0"/>
                        </a:rPr>
                        <a:t>79,00%</a:t>
                      </a:r>
                      <a:endParaRPr lang="pt-BR" sz="2000" b="1" i="0" u="none" strike="noStrike" dirty="0">
                        <a:solidFill>
                          <a:srgbClr val="000000"/>
                        </a:solidFill>
                        <a:effectLst/>
                        <a:latin typeface="Arial" pitchFamily="34" charset="0"/>
                        <a:cs typeface="Arial" pitchFamily="34" charset="0"/>
                      </a:endParaRPr>
                    </a:p>
                  </a:txBody>
                  <a:tcPr marL="3810" marR="3810" marT="3810" marB="0" anchor="ctr">
                    <a:solidFill>
                      <a:schemeClr val="accent2">
                        <a:lumMod val="20000"/>
                        <a:lumOff val="80000"/>
                      </a:schemeClr>
                    </a:solidFill>
                  </a:tcPr>
                </a:tc>
                <a:extLst>
                  <a:ext uri="{0D108BD9-81ED-4DB2-BD59-A6C34878D82A}">
                    <a16:rowId xmlns="" xmlns:a16="http://schemas.microsoft.com/office/drawing/2014/main" val="1443623475"/>
                  </a:ext>
                </a:extLst>
              </a:tr>
              <a:tr h="880660">
                <a:tc>
                  <a:txBody>
                    <a:bodyPr/>
                    <a:lstStyle/>
                    <a:p>
                      <a:pPr algn="ctr" fontAlgn="ctr"/>
                      <a:r>
                        <a:rPr lang="pt-BR" sz="1800" b="1" u="none" strike="noStrike" dirty="0">
                          <a:effectLst/>
                          <a:latin typeface="Arial" pitchFamily="34" charset="0"/>
                          <a:cs typeface="Arial" pitchFamily="34" charset="0"/>
                        </a:rPr>
                        <a:t>2 RDQA</a:t>
                      </a:r>
                      <a:endParaRPr lang="pt-BR" sz="1800" b="1"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b="0" i="0" u="none" strike="noStrike" dirty="0">
                          <a:solidFill>
                            <a:srgbClr val="000000"/>
                          </a:solidFill>
                          <a:effectLst/>
                          <a:latin typeface="Arial" pitchFamily="34" charset="0"/>
                          <a:cs typeface="Arial" pitchFamily="34" charset="0"/>
                        </a:rPr>
                        <a:t>72,13%</a:t>
                      </a:r>
                    </a:p>
                  </a:txBody>
                  <a:tcPr marL="3810" marR="3810" marT="3810" marB="0" anchor="ctr"/>
                </a:tc>
                <a:tc>
                  <a:txBody>
                    <a:bodyPr/>
                    <a:lstStyle/>
                    <a:p>
                      <a:pPr algn="ctr" fontAlgn="ctr"/>
                      <a:r>
                        <a:rPr lang="pt-BR" sz="1800" b="0" i="0" u="none" strike="noStrike" dirty="0">
                          <a:solidFill>
                            <a:srgbClr val="000000"/>
                          </a:solidFill>
                          <a:effectLst/>
                          <a:latin typeface="Arial" pitchFamily="34" charset="0"/>
                          <a:cs typeface="Arial" pitchFamily="34" charset="0"/>
                        </a:rPr>
                        <a:t>76,47%</a:t>
                      </a:r>
                    </a:p>
                  </a:txBody>
                  <a:tcPr marL="3810" marR="3810" marT="3810" marB="0" anchor="ctr"/>
                </a:tc>
                <a:tc vMerge="1">
                  <a:txBody>
                    <a:bodyPr/>
                    <a:lstStyle/>
                    <a:p>
                      <a:pPr algn="ctr" fontAlgn="ctr"/>
                      <a:endParaRPr lang="pt-BR" sz="1800" b="0" i="0" u="none" strike="noStrike" dirty="0">
                        <a:solidFill>
                          <a:srgbClr val="000000"/>
                        </a:solidFill>
                        <a:effectLst/>
                        <a:latin typeface="Arial" panose="020B0604020202020204" pitchFamily="34" charset="0"/>
                      </a:endParaRPr>
                    </a:p>
                  </a:txBody>
                  <a:tcPr marL="3810" marR="3810" marT="3810" marB="0" anchor="ctr">
                    <a:solidFill>
                      <a:schemeClr val="accent2">
                        <a:lumMod val="60000"/>
                        <a:lumOff val="40000"/>
                      </a:schemeClr>
                    </a:solidFill>
                  </a:tcPr>
                </a:tc>
                <a:extLst>
                  <a:ext uri="{0D108BD9-81ED-4DB2-BD59-A6C34878D82A}">
                    <a16:rowId xmlns="" xmlns:a16="http://schemas.microsoft.com/office/drawing/2014/main" val="663266749"/>
                  </a:ext>
                </a:extLst>
              </a:tr>
              <a:tr h="880660">
                <a:tc>
                  <a:txBody>
                    <a:bodyPr/>
                    <a:lstStyle/>
                    <a:p>
                      <a:pPr algn="ctr" fontAlgn="ctr"/>
                      <a:r>
                        <a:rPr lang="pt-BR" sz="1800" b="1" u="none" strike="noStrike" dirty="0">
                          <a:effectLst/>
                          <a:latin typeface="Arial" pitchFamily="34" charset="0"/>
                          <a:cs typeface="Arial" pitchFamily="34" charset="0"/>
                        </a:rPr>
                        <a:t>3 RDQA</a:t>
                      </a:r>
                      <a:endParaRPr lang="pt-BR" sz="1800" b="1"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b="0" i="0" u="none" strike="noStrike" dirty="0">
                          <a:solidFill>
                            <a:srgbClr val="000000"/>
                          </a:solidFill>
                          <a:effectLst/>
                          <a:latin typeface="Arial" pitchFamily="34" charset="0"/>
                          <a:cs typeface="Arial" pitchFamily="34" charset="0"/>
                        </a:rPr>
                        <a:t>74,45%</a:t>
                      </a:r>
                    </a:p>
                  </a:txBody>
                  <a:tcPr marL="3810" marR="3810" marT="3810" marB="0" anchor="ctr"/>
                </a:tc>
                <a:tc>
                  <a:txBody>
                    <a:bodyPr/>
                    <a:lstStyle/>
                    <a:p>
                      <a:pPr algn="ctr" fontAlgn="ctr"/>
                      <a:r>
                        <a:rPr lang="pt-BR" sz="1800" b="0" i="0" u="none" strike="noStrike" dirty="0" smtClean="0">
                          <a:solidFill>
                            <a:srgbClr val="000000"/>
                          </a:solidFill>
                          <a:effectLst/>
                          <a:latin typeface="Arial" pitchFamily="34" charset="0"/>
                          <a:cs typeface="Arial" pitchFamily="34" charset="0"/>
                        </a:rPr>
                        <a:t>79,00%</a:t>
                      </a:r>
                      <a:endParaRPr lang="pt-BR" sz="1800" b="0" i="0" u="none" strike="noStrike" dirty="0">
                        <a:solidFill>
                          <a:srgbClr val="000000"/>
                        </a:solidFill>
                        <a:effectLst/>
                        <a:latin typeface="Arial" pitchFamily="34" charset="0"/>
                        <a:cs typeface="Arial" pitchFamily="34" charset="0"/>
                      </a:endParaRPr>
                    </a:p>
                  </a:txBody>
                  <a:tcPr marL="3810" marR="3810" marT="3810" marB="0" anchor="ctr"/>
                </a:tc>
                <a:tc vMerge="1">
                  <a:txBody>
                    <a:bodyPr/>
                    <a:lstStyle/>
                    <a:p>
                      <a:pPr algn="ctr" fontAlgn="ctr"/>
                      <a:endParaRPr lang="pt-BR" sz="1800" b="0" i="0" u="none" strike="noStrike" dirty="0">
                        <a:solidFill>
                          <a:srgbClr val="000000"/>
                        </a:solidFill>
                        <a:effectLst/>
                        <a:latin typeface="Arial" panose="020B0604020202020204" pitchFamily="34" charset="0"/>
                      </a:endParaRPr>
                    </a:p>
                  </a:txBody>
                  <a:tcPr marL="3810" marR="3810" marT="3810" marB="0" anchor="ctr"/>
                </a:tc>
                <a:extLst>
                  <a:ext uri="{0D108BD9-81ED-4DB2-BD59-A6C34878D82A}">
                    <a16:rowId xmlns="" xmlns:a16="http://schemas.microsoft.com/office/drawing/2014/main" val="3536398260"/>
                  </a:ext>
                </a:extLst>
              </a:tr>
            </a:tbl>
          </a:graphicData>
        </a:graphic>
      </p:graphicFrame>
      <p:graphicFrame>
        <p:nvGraphicFramePr>
          <p:cNvPr id="6" name="Tabela 5"/>
          <p:cNvGraphicFramePr>
            <a:graphicFrameLocks noGrp="1"/>
          </p:cNvGraphicFramePr>
          <p:nvPr/>
        </p:nvGraphicFramePr>
        <p:xfrm>
          <a:off x="6246054" y="2269196"/>
          <a:ext cx="2654105" cy="3414152"/>
        </p:xfrm>
        <a:graphic>
          <a:graphicData uri="http://schemas.openxmlformats.org/drawingml/2006/table">
            <a:tbl>
              <a:tblPr firstRow="1" bandRow="1">
                <a:effectLst>
                  <a:innerShdw blurRad="215900" dist="50800" dir="13500000">
                    <a:prstClr val="black">
                      <a:alpha val="50000"/>
                    </a:prstClr>
                  </a:innerShdw>
                </a:effectLst>
                <a:tableStyleId>{5C22544A-7EE6-4342-B048-85BDC9FD1C3A}</a:tableStyleId>
              </a:tblPr>
              <a:tblGrid>
                <a:gridCol w="2654105">
                  <a:extLst>
                    <a:ext uri="{9D8B030D-6E8A-4147-A177-3AD203B41FA5}">
                      <a16:colId xmlns="" xmlns:a16="http://schemas.microsoft.com/office/drawing/2014/main" val="20000"/>
                    </a:ext>
                  </a:extLst>
                </a:gridCol>
              </a:tblGrid>
              <a:tr h="832877">
                <a:tc>
                  <a:txBody>
                    <a:bodyPr/>
                    <a:lstStyle/>
                    <a:p>
                      <a:pPr algn="ctr"/>
                      <a:endParaRPr lang="pt-BR" b="1" dirty="0">
                        <a:latin typeface="Arial" pitchFamily="34" charset="0"/>
                        <a:cs typeface="Arial" pitchFamily="34" charset="0"/>
                      </a:endParaRPr>
                    </a:p>
                    <a:p>
                      <a:pPr algn="ctr"/>
                      <a:r>
                        <a:rPr lang="pt-BR" b="1" dirty="0">
                          <a:latin typeface="Arial" pitchFamily="34" charset="0"/>
                          <a:cs typeface="Arial" pitchFamily="34" charset="0"/>
                        </a:rPr>
                        <a:t>META</a:t>
                      </a:r>
                      <a:r>
                        <a:rPr lang="pt-BR" b="1" baseline="0" dirty="0">
                          <a:latin typeface="Arial" pitchFamily="34" charset="0"/>
                          <a:cs typeface="Arial" pitchFamily="34" charset="0"/>
                        </a:rPr>
                        <a:t> 2019</a:t>
                      </a:r>
                      <a:endParaRPr lang="pt-BR" b="1" dirty="0">
                        <a:latin typeface="Arial" pitchFamily="34" charset="0"/>
                        <a:cs typeface="Arial" pitchFamily="34" charset="0"/>
                      </a:endParaRPr>
                    </a:p>
                  </a:txBody>
                  <a:tcPr/>
                </a:tc>
                <a:extLst>
                  <a:ext uri="{0D108BD9-81ED-4DB2-BD59-A6C34878D82A}">
                    <a16:rowId xmlns="" xmlns:a16="http://schemas.microsoft.com/office/drawing/2014/main" val="10000"/>
                  </a:ext>
                </a:extLst>
              </a:tr>
              <a:tr h="2581275">
                <a:tc>
                  <a:txBody>
                    <a:bodyPr/>
                    <a:lstStyle/>
                    <a:p>
                      <a:endParaRPr lang="pt-BR" b="1" dirty="0">
                        <a:latin typeface="Arial" pitchFamily="34" charset="0"/>
                        <a:cs typeface="Arial" pitchFamily="34" charset="0"/>
                      </a:endParaRPr>
                    </a:p>
                    <a:p>
                      <a:endParaRPr lang="pt-BR" b="1" dirty="0">
                        <a:latin typeface="Arial" pitchFamily="34" charset="0"/>
                        <a:cs typeface="Arial" pitchFamily="34" charset="0"/>
                      </a:endParaRPr>
                    </a:p>
                    <a:p>
                      <a:endParaRPr lang="pt-BR" b="1" dirty="0">
                        <a:latin typeface="Arial" pitchFamily="34" charset="0"/>
                        <a:cs typeface="Arial" pitchFamily="34" charset="0"/>
                      </a:endParaRPr>
                    </a:p>
                    <a:p>
                      <a:pPr algn="ctr"/>
                      <a:r>
                        <a:rPr lang="pt-BR" sz="2000" b="1" dirty="0" smtClean="0">
                          <a:latin typeface="Arial" pitchFamily="34" charset="0"/>
                          <a:cs typeface="Arial" pitchFamily="34" charset="0"/>
                        </a:rPr>
                        <a:t>85,00</a:t>
                      </a:r>
                      <a:r>
                        <a:rPr lang="pt-BR" sz="2000" b="1" dirty="0">
                          <a:latin typeface="Arial" pitchFamily="34" charset="0"/>
                          <a:cs typeface="Arial" pitchFamily="34" charset="0"/>
                        </a:rPr>
                        <a:t>%</a:t>
                      </a:r>
                    </a:p>
                    <a:p>
                      <a:endParaRPr lang="pt-BR" b="1" dirty="0">
                        <a:latin typeface="Arial" pitchFamily="34" charset="0"/>
                        <a:cs typeface="Arial" pitchFamily="34" charset="0"/>
                      </a:endParaRPr>
                    </a:p>
                    <a:p>
                      <a:endParaRPr lang="pt-BR" b="1" dirty="0">
                        <a:latin typeface="Arial" pitchFamily="34" charset="0"/>
                        <a:cs typeface="Arial" pitchFamily="34" charset="0"/>
                      </a:endParaRPr>
                    </a:p>
                    <a:p>
                      <a:endParaRPr lang="pt-BR" b="1" dirty="0">
                        <a:latin typeface="Arial" pitchFamily="34" charset="0"/>
                        <a:cs typeface="Arial" pitchFamily="34" charset="0"/>
                      </a:endParaRPr>
                    </a:p>
                  </a:txBody>
                  <a:tcPr/>
                </a:tc>
                <a:extLst>
                  <a:ext uri="{0D108BD9-81ED-4DB2-BD59-A6C34878D82A}">
                    <a16:rowId xmlns="" xmlns:a16="http://schemas.microsoft.com/office/drawing/2014/main" val="10001"/>
                  </a:ext>
                </a:extLst>
              </a:tr>
            </a:tbl>
          </a:graphicData>
        </a:graphic>
      </p:graphicFrame>
      <p:graphicFrame>
        <p:nvGraphicFramePr>
          <p:cNvPr id="8" name="Tabela 7"/>
          <p:cNvGraphicFramePr>
            <a:graphicFrameLocks noGrp="1"/>
          </p:cNvGraphicFramePr>
          <p:nvPr/>
        </p:nvGraphicFramePr>
        <p:xfrm>
          <a:off x="182880" y="732988"/>
          <a:ext cx="8721971" cy="1396800"/>
        </p:xfrm>
        <a:graphic>
          <a:graphicData uri="http://schemas.openxmlformats.org/drawingml/2006/table">
            <a:tbl>
              <a:tblPr/>
              <a:tblGrid>
                <a:gridCol w="1301210">
                  <a:extLst>
                    <a:ext uri="{9D8B030D-6E8A-4147-A177-3AD203B41FA5}">
                      <a16:colId xmlns="" xmlns:a16="http://schemas.microsoft.com/office/drawing/2014/main" val="20000"/>
                    </a:ext>
                  </a:extLst>
                </a:gridCol>
                <a:gridCol w="824529">
                  <a:extLst>
                    <a:ext uri="{9D8B030D-6E8A-4147-A177-3AD203B41FA5}">
                      <a16:colId xmlns="" xmlns:a16="http://schemas.microsoft.com/office/drawing/2014/main" val="20001"/>
                    </a:ext>
                  </a:extLst>
                </a:gridCol>
                <a:gridCol w="824529">
                  <a:extLst>
                    <a:ext uri="{9D8B030D-6E8A-4147-A177-3AD203B41FA5}">
                      <a16:colId xmlns="" xmlns:a16="http://schemas.microsoft.com/office/drawing/2014/main" val="20002"/>
                    </a:ext>
                  </a:extLst>
                </a:gridCol>
                <a:gridCol w="824529">
                  <a:extLst>
                    <a:ext uri="{9D8B030D-6E8A-4147-A177-3AD203B41FA5}">
                      <a16:colId xmlns="" xmlns:a16="http://schemas.microsoft.com/office/drawing/2014/main" val="20003"/>
                    </a:ext>
                  </a:extLst>
                </a:gridCol>
                <a:gridCol w="824529">
                  <a:extLst>
                    <a:ext uri="{9D8B030D-6E8A-4147-A177-3AD203B41FA5}">
                      <a16:colId xmlns="" xmlns:a16="http://schemas.microsoft.com/office/drawing/2014/main" val="20004"/>
                    </a:ext>
                  </a:extLst>
                </a:gridCol>
                <a:gridCol w="824529">
                  <a:extLst>
                    <a:ext uri="{9D8B030D-6E8A-4147-A177-3AD203B41FA5}">
                      <a16:colId xmlns="" xmlns:a16="http://schemas.microsoft.com/office/drawing/2014/main" val="20005"/>
                    </a:ext>
                  </a:extLst>
                </a:gridCol>
                <a:gridCol w="824529">
                  <a:extLst>
                    <a:ext uri="{9D8B030D-6E8A-4147-A177-3AD203B41FA5}">
                      <a16:colId xmlns="" xmlns:a16="http://schemas.microsoft.com/office/drawing/2014/main" val="20006"/>
                    </a:ext>
                  </a:extLst>
                </a:gridCol>
                <a:gridCol w="824529">
                  <a:extLst>
                    <a:ext uri="{9D8B030D-6E8A-4147-A177-3AD203B41FA5}">
                      <a16:colId xmlns="" xmlns:a16="http://schemas.microsoft.com/office/drawing/2014/main" val="20007"/>
                    </a:ext>
                  </a:extLst>
                </a:gridCol>
                <a:gridCol w="824529">
                  <a:extLst>
                    <a:ext uri="{9D8B030D-6E8A-4147-A177-3AD203B41FA5}">
                      <a16:colId xmlns="" xmlns:a16="http://schemas.microsoft.com/office/drawing/2014/main" val="20008"/>
                    </a:ext>
                  </a:extLst>
                </a:gridCol>
                <a:gridCol w="824529">
                  <a:extLst>
                    <a:ext uri="{9D8B030D-6E8A-4147-A177-3AD203B41FA5}">
                      <a16:colId xmlns="" xmlns:a16="http://schemas.microsoft.com/office/drawing/2014/main" val="20009"/>
                    </a:ext>
                  </a:extLst>
                </a:gridCol>
              </a:tblGrid>
              <a:tr h="316800">
                <a:tc gridSpan="10">
                  <a:txBody>
                    <a:bodyPr/>
                    <a:lstStyle/>
                    <a:p>
                      <a:pPr algn="ctr" fontAlgn="b"/>
                      <a:r>
                        <a:rPr lang="pt-BR" sz="1000" b="1" i="0" u="none" strike="noStrike">
                          <a:solidFill>
                            <a:srgbClr val="000000"/>
                          </a:solidFill>
                          <a:latin typeface="Arial"/>
                        </a:rPr>
                        <a:t>Proporção de Cura de casos novos de Tuberculose Pulmonar com confirmação laboratorial, residentes em Campinas, no período de 2010 a 2018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 xmlns:a16="http://schemas.microsoft.com/office/drawing/2014/main" val="10000"/>
                  </a:ext>
                </a:extLst>
              </a:tr>
              <a:tr h="180000">
                <a:tc>
                  <a:txBody>
                    <a:bodyPr/>
                    <a:lstStyle/>
                    <a:p>
                      <a:pPr algn="ctr" fontAlgn="b"/>
                      <a:r>
                        <a:rPr lang="pt-BR" sz="1000" b="1" i="0" u="none" strike="noStrike">
                          <a:solidFill>
                            <a:srgbClr val="000000"/>
                          </a:solidFill>
                          <a:latin typeface="Arial"/>
                        </a:rPr>
                        <a:t>Ano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1000" b="1" i="0" u="none" strike="noStrike">
                          <a:solidFill>
                            <a:srgbClr val="000000"/>
                          </a:solidFill>
                          <a:latin typeface="Arial"/>
                        </a:rPr>
                        <a:t>2010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1000" b="1" i="0" u="none" strike="noStrike">
                          <a:solidFill>
                            <a:srgbClr val="000000"/>
                          </a:solidFill>
                          <a:latin typeface="Arial"/>
                        </a:rPr>
                        <a:t>2011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1000" b="1" i="0" u="none" strike="noStrike">
                          <a:solidFill>
                            <a:srgbClr val="000000"/>
                          </a:solidFill>
                          <a:latin typeface="Arial"/>
                        </a:rPr>
                        <a:t>2012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1000" b="1" i="0" u="none" strike="noStrike">
                          <a:solidFill>
                            <a:srgbClr val="000000"/>
                          </a:solidFill>
                          <a:latin typeface="Arial"/>
                        </a:rPr>
                        <a:t>2013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1000" b="1" i="0" u="none" strike="noStrike">
                          <a:solidFill>
                            <a:srgbClr val="000000"/>
                          </a:solidFill>
                          <a:latin typeface="Arial"/>
                        </a:rPr>
                        <a:t>2014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1000" b="1" i="0" u="none" strike="noStrike">
                          <a:solidFill>
                            <a:srgbClr val="000000"/>
                          </a:solidFill>
                          <a:latin typeface="Arial"/>
                        </a:rPr>
                        <a:t>2015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1000" b="1" i="0" u="none" strike="noStrike">
                          <a:solidFill>
                            <a:srgbClr val="000000"/>
                          </a:solidFill>
                          <a:latin typeface="Arial"/>
                        </a:rPr>
                        <a:t>2016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1000" b="1" i="0" u="none" strike="noStrike">
                          <a:solidFill>
                            <a:srgbClr val="000000"/>
                          </a:solidFill>
                          <a:latin typeface="Arial"/>
                        </a:rPr>
                        <a:t>2017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1000" b="1" i="0" u="none" strike="noStrike">
                          <a:solidFill>
                            <a:srgbClr val="000000"/>
                          </a:solidFill>
                          <a:latin typeface="Arial"/>
                        </a:rPr>
                        <a:t>2018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extLst>
                  <a:ext uri="{0D108BD9-81ED-4DB2-BD59-A6C34878D82A}">
                    <a16:rowId xmlns="" xmlns:a16="http://schemas.microsoft.com/office/drawing/2014/main" val="10001"/>
                  </a:ext>
                </a:extLst>
              </a:tr>
              <a:tr h="180000">
                <a:tc>
                  <a:txBody>
                    <a:bodyPr/>
                    <a:lstStyle/>
                    <a:p>
                      <a:pPr algn="ctr" fontAlgn="b"/>
                      <a:r>
                        <a:rPr lang="pt-BR" sz="1000" b="1" i="0" u="none" strike="noStrike">
                          <a:solidFill>
                            <a:srgbClr val="000000"/>
                          </a:solidFill>
                          <a:latin typeface="Arial"/>
                        </a:rPr>
                        <a:t>Casos Novos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1000" b="0" i="0" u="none" strike="noStrike">
                          <a:solidFill>
                            <a:srgbClr val="000000"/>
                          </a:solidFill>
                          <a:latin typeface="Arial"/>
                        </a:rPr>
                        <a:t>141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1000" b="0" i="0" u="none" strike="noStrike">
                          <a:solidFill>
                            <a:srgbClr val="000000"/>
                          </a:solidFill>
                          <a:latin typeface="Arial"/>
                        </a:rPr>
                        <a:t>144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1000" b="0" i="0" u="none" strike="noStrike">
                          <a:solidFill>
                            <a:srgbClr val="000000"/>
                          </a:solidFill>
                          <a:latin typeface="Arial"/>
                        </a:rPr>
                        <a:t>177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1000" b="0" i="0" u="none" strike="noStrike">
                          <a:solidFill>
                            <a:srgbClr val="000000"/>
                          </a:solidFill>
                          <a:latin typeface="Arial"/>
                        </a:rPr>
                        <a:t>172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1000" b="0" i="0" u="none" strike="noStrike">
                          <a:solidFill>
                            <a:srgbClr val="000000"/>
                          </a:solidFill>
                          <a:latin typeface="Arial"/>
                        </a:rPr>
                        <a:t>173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1000" b="0" i="0" u="none" strike="noStrike">
                          <a:solidFill>
                            <a:srgbClr val="000000"/>
                          </a:solidFill>
                          <a:latin typeface="Arial"/>
                        </a:rPr>
                        <a:t>193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1000" b="0" i="0" u="none" strike="noStrike">
                          <a:solidFill>
                            <a:srgbClr val="000000"/>
                          </a:solidFill>
                          <a:latin typeface="Arial"/>
                        </a:rPr>
                        <a:t>220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1000" b="0" i="0" u="none" strike="noStrike">
                          <a:solidFill>
                            <a:srgbClr val="000000"/>
                          </a:solidFill>
                          <a:latin typeface="Arial"/>
                        </a:rPr>
                        <a:t>198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1000" b="0" i="0" u="none" strike="noStrike">
                          <a:solidFill>
                            <a:srgbClr val="000000"/>
                          </a:solidFill>
                          <a:latin typeface="Arial"/>
                        </a:rPr>
                        <a:t>184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80000">
                <a:tc>
                  <a:txBody>
                    <a:bodyPr/>
                    <a:lstStyle/>
                    <a:p>
                      <a:pPr algn="ctr" fontAlgn="b"/>
                      <a:r>
                        <a:rPr lang="pt-BR" sz="1000" b="1" i="0" u="none" strike="noStrike">
                          <a:solidFill>
                            <a:srgbClr val="000000"/>
                          </a:solidFill>
                          <a:latin typeface="Arial"/>
                        </a:rPr>
                        <a:t>% Cura</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1000" b="1" i="0" u="none" strike="noStrike">
                          <a:solidFill>
                            <a:srgbClr val="000000"/>
                          </a:solidFill>
                          <a:latin typeface="Arial"/>
                        </a:rPr>
                        <a:t>79,66%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582"/>
                    </a:solidFill>
                  </a:tcPr>
                </a:tc>
                <a:tc>
                  <a:txBody>
                    <a:bodyPr/>
                    <a:lstStyle/>
                    <a:p>
                      <a:pPr algn="ctr" fontAlgn="b"/>
                      <a:r>
                        <a:rPr lang="pt-BR" sz="1000" b="1" i="0" u="none" strike="noStrike">
                          <a:solidFill>
                            <a:srgbClr val="000000"/>
                          </a:solidFill>
                          <a:latin typeface="Arial"/>
                        </a:rPr>
                        <a:t>81,35%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ctr" fontAlgn="b"/>
                      <a:r>
                        <a:rPr lang="pt-BR" sz="1000" b="1" i="0" u="none" strike="noStrike">
                          <a:solidFill>
                            <a:srgbClr val="000000"/>
                          </a:solidFill>
                          <a:latin typeface="Arial"/>
                        </a:rPr>
                        <a:t>80,79%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CCF7F"/>
                    </a:solidFill>
                  </a:tcPr>
                </a:tc>
                <a:tc>
                  <a:txBody>
                    <a:bodyPr/>
                    <a:lstStyle/>
                    <a:p>
                      <a:pPr algn="ctr" fontAlgn="b"/>
                      <a:r>
                        <a:rPr lang="pt-BR" sz="1000" b="1" i="0" u="none" strike="noStrike">
                          <a:solidFill>
                            <a:srgbClr val="000000"/>
                          </a:solidFill>
                          <a:latin typeface="Arial"/>
                        </a:rPr>
                        <a:t>80,81%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E7F"/>
                    </a:solidFill>
                  </a:tcPr>
                </a:tc>
                <a:tc>
                  <a:txBody>
                    <a:bodyPr/>
                    <a:lstStyle/>
                    <a:p>
                      <a:pPr algn="ctr" fontAlgn="b"/>
                      <a:r>
                        <a:rPr lang="pt-BR" sz="1000" b="1" i="0" u="none" strike="noStrike">
                          <a:solidFill>
                            <a:srgbClr val="000000"/>
                          </a:solidFill>
                          <a:latin typeface="Arial"/>
                        </a:rPr>
                        <a:t>80,92%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CB7E"/>
                    </a:solidFill>
                  </a:tcPr>
                </a:tc>
                <a:tc>
                  <a:txBody>
                    <a:bodyPr/>
                    <a:lstStyle/>
                    <a:p>
                      <a:pPr algn="ctr" fontAlgn="b"/>
                      <a:r>
                        <a:rPr lang="pt-BR" sz="1000" b="1" i="0" u="none" strike="noStrike">
                          <a:solidFill>
                            <a:srgbClr val="000000"/>
                          </a:solidFill>
                          <a:latin typeface="Arial"/>
                        </a:rPr>
                        <a:t>79,79%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ctr" fontAlgn="b"/>
                      <a:r>
                        <a:rPr lang="pt-BR" sz="1000" b="1" i="0" u="none" strike="noStrike">
                          <a:solidFill>
                            <a:srgbClr val="000000"/>
                          </a:solidFill>
                          <a:latin typeface="Arial"/>
                        </a:rPr>
                        <a:t>76,81%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b"/>
                      <a:r>
                        <a:rPr lang="pt-BR" sz="1000" b="1" i="0" u="none" strike="noStrike">
                          <a:solidFill>
                            <a:srgbClr val="000000"/>
                          </a:solidFill>
                          <a:latin typeface="Arial"/>
                        </a:rPr>
                        <a:t>77,27%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7D6E"/>
                    </a:solidFill>
                  </a:tcPr>
                </a:tc>
                <a:tc>
                  <a:txBody>
                    <a:bodyPr/>
                    <a:lstStyle/>
                    <a:p>
                      <a:pPr algn="ctr" fontAlgn="b"/>
                      <a:r>
                        <a:rPr lang="pt-BR" sz="1000" b="1" i="0" u="none" strike="noStrike">
                          <a:solidFill>
                            <a:srgbClr val="000000"/>
                          </a:solidFill>
                          <a:latin typeface="Arial"/>
                        </a:rPr>
                        <a:t>77,77%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273"/>
                    </a:solidFill>
                  </a:tcPr>
                </a:tc>
                <a:extLst>
                  <a:ext uri="{0D108BD9-81ED-4DB2-BD59-A6C34878D82A}">
                    <a16:rowId xmlns="" xmlns:a16="http://schemas.microsoft.com/office/drawing/2014/main" val="10003"/>
                  </a:ext>
                </a:extLst>
              </a:tr>
              <a:tr h="180000">
                <a:tc gridSpan="10">
                  <a:txBody>
                    <a:bodyPr/>
                    <a:lstStyle/>
                    <a:p>
                      <a:pPr algn="l" fontAlgn="b"/>
                      <a:r>
                        <a:rPr lang="pt-BR" sz="1000" b="1" i="0" u="none" strike="noStrike">
                          <a:solidFill>
                            <a:srgbClr val="000000"/>
                          </a:solidFill>
                          <a:latin typeface="Arial"/>
                        </a:rPr>
                        <a:t>Fonte: Sistema TB Web - DEVISA. Dados atualizados até 06/02/2020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 xmlns:a16="http://schemas.microsoft.com/office/drawing/2014/main" val="10004"/>
                  </a:ext>
                </a:extLst>
              </a:tr>
              <a:tr h="180000">
                <a:tc gridSpan="10">
                  <a:txBody>
                    <a:bodyPr/>
                    <a:lstStyle/>
                    <a:p>
                      <a:pPr algn="l" fontAlgn="b"/>
                      <a:r>
                        <a:rPr lang="pt-BR" sz="1000" b="1" i="0" u="none" strike="noStrike">
                          <a:solidFill>
                            <a:srgbClr val="000000"/>
                          </a:solidFill>
                          <a:latin typeface="Arial"/>
                        </a:rPr>
                        <a:t>Obs1: Refere-se à coorte de casos do ano anterior</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 xmlns:a16="http://schemas.microsoft.com/office/drawing/2014/main" val="10005"/>
                  </a:ext>
                </a:extLst>
              </a:tr>
              <a:tr h="180000">
                <a:tc gridSpan="10">
                  <a:txBody>
                    <a:bodyPr/>
                    <a:lstStyle/>
                    <a:p>
                      <a:pPr algn="l" fontAlgn="b"/>
                      <a:r>
                        <a:rPr lang="pt-BR" sz="1000" b="1" i="0" u="none" strike="noStrike" dirty="0">
                          <a:solidFill>
                            <a:srgbClr val="000000"/>
                          </a:solidFill>
                          <a:latin typeface="Arial"/>
                        </a:rPr>
                        <a:t>Obs2: Excluídos casos transferidos para outros estados e óbito NTB.</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 xmlns:a16="http://schemas.microsoft.com/office/drawing/2014/main" val="10006"/>
                  </a:ext>
                </a:extLst>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p:cNvSpPr txBox="1"/>
          <p:nvPr/>
        </p:nvSpPr>
        <p:spPr>
          <a:xfrm>
            <a:off x="0" y="0"/>
            <a:ext cx="9144000" cy="646331"/>
          </a:xfrm>
          <a:prstGeom prst="rect">
            <a:avLst/>
          </a:prstGeom>
          <a:solidFill>
            <a:schemeClr val="accent1"/>
          </a:solidFill>
          <a:ln>
            <a:solidFill>
              <a:schemeClr val="tx1"/>
            </a:solidFill>
          </a:ln>
          <a:scene3d>
            <a:camera prst="orthographicFront"/>
            <a:lightRig rig="threePt" dir="t"/>
          </a:scene3d>
          <a:sp3d>
            <a:bevelT w="152400" h="50800" prst="softRound"/>
          </a:sp3d>
        </p:spPr>
        <p:txBody>
          <a:bodyPr wrap="square" rtlCol="0">
            <a:spAutoFit/>
          </a:bodyPr>
          <a:lstStyle/>
          <a:p>
            <a:pPr algn="ctr"/>
            <a:r>
              <a:rPr lang="pt-BR" b="1" dirty="0">
                <a:solidFill>
                  <a:schemeClr val="bg1"/>
                </a:solidFill>
                <a:latin typeface="Arial" pitchFamily="34" charset="0"/>
                <a:cs typeface="Arial" pitchFamily="34" charset="0"/>
              </a:rPr>
              <a:t>Indicador 3.i.5. Proporção de cura de casos novos de tuberculose pulmonar com confirmação laboratorial</a:t>
            </a:r>
          </a:p>
        </p:txBody>
      </p:sp>
      <p:sp>
        <p:nvSpPr>
          <p:cNvPr id="5" name="Retângulo 4"/>
          <p:cNvSpPr/>
          <p:nvPr/>
        </p:nvSpPr>
        <p:spPr>
          <a:xfrm>
            <a:off x="281353" y="708065"/>
            <a:ext cx="8651631" cy="4555093"/>
          </a:xfrm>
          <a:prstGeom prst="rect">
            <a:avLst/>
          </a:prstGeom>
        </p:spPr>
        <p:txBody>
          <a:bodyPr wrap="square">
            <a:spAutoFit/>
          </a:bodyPr>
          <a:lstStyle/>
          <a:p>
            <a:pPr marL="180340" algn="just">
              <a:spcAft>
                <a:spcPts val="0"/>
              </a:spcAft>
              <a:buFont typeface="Arial" pitchFamily="34" charset="0"/>
              <a:buChar char="•"/>
            </a:pPr>
            <a:r>
              <a:rPr lang="pt-BR" sz="1500" b="1" dirty="0" smtClean="0">
                <a:solidFill>
                  <a:srgbClr val="000000"/>
                </a:solidFill>
                <a:latin typeface="Arial" pitchFamily="34" charset="0"/>
                <a:ea typeface="Times New Roman"/>
                <a:cs typeface="Arial" pitchFamily="34" charset="0"/>
              </a:rPr>
              <a:t>Em 2018 foram notificados 205 casos de tuberculose pulmonar com confirmação laboratorial. Entre estes, 162 (79,0%) evoluíram para cura, 30 (14,6%) abandonaram tratamento, 10(4,8%) evoluíram para óbito por TB e 3 sem informação de encerramento;</a:t>
            </a:r>
          </a:p>
          <a:p>
            <a:pPr marL="180340" algn="just">
              <a:spcAft>
                <a:spcPts val="0"/>
              </a:spcAft>
              <a:buFont typeface="Arial" pitchFamily="34" charset="0"/>
              <a:buChar char="•"/>
            </a:pPr>
            <a:endParaRPr lang="pt-BR" sz="1500" b="1" dirty="0" smtClean="0">
              <a:solidFill>
                <a:srgbClr val="000000"/>
              </a:solidFill>
              <a:latin typeface="Arial" pitchFamily="34" charset="0"/>
              <a:ea typeface="Times New Roman"/>
              <a:cs typeface="Arial" pitchFamily="34" charset="0"/>
            </a:endParaRPr>
          </a:p>
          <a:p>
            <a:pPr marL="180340" algn="just">
              <a:spcAft>
                <a:spcPts val="0"/>
              </a:spcAft>
            </a:pPr>
            <a:endParaRPr lang="pt-BR" sz="1500" b="1" dirty="0" smtClean="0">
              <a:solidFill>
                <a:srgbClr val="000000"/>
              </a:solidFill>
              <a:latin typeface="Arial" pitchFamily="34" charset="0"/>
              <a:ea typeface="Times New Roman"/>
              <a:cs typeface="Arial" pitchFamily="34" charset="0"/>
            </a:endParaRPr>
          </a:p>
          <a:p>
            <a:pPr marL="180340" algn="just">
              <a:spcAft>
                <a:spcPts val="0"/>
              </a:spcAft>
              <a:buFont typeface="Arial" pitchFamily="34" charset="0"/>
              <a:buChar char="•"/>
            </a:pPr>
            <a:endParaRPr lang="pt-BR" sz="1500" b="1" dirty="0" smtClean="0">
              <a:solidFill>
                <a:srgbClr val="000000"/>
              </a:solidFill>
              <a:latin typeface="Arial" pitchFamily="34" charset="0"/>
              <a:ea typeface="Times New Roman"/>
              <a:cs typeface="Arial" pitchFamily="34" charset="0"/>
            </a:endParaRPr>
          </a:p>
          <a:p>
            <a:pPr marL="180340" algn="just">
              <a:spcAft>
                <a:spcPts val="0"/>
              </a:spcAft>
              <a:buFont typeface="Arial" pitchFamily="34" charset="0"/>
              <a:buChar char="•"/>
            </a:pPr>
            <a:r>
              <a:rPr lang="pt-BR" sz="1500" b="1" dirty="0" smtClean="0">
                <a:solidFill>
                  <a:srgbClr val="000000"/>
                </a:solidFill>
                <a:latin typeface="Arial" pitchFamily="34" charset="0"/>
                <a:ea typeface="Times New Roman"/>
                <a:cs typeface="Arial" pitchFamily="34" charset="0"/>
              </a:rPr>
              <a:t>Entre os abandonos de tratamento, 3 da Norte; 10 da Sul; 1 da Leste; 7 da Noroeste; 4 da Sudoeste e 5 moradores de rua que transitavam por diferentes territórios;</a:t>
            </a:r>
          </a:p>
          <a:p>
            <a:pPr marL="180340" algn="just">
              <a:spcAft>
                <a:spcPts val="0"/>
              </a:spcAft>
              <a:buFont typeface="Arial" pitchFamily="34" charset="0"/>
              <a:buChar char="•"/>
            </a:pPr>
            <a:endParaRPr lang="pt-BR" sz="1500" b="1" dirty="0" smtClean="0">
              <a:solidFill>
                <a:srgbClr val="000000"/>
              </a:solidFill>
              <a:latin typeface="Arial" pitchFamily="34" charset="0"/>
              <a:ea typeface="Calibri"/>
              <a:cs typeface="Arial" pitchFamily="34" charset="0"/>
            </a:endParaRPr>
          </a:p>
          <a:p>
            <a:pPr marL="180340" algn="just">
              <a:spcAft>
                <a:spcPts val="0"/>
              </a:spcAft>
              <a:buFont typeface="Arial" pitchFamily="34" charset="0"/>
              <a:buNone/>
            </a:pPr>
            <a:endParaRPr lang="pt-BR" sz="1500" b="1" dirty="0" smtClean="0">
              <a:latin typeface="Arial" pitchFamily="34" charset="0"/>
              <a:ea typeface="Calibri"/>
              <a:cs typeface="Arial" pitchFamily="34" charset="0"/>
            </a:endParaRPr>
          </a:p>
          <a:p>
            <a:pPr marL="180340" algn="just">
              <a:spcAft>
                <a:spcPts val="600"/>
              </a:spcAft>
              <a:buFont typeface="Arial" pitchFamily="34" charset="0"/>
              <a:buChar char="•"/>
            </a:pPr>
            <a:endParaRPr lang="pt-BR" sz="1500" b="1" dirty="0" smtClean="0">
              <a:latin typeface="Arial" pitchFamily="34" charset="0"/>
              <a:ea typeface="Calibri"/>
              <a:cs typeface="Arial" pitchFamily="34" charset="0"/>
            </a:endParaRPr>
          </a:p>
          <a:p>
            <a:pPr marL="180340" algn="just">
              <a:spcAft>
                <a:spcPts val="600"/>
              </a:spcAft>
              <a:buFont typeface="Arial" pitchFamily="34" charset="0"/>
              <a:buChar char="•"/>
            </a:pPr>
            <a:r>
              <a:rPr lang="pt-BR" sz="1500" b="1" dirty="0" smtClean="0">
                <a:latin typeface="Arial" pitchFamily="34" charset="0"/>
                <a:ea typeface="Calibri"/>
                <a:cs typeface="Arial" pitchFamily="34" charset="0"/>
              </a:rPr>
              <a:t>O abandono no tratamento da tuberculose está relacionado à vulnerabilidade social e uso de substâncias psicoativas. Dessa forma, o alcance da meta só será possível através do estabelecimento e fortalecimento de parcerias intra e </a:t>
            </a:r>
            <a:r>
              <a:rPr lang="pt-BR" sz="1500" b="1" dirty="0" err="1" smtClean="0">
                <a:latin typeface="Arial" pitchFamily="34" charset="0"/>
                <a:ea typeface="Calibri"/>
                <a:cs typeface="Arial" pitchFamily="34" charset="0"/>
              </a:rPr>
              <a:t>intersetoriais</a:t>
            </a:r>
            <a:r>
              <a:rPr lang="pt-BR" sz="1500" b="1" dirty="0" smtClean="0">
                <a:latin typeface="Arial" pitchFamily="34" charset="0"/>
                <a:ea typeface="Calibri"/>
                <a:cs typeface="Arial" pitchFamily="34" charset="0"/>
              </a:rPr>
              <a:t> com os equipamentos de saúde mental(CAPS e Consultório na rua) e a assistência social;</a:t>
            </a:r>
          </a:p>
          <a:p>
            <a:pPr marL="180340" algn="just">
              <a:spcAft>
                <a:spcPts val="600"/>
              </a:spcAft>
              <a:buFont typeface="Arial" pitchFamily="34" charset="0"/>
              <a:buChar char="•"/>
            </a:pPr>
            <a:endParaRPr lang="pt-BR" sz="1500" b="1" dirty="0" smtClean="0">
              <a:latin typeface="Arial" pitchFamily="34" charset="0"/>
              <a:ea typeface="Calibri"/>
              <a:cs typeface="Arial" pitchFamily="34" charset="0"/>
            </a:endParaRPr>
          </a:p>
          <a:p>
            <a:pPr marL="180340" algn="just">
              <a:spcAft>
                <a:spcPts val="600"/>
              </a:spcAft>
              <a:buFont typeface="Arial" pitchFamily="34" charset="0"/>
              <a:buChar char="•"/>
            </a:pPr>
            <a:endParaRPr lang="pt-BR" sz="1500" b="1" dirty="0" smtClean="0">
              <a:latin typeface="Arial" pitchFamily="34" charset="0"/>
              <a:ea typeface="Calibri"/>
              <a:cs typeface="Arial" pitchFamily="34" charset="0"/>
            </a:endParaRPr>
          </a:p>
          <a:p>
            <a:pPr marL="180340" algn="just">
              <a:spcAft>
                <a:spcPts val="600"/>
              </a:spcAft>
              <a:buFont typeface="Arial" pitchFamily="34" charset="0"/>
              <a:buChar char="•"/>
            </a:pPr>
            <a:r>
              <a:rPr lang="pt-BR" sz="1500" b="1" dirty="0" smtClean="0">
                <a:latin typeface="Arial" pitchFamily="34" charset="0"/>
                <a:ea typeface="Calibri"/>
                <a:cs typeface="Arial" pitchFamily="34" charset="0"/>
              </a:rPr>
              <a:t>Mantida a meta preconizada pela OMS e pelo Ministério da Saúde.</a:t>
            </a:r>
            <a:endParaRPr lang="pt-BR" sz="1500" b="1" dirty="0">
              <a:latin typeface="Arial" pitchFamily="34" charset="0"/>
              <a:ea typeface="Calibri"/>
              <a:cs typeface="Arial" pitchFamily="34" charset="0"/>
            </a:endParaRPr>
          </a:p>
        </p:txBody>
      </p:sp>
      <p:sp>
        <p:nvSpPr>
          <p:cNvPr id="4" name="CaixaDeTexto 3"/>
          <p:cNvSpPr txBox="1"/>
          <p:nvPr/>
        </p:nvSpPr>
        <p:spPr>
          <a:xfrm rot="16200000">
            <a:off x="-2145343" y="3053973"/>
            <a:ext cx="5022168" cy="461665"/>
          </a:xfrm>
          <a:prstGeom prst="rect">
            <a:avLst/>
          </a:prstGeom>
          <a:solidFill>
            <a:srgbClr val="92D050"/>
          </a:solidFill>
        </p:spPr>
        <p:txBody>
          <a:bodyPr wrap="square" rtlCol="0">
            <a:spAutoFit/>
          </a:bodyPr>
          <a:lstStyle/>
          <a:p>
            <a:pPr algn="ctr"/>
            <a:r>
              <a:rPr lang="pt-BR" sz="2400" b="1" dirty="0" smtClean="0"/>
              <a:t>Comentário  da Gestão</a:t>
            </a:r>
            <a:endParaRPr lang="pt-BR" sz="2400"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p:cNvSpPr txBox="1"/>
          <p:nvPr/>
        </p:nvSpPr>
        <p:spPr>
          <a:xfrm>
            <a:off x="0" y="0"/>
            <a:ext cx="9144000" cy="646331"/>
          </a:xfrm>
          <a:prstGeom prst="rect">
            <a:avLst/>
          </a:prstGeom>
          <a:solidFill>
            <a:schemeClr val="accent1"/>
          </a:solidFill>
          <a:ln>
            <a:solidFill>
              <a:schemeClr val="tx1"/>
            </a:solidFill>
          </a:ln>
          <a:scene3d>
            <a:camera prst="orthographicFront"/>
            <a:lightRig rig="threePt" dir="t"/>
          </a:scene3d>
          <a:sp3d>
            <a:bevelT w="152400" h="50800" prst="softRound"/>
          </a:sp3d>
        </p:spPr>
        <p:txBody>
          <a:bodyPr wrap="square" rtlCol="0">
            <a:spAutoFit/>
          </a:bodyPr>
          <a:lstStyle/>
          <a:p>
            <a:pPr algn="ctr"/>
            <a:r>
              <a:rPr lang="pt-BR" b="1" dirty="0">
                <a:solidFill>
                  <a:schemeClr val="bg1"/>
                </a:solidFill>
                <a:latin typeface="Arial" pitchFamily="34" charset="0"/>
                <a:cs typeface="Arial" pitchFamily="34" charset="0"/>
              </a:rPr>
              <a:t>Indicador 3.i.5. Proporção de cura de casos novos de tuberculose pulmonar com confirmação laboratorial</a:t>
            </a:r>
          </a:p>
        </p:txBody>
      </p:sp>
      <p:sp>
        <p:nvSpPr>
          <p:cNvPr id="6145" name="Rectangle 1"/>
          <p:cNvSpPr>
            <a:spLocks noChangeArrowheads="1"/>
          </p:cNvSpPr>
          <p:nvPr/>
        </p:nvSpPr>
        <p:spPr bwMode="auto">
          <a:xfrm>
            <a:off x="0" y="633046"/>
            <a:ext cx="914400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t-BR" sz="1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Meta: 85% </a:t>
            </a:r>
            <a:r>
              <a:rPr kumimoji="0" lang="pt-BR" sz="1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sym typeface="Wingdings" pitchFamily="2" charset="2"/>
              </a:rPr>
              <a:t></a:t>
            </a:r>
            <a:r>
              <a:rPr kumimoji="0" lang="pt-BR" sz="1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Alcançado: 79%</a:t>
            </a:r>
            <a:endParaRPr kumimoji="0" lang="pt-BR" sz="1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sym typeface="Wingdings" pitchFamily="2" charset="2"/>
            </a:endParaRPr>
          </a:p>
        </p:txBody>
      </p:sp>
      <p:pic>
        <p:nvPicPr>
          <p:cNvPr id="6146" name="Gráfico 5"/>
          <p:cNvPicPr>
            <a:picLocks noChangeArrowheads="1"/>
          </p:cNvPicPr>
          <p:nvPr/>
        </p:nvPicPr>
        <p:blipFill>
          <a:blip r:embed="rId2" cstate="print"/>
          <a:srcRect/>
          <a:stretch>
            <a:fillRect/>
          </a:stretch>
        </p:blipFill>
        <p:spPr bwMode="auto">
          <a:xfrm>
            <a:off x="675248" y="914400"/>
            <a:ext cx="8468751" cy="2349305"/>
          </a:xfrm>
          <a:prstGeom prst="rect">
            <a:avLst/>
          </a:prstGeom>
          <a:noFill/>
          <a:ln w="9525">
            <a:noFill/>
            <a:miter lim="800000"/>
            <a:headEnd/>
            <a:tailEnd/>
          </a:ln>
        </p:spPr>
      </p:pic>
      <p:sp>
        <p:nvSpPr>
          <p:cNvPr id="6147" name="Rectangle 3"/>
          <p:cNvSpPr>
            <a:spLocks noChangeArrowheads="1"/>
          </p:cNvSpPr>
          <p:nvPr/>
        </p:nvSpPr>
        <p:spPr bwMode="auto">
          <a:xfrm>
            <a:off x="675248" y="3280228"/>
            <a:ext cx="8468751"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tab pos="228600" algn="l"/>
              </a:tabLst>
            </a:pPr>
            <a:r>
              <a:rPr kumimoji="0" lang="pt-BR" b="0" i="0" u="none" strike="noStrike" cap="none" normalizeH="0" baseline="0" dirty="0" smtClean="0">
                <a:ln>
                  <a:noFill/>
                </a:ln>
                <a:solidFill>
                  <a:srgbClr val="000000"/>
                </a:solidFill>
                <a:effectLst/>
                <a:latin typeface="Arial" pitchFamily="34" charset="0"/>
                <a:ea typeface="Times New Roman" pitchFamily="18" charset="0"/>
                <a:cs typeface="Calibri" pitchFamily="34" charset="0"/>
              </a:rPr>
              <a:t>Foram 205 casos notificados com Tuberculose pulmonar e com confirmação laboratorial. </a:t>
            </a:r>
            <a:endParaRPr kumimoji="0" lang="pt-B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Lst>
            </a:pPr>
            <a:endParaRPr kumimoji="0" lang="pt-BR" b="0" i="0" u="none" strike="noStrike" cap="none" normalizeH="0" baseline="0" dirty="0" smtClean="0">
              <a:ln>
                <a:noFill/>
              </a:ln>
              <a:solidFill>
                <a:srgbClr val="000000"/>
              </a:solidFill>
              <a:effectLst/>
              <a:latin typeface="Arial" pitchFamily="34" charset="0"/>
              <a:ea typeface="Times New Roman" pitchFamily="18"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Lst>
            </a:pPr>
            <a:r>
              <a:rPr kumimoji="0" lang="pt-BR" b="0" i="0" u="none" strike="noStrike" cap="none" normalizeH="0" baseline="0" dirty="0" smtClean="0">
                <a:ln>
                  <a:noFill/>
                </a:ln>
                <a:solidFill>
                  <a:srgbClr val="000000"/>
                </a:solidFill>
                <a:effectLst/>
                <a:latin typeface="Arial" pitchFamily="34" charset="0"/>
                <a:ea typeface="Times New Roman" pitchFamily="18" charset="0"/>
                <a:cs typeface="Calibri" pitchFamily="34" charset="0"/>
              </a:rPr>
              <a:t>De modo geral, são pacientes muito vulneráveis, usuários de substâncias psicoativas. Para o alcance da meta se faz necessário ampliação de ações intra e </a:t>
            </a:r>
            <a:r>
              <a:rPr kumimoji="0" lang="pt-BR" b="0" i="0" u="none" strike="noStrike" cap="none" normalizeH="0" baseline="0" dirty="0" err="1" smtClean="0">
                <a:ln>
                  <a:noFill/>
                </a:ln>
                <a:solidFill>
                  <a:srgbClr val="000000"/>
                </a:solidFill>
                <a:effectLst/>
                <a:latin typeface="Arial" pitchFamily="34" charset="0"/>
                <a:ea typeface="Times New Roman" pitchFamily="18" charset="0"/>
                <a:cs typeface="Calibri" pitchFamily="34" charset="0"/>
              </a:rPr>
              <a:t>intersetoriais</a:t>
            </a:r>
            <a:r>
              <a:rPr kumimoji="0" lang="pt-BR" b="0" i="0" u="none" strike="noStrike" cap="none" normalizeH="0" baseline="0" dirty="0" smtClean="0">
                <a:ln>
                  <a:noFill/>
                </a:ln>
                <a:solidFill>
                  <a:srgbClr val="000000"/>
                </a:solidFill>
                <a:effectLst/>
                <a:latin typeface="Arial" pitchFamily="34" charset="0"/>
                <a:ea typeface="Times New Roman" pitchFamily="18" charset="0"/>
                <a:cs typeface="Calibri" pitchFamily="34" charset="0"/>
              </a:rPr>
              <a:t> e com os CAPS e Consultório na Rua. </a:t>
            </a:r>
            <a:endParaRPr kumimoji="0" lang="pt-B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Lst>
            </a:pPr>
            <a:endParaRPr kumimoji="0" lang="pt-BR" b="0" i="0" u="none" strike="noStrike" cap="none" normalizeH="0" baseline="0" dirty="0" smtClean="0">
              <a:ln>
                <a:noFill/>
              </a:ln>
              <a:solidFill>
                <a:srgbClr val="000000"/>
              </a:solidFill>
              <a:effectLst/>
              <a:latin typeface="Arial" pitchFamily="34" charset="0"/>
              <a:ea typeface="Times New Roman" pitchFamily="18"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Lst>
            </a:pPr>
            <a:r>
              <a:rPr kumimoji="0" lang="pt-BR" b="0" i="0" u="none" strike="noStrike" cap="none" normalizeH="0" baseline="0" dirty="0" smtClean="0">
                <a:ln>
                  <a:noFill/>
                </a:ln>
                <a:solidFill>
                  <a:srgbClr val="000000"/>
                </a:solidFill>
                <a:effectLst/>
                <a:latin typeface="Arial" pitchFamily="34" charset="0"/>
                <a:ea typeface="Times New Roman" pitchFamily="18" charset="0"/>
                <a:cs typeface="Calibri" pitchFamily="34" charset="0"/>
              </a:rPr>
              <a:t>É outro indicador que tem se mantido abaixo das metas ao longo dos anos. O melhor resultado se deu em 2011 com 81,35%</a:t>
            </a:r>
            <a:endParaRPr kumimoji="0" lang="pt-BR"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CaixaDeTexto 5"/>
          <p:cNvSpPr txBox="1"/>
          <p:nvPr/>
        </p:nvSpPr>
        <p:spPr>
          <a:xfrm rot="16200000">
            <a:off x="-2238045" y="3053975"/>
            <a:ext cx="5078440" cy="461665"/>
          </a:xfrm>
          <a:prstGeom prst="rect">
            <a:avLst/>
          </a:prstGeom>
          <a:solidFill>
            <a:srgbClr val="FFFF00"/>
          </a:solidFill>
        </p:spPr>
        <p:txBody>
          <a:bodyPr wrap="square" rtlCol="0">
            <a:spAutoFit/>
          </a:bodyPr>
          <a:lstStyle/>
          <a:p>
            <a:pPr algn="ctr"/>
            <a:r>
              <a:rPr lang="pt-BR" sz="2400" b="1" dirty="0" smtClean="0"/>
              <a:t>Comentário  da Executiva CMS</a:t>
            </a:r>
            <a:endParaRPr lang="pt-BR" sz="24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0" y="0"/>
            <a:ext cx="9144000" cy="338554"/>
          </a:xfrm>
          <a:prstGeom prst="rect">
            <a:avLst/>
          </a:prstGeom>
          <a:solidFill>
            <a:schemeClr val="accent1"/>
          </a:solidFill>
          <a:ln>
            <a:solidFill>
              <a:schemeClr val="tx1"/>
            </a:solidFill>
          </a:ln>
          <a:scene3d>
            <a:camera prst="orthographicFront"/>
            <a:lightRig rig="threePt" dir="t"/>
          </a:scene3d>
          <a:sp3d>
            <a:bevelT w="152400" h="50800" prst="softRound"/>
          </a:sp3d>
        </p:spPr>
        <p:txBody>
          <a:bodyPr wrap="square" rtlCol="0">
            <a:spAutoFit/>
          </a:bodyPr>
          <a:lstStyle/>
          <a:p>
            <a:pPr algn="ctr"/>
            <a:r>
              <a:rPr lang="pt-BR" sz="1600" b="1" dirty="0">
                <a:solidFill>
                  <a:schemeClr val="bg1"/>
                </a:solidFill>
                <a:latin typeface="Arial" pitchFamily="34" charset="0"/>
                <a:cs typeface="Arial" pitchFamily="34" charset="0"/>
              </a:rPr>
              <a:t>Relatório Anual de Gestão 2019 - RAG</a:t>
            </a:r>
          </a:p>
        </p:txBody>
      </p:sp>
      <p:sp>
        <p:nvSpPr>
          <p:cNvPr id="5" name="CaixaDeTexto 4"/>
          <p:cNvSpPr txBox="1"/>
          <p:nvPr/>
        </p:nvSpPr>
        <p:spPr>
          <a:xfrm>
            <a:off x="1428728" y="2000240"/>
            <a:ext cx="6175717" cy="2893100"/>
          </a:xfrm>
          <a:prstGeom prst="rect">
            <a:avLst/>
          </a:prstGeom>
          <a:noFill/>
          <a:ln w="28575">
            <a:solidFill>
              <a:schemeClr val="tx1"/>
            </a:solidFill>
          </a:ln>
        </p:spPr>
        <p:txBody>
          <a:bodyPr wrap="square" rtlCol="0">
            <a:spAutoFit/>
          </a:bodyPr>
          <a:lstStyle/>
          <a:p>
            <a:pPr algn="ctr"/>
            <a:r>
              <a:rPr lang="pt-BR" sz="2000" b="1" u="sng" dirty="0">
                <a:latin typeface="Courier New" pitchFamily="49" charset="0"/>
                <a:cs typeface="Courier New" pitchFamily="49" charset="0"/>
              </a:rPr>
              <a:t>Relatório Anual de Gestão – RAG</a:t>
            </a:r>
          </a:p>
          <a:p>
            <a:pPr algn="just"/>
            <a:endParaRPr lang="pt-BR" dirty="0">
              <a:latin typeface="Courier New" pitchFamily="49" charset="0"/>
              <a:cs typeface="Courier New" pitchFamily="49" charset="0"/>
            </a:endParaRPr>
          </a:p>
          <a:p>
            <a:pPr algn="just"/>
            <a:r>
              <a:rPr lang="pt-BR" b="1" dirty="0">
                <a:latin typeface="Courier New" pitchFamily="49" charset="0"/>
                <a:cs typeface="Courier New" pitchFamily="49" charset="0"/>
              </a:rPr>
              <a:t>Instrumento de comprovação da aplicação dos recursos e tem a finalidade de apresentar os resultados alcançados com a execução da Programação Anual de Saúde, orientar a elaboração da nova programação anual, bem como eventuais redirecionamentos que se fizerem necessários no Plano de Saúde, nas três esferas de direção do Sistema.</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0" y="0"/>
            <a:ext cx="9144000" cy="646331"/>
          </a:xfrm>
          <a:prstGeom prst="rect">
            <a:avLst/>
          </a:prstGeom>
          <a:solidFill>
            <a:schemeClr val="accent1"/>
          </a:solidFill>
          <a:ln>
            <a:solidFill>
              <a:schemeClr val="tx1"/>
            </a:solidFill>
          </a:ln>
          <a:scene3d>
            <a:camera prst="orthographicFront"/>
            <a:lightRig rig="threePt" dir="t"/>
          </a:scene3d>
          <a:sp3d>
            <a:bevelT w="152400" h="50800" prst="softRound"/>
          </a:sp3d>
        </p:spPr>
        <p:txBody>
          <a:bodyPr wrap="square" rtlCol="0">
            <a:spAutoFit/>
          </a:bodyPr>
          <a:lstStyle/>
          <a:p>
            <a:pPr algn="ctr"/>
            <a:r>
              <a:rPr lang="pt-BR" b="1" dirty="0">
                <a:solidFill>
                  <a:schemeClr val="bg1"/>
                </a:solidFill>
                <a:latin typeface="Arial" pitchFamily="34" charset="0"/>
                <a:cs typeface="Arial" pitchFamily="34" charset="0"/>
              </a:rPr>
              <a:t>Indicador 3.i.6. Proporção de exames anti-HIV realizados entre os casos novos de tuberculose</a:t>
            </a:r>
          </a:p>
        </p:txBody>
      </p:sp>
      <p:graphicFrame>
        <p:nvGraphicFramePr>
          <p:cNvPr id="5" name="Tabela 4">
            <a:extLst>
              <a:ext uri="{FF2B5EF4-FFF2-40B4-BE49-F238E27FC236}">
                <a16:creationId xmlns="" xmlns:a16="http://schemas.microsoft.com/office/drawing/2014/main" id="{18025CE6-26D1-4D4C-A255-6BAFAB08C8BF}"/>
              </a:ext>
            </a:extLst>
          </p:cNvPr>
          <p:cNvGraphicFramePr>
            <a:graphicFrameLocks noGrp="1"/>
          </p:cNvGraphicFramePr>
          <p:nvPr>
            <p:extLst>
              <p:ext uri="{D42A27DB-BD31-4B8C-83A1-F6EECF244321}">
                <p14:modId xmlns:p14="http://schemas.microsoft.com/office/powerpoint/2010/main" xmlns="" val="4192461328"/>
              </p:ext>
            </p:extLst>
          </p:nvPr>
        </p:nvGraphicFramePr>
        <p:xfrm>
          <a:off x="1" y="1941342"/>
          <a:ext cx="6093088" cy="3756072"/>
        </p:xfrm>
        <a:graphic>
          <a:graphicData uri="http://schemas.openxmlformats.org/drawingml/2006/table">
            <a:tbl>
              <a:tblPr>
                <a:effectLst>
                  <a:innerShdw blurRad="114300">
                    <a:prstClr val="black"/>
                  </a:innerShdw>
                </a:effectLst>
                <a:tableStyleId>{5C22544A-7EE6-4342-B048-85BDC9FD1C3A}</a:tableStyleId>
              </a:tblPr>
              <a:tblGrid>
                <a:gridCol w="1340479">
                  <a:extLst>
                    <a:ext uri="{9D8B030D-6E8A-4147-A177-3AD203B41FA5}">
                      <a16:colId xmlns="" xmlns:a16="http://schemas.microsoft.com/office/drawing/2014/main" val="883459056"/>
                    </a:ext>
                  </a:extLst>
                </a:gridCol>
                <a:gridCol w="1584203">
                  <a:extLst>
                    <a:ext uri="{9D8B030D-6E8A-4147-A177-3AD203B41FA5}">
                      <a16:colId xmlns="" xmlns:a16="http://schemas.microsoft.com/office/drawing/2014/main" val="3519434354"/>
                    </a:ext>
                  </a:extLst>
                </a:gridCol>
                <a:gridCol w="1584203">
                  <a:extLst>
                    <a:ext uri="{9D8B030D-6E8A-4147-A177-3AD203B41FA5}">
                      <a16:colId xmlns="" xmlns:a16="http://schemas.microsoft.com/office/drawing/2014/main" val="1809633612"/>
                    </a:ext>
                  </a:extLst>
                </a:gridCol>
                <a:gridCol w="1584203">
                  <a:extLst>
                    <a:ext uri="{9D8B030D-6E8A-4147-A177-3AD203B41FA5}">
                      <a16:colId xmlns="" xmlns:a16="http://schemas.microsoft.com/office/drawing/2014/main" val="4184462049"/>
                    </a:ext>
                  </a:extLst>
                </a:gridCol>
              </a:tblGrid>
              <a:tr h="939018">
                <a:tc>
                  <a:txBody>
                    <a:bodyPr/>
                    <a:lstStyle/>
                    <a:p>
                      <a:pPr algn="l" fontAlgn="ctr"/>
                      <a:r>
                        <a:rPr lang="pt-BR" sz="1800" u="none" strike="noStrike" dirty="0">
                          <a:effectLst/>
                          <a:latin typeface="Arial" pitchFamily="34" charset="0"/>
                          <a:cs typeface="Arial" pitchFamily="34" charset="0"/>
                        </a:rPr>
                        <a:t> </a:t>
                      </a:r>
                      <a:endParaRPr lang="pt-BR" sz="1800" b="0"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u="none" strike="noStrike" dirty="0">
                          <a:effectLst/>
                          <a:latin typeface="Arial" pitchFamily="34" charset="0"/>
                          <a:cs typeface="Arial" pitchFamily="34" charset="0"/>
                        </a:rPr>
                        <a:t>2018</a:t>
                      </a:r>
                      <a:endParaRPr lang="pt-BR" sz="1800" b="0"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u="none" strike="noStrike" dirty="0">
                          <a:effectLst/>
                          <a:latin typeface="Arial" pitchFamily="34" charset="0"/>
                          <a:cs typeface="Arial" pitchFamily="34" charset="0"/>
                        </a:rPr>
                        <a:t>2019</a:t>
                      </a:r>
                      <a:endParaRPr lang="pt-BR" sz="1800" b="0"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b="1" u="none" strike="noStrike" dirty="0">
                          <a:effectLst/>
                          <a:latin typeface="Arial" pitchFamily="34" charset="0"/>
                          <a:cs typeface="Arial" pitchFamily="34" charset="0"/>
                        </a:rPr>
                        <a:t>RAG 2019</a:t>
                      </a:r>
                      <a:endParaRPr lang="pt-BR" sz="1800" b="1" i="0" u="none" strike="noStrike" dirty="0">
                        <a:solidFill>
                          <a:srgbClr val="000000"/>
                        </a:solidFill>
                        <a:effectLst/>
                        <a:latin typeface="Arial" pitchFamily="34" charset="0"/>
                        <a:cs typeface="Arial" pitchFamily="34" charset="0"/>
                      </a:endParaRPr>
                    </a:p>
                  </a:txBody>
                  <a:tcPr marL="3810" marR="3810" marT="3810" marB="0" anchor="ctr"/>
                </a:tc>
                <a:extLst>
                  <a:ext uri="{0D108BD9-81ED-4DB2-BD59-A6C34878D82A}">
                    <a16:rowId xmlns="" xmlns:a16="http://schemas.microsoft.com/office/drawing/2014/main" val="3563337576"/>
                  </a:ext>
                </a:extLst>
              </a:tr>
              <a:tr h="939018">
                <a:tc>
                  <a:txBody>
                    <a:bodyPr/>
                    <a:lstStyle/>
                    <a:p>
                      <a:pPr algn="ctr" fontAlgn="ctr"/>
                      <a:r>
                        <a:rPr lang="pt-BR" sz="1800" b="1" u="none" strike="noStrike" dirty="0">
                          <a:effectLst/>
                          <a:latin typeface="Arial" pitchFamily="34" charset="0"/>
                          <a:cs typeface="Arial" pitchFamily="34" charset="0"/>
                        </a:rPr>
                        <a:t>1 RDQA</a:t>
                      </a:r>
                      <a:endParaRPr lang="pt-BR" sz="1800" b="1"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b="0" i="0" u="none" strike="noStrike" dirty="0">
                          <a:solidFill>
                            <a:srgbClr val="000000"/>
                          </a:solidFill>
                          <a:effectLst/>
                          <a:latin typeface="Arial" pitchFamily="34" charset="0"/>
                          <a:cs typeface="Arial" pitchFamily="34" charset="0"/>
                        </a:rPr>
                        <a:t>89,24%</a:t>
                      </a:r>
                    </a:p>
                  </a:txBody>
                  <a:tcPr marL="3810" marR="3810" marT="3810" marB="0" anchor="ctr"/>
                </a:tc>
                <a:tc>
                  <a:txBody>
                    <a:bodyPr/>
                    <a:lstStyle/>
                    <a:p>
                      <a:pPr algn="ctr" fontAlgn="ctr"/>
                      <a:r>
                        <a:rPr lang="pt-BR" sz="1800" b="0" i="0" u="none" strike="noStrike" dirty="0">
                          <a:solidFill>
                            <a:srgbClr val="000000"/>
                          </a:solidFill>
                          <a:effectLst/>
                          <a:latin typeface="Arial" pitchFamily="34" charset="0"/>
                          <a:cs typeface="Arial" pitchFamily="34" charset="0"/>
                        </a:rPr>
                        <a:t>83,19%</a:t>
                      </a:r>
                    </a:p>
                  </a:txBody>
                  <a:tcPr marL="3810" marR="3810" marT="3810" marB="0" anchor="ctr"/>
                </a:tc>
                <a:tc rowSpan="3">
                  <a:txBody>
                    <a:bodyPr/>
                    <a:lstStyle/>
                    <a:p>
                      <a:pPr algn="ctr" fontAlgn="ctr"/>
                      <a:r>
                        <a:rPr lang="pt-BR" sz="2000" b="1" u="none" strike="noStrike" dirty="0" smtClean="0">
                          <a:effectLst/>
                          <a:latin typeface="Arial" pitchFamily="34" charset="0"/>
                          <a:cs typeface="Arial" pitchFamily="34" charset="0"/>
                        </a:rPr>
                        <a:t>95,37%</a:t>
                      </a:r>
                      <a:r>
                        <a:rPr lang="pt-BR" sz="2000" b="1" u="none" strike="noStrike" dirty="0">
                          <a:effectLst/>
                          <a:latin typeface="Arial" pitchFamily="34" charset="0"/>
                          <a:cs typeface="Arial" pitchFamily="34" charset="0"/>
                        </a:rPr>
                        <a:t> </a:t>
                      </a:r>
                      <a:endParaRPr lang="pt-BR" sz="2000" b="1" i="0" u="none" strike="noStrike" dirty="0">
                        <a:solidFill>
                          <a:srgbClr val="000000"/>
                        </a:solidFill>
                        <a:effectLst/>
                        <a:latin typeface="Arial" pitchFamily="34" charset="0"/>
                        <a:cs typeface="Arial" pitchFamily="34" charset="0"/>
                      </a:endParaRPr>
                    </a:p>
                  </a:txBody>
                  <a:tcPr marL="3810" marR="3810" marT="3810" marB="0" anchor="ctr">
                    <a:solidFill>
                      <a:schemeClr val="accent3">
                        <a:lumMod val="60000"/>
                        <a:lumOff val="40000"/>
                      </a:schemeClr>
                    </a:solidFill>
                  </a:tcPr>
                </a:tc>
                <a:extLst>
                  <a:ext uri="{0D108BD9-81ED-4DB2-BD59-A6C34878D82A}">
                    <a16:rowId xmlns="" xmlns:a16="http://schemas.microsoft.com/office/drawing/2014/main" val="1443623475"/>
                  </a:ext>
                </a:extLst>
              </a:tr>
              <a:tr h="939018">
                <a:tc>
                  <a:txBody>
                    <a:bodyPr/>
                    <a:lstStyle/>
                    <a:p>
                      <a:pPr algn="ctr" fontAlgn="ctr"/>
                      <a:r>
                        <a:rPr lang="pt-BR" sz="1800" b="1" u="none" strike="noStrike" dirty="0">
                          <a:effectLst/>
                          <a:latin typeface="Arial" pitchFamily="34" charset="0"/>
                          <a:cs typeface="Arial" pitchFamily="34" charset="0"/>
                        </a:rPr>
                        <a:t>2 RDQA</a:t>
                      </a:r>
                      <a:endParaRPr lang="pt-BR" sz="1800" b="1"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b="0" i="0" u="none" strike="noStrike" dirty="0">
                          <a:solidFill>
                            <a:srgbClr val="000000"/>
                          </a:solidFill>
                          <a:effectLst/>
                          <a:latin typeface="Arial" pitchFamily="34" charset="0"/>
                          <a:cs typeface="Arial" pitchFamily="34" charset="0"/>
                        </a:rPr>
                        <a:t>86,82%</a:t>
                      </a:r>
                    </a:p>
                  </a:txBody>
                  <a:tcPr marL="3810" marR="3810" marT="3810" marB="0" anchor="ctr"/>
                </a:tc>
                <a:tc>
                  <a:txBody>
                    <a:bodyPr/>
                    <a:lstStyle/>
                    <a:p>
                      <a:pPr algn="ctr" fontAlgn="ctr"/>
                      <a:r>
                        <a:rPr lang="pt-BR" sz="1800" b="0" i="0" u="none" strike="noStrike" dirty="0">
                          <a:solidFill>
                            <a:srgbClr val="000000"/>
                          </a:solidFill>
                          <a:effectLst/>
                          <a:latin typeface="Arial" pitchFamily="34" charset="0"/>
                          <a:cs typeface="Arial" pitchFamily="34" charset="0"/>
                        </a:rPr>
                        <a:t>91,25%</a:t>
                      </a:r>
                    </a:p>
                  </a:txBody>
                  <a:tcPr marL="3810" marR="3810" marT="3810" marB="0" anchor="ctr"/>
                </a:tc>
                <a:tc vMerge="1">
                  <a:txBody>
                    <a:bodyPr/>
                    <a:lstStyle/>
                    <a:p>
                      <a:pPr algn="ctr" fontAlgn="ctr"/>
                      <a:endParaRPr lang="pt-BR" sz="1800" b="0" i="0" u="none" strike="noStrike" dirty="0">
                        <a:solidFill>
                          <a:srgbClr val="000000"/>
                        </a:solidFill>
                        <a:effectLst/>
                        <a:latin typeface="Arial" panose="020B0604020202020204" pitchFamily="34" charset="0"/>
                      </a:endParaRPr>
                    </a:p>
                  </a:txBody>
                  <a:tcPr marL="3810" marR="3810" marT="3810" marB="0" anchor="ctr">
                    <a:solidFill>
                      <a:schemeClr val="accent2">
                        <a:lumMod val="60000"/>
                        <a:lumOff val="40000"/>
                      </a:schemeClr>
                    </a:solidFill>
                  </a:tcPr>
                </a:tc>
                <a:extLst>
                  <a:ext uri="{0D108BD9-81ED-4DB2-BD59-A6C34878D82A}">
                    <a16:rowId xmlns="" xmlns:a16="http://schemas.microsoft.com/office/drawing/2014/main" val="663266749"/>
                  </a:ext>
                </a:extLst>
              </a:tr>
              <a:tr h="939018">
                <a:tc>
                  <a:txBody>
                    <a:bodyPr/>
                    <a:lstStyle/>
                    <a:p>
                      <a:pPr algn="ctr" fontAlgn="ctr"/>
                      <a:r>
                        <a:rPr lang="pt-BR" sz="1800" b="1" u="none" strike="noStrike" dirty="0">
                          <a:effectLst/>
                          <a:latin typeface="Arial" pitchFamily="34" charset="0"/>
                          <a:cs typeface="Arial" pitchFamily="34" charset="0"/>
                        </a:rPr>
                        <a:t>3 RDQA</a:t>
                      </a:r>
                      <a:endParaRPr lang="pt-BR" sz="1800" b="1"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b="0" i="0" u="none" strike="noStrike" dirty="0">
                          <a:solidFill>
                            <a:srgbClr val="000000"/>
                          </a:solidFill>
                          <a:effectLst/>
                          <a:latin typeface="Arial" pitchFamily="34" charset="0"/>
                          <a:cs typeface="Arial" pitchFamily="34" charset="0"/>
                        </a:rPr>
                        <a:t>93,65%</a:t>
                      </a:r>
                    </a:p>
                  </a:txBody>
                  <a:tcPr marL="3810" marR="3810" marT="3810" marB="0" anchor="ctr"/>
                </a:tc>
                <a:tc>
                  <a:txBody>
                    <a:bodyPr/>
                    <a:lstStyle/>
                    <a:p>
                      <a:pPr algn="ctr" fontAlgn="ctr"/>
                      <a:r>
                        <a:rPr lang="pt-BR" sz="1800" b="0" i="0" u="none" strike="noStrike" dirty="0" smtClean="0">
                          <a:solidFill>
                            <a:srgbClr val="000000"/>
                          </a:solidFill>
                          <a:effectLst/>
                          <a:latin typeface="Arial" pitchFamily="34" charset="0"/>
                          <a:cs typeface="Arial" pitchFamily="34" charset="0"/>
                        </a:rPr>
                        <a:t>95,37%</a:t>
                      </a:r>
                      <a:endParaRPr lang="pt-BR" sz="1800" b="0" i="0" u="none" strike="noStrike" dirty="0">
                        <a:solidFill>
                          <a:srgbClr val="000000"/>
                        </a:solidFill>
                        <a:effectLst/>
                        <a:latin typeface="Arial" pitchFamily="34" charset="0"/>
                        <a:cs typeface="Arial" pitchFamily="34" charset="0"/>
                      </a:endParaRPr>
                    </a:p>
                  </a:txBody>
                  <a:tcPr marL="3810" marR="3810" marT="3810" marB="0" anchor="ctr"/>
                </a:tc>
                <a:tc vMerge="1">
                  <a:txBody>
                    <a:bodyPr/>
                    <a:lstStyle/>
                    <a:p>
                      <a:pPr algn="ctr" fontAlgn="ctr"/>
                      <a:endParaRPr lang="pt-BR" sz="1800" b="0" i="0" u="none" strike="noStrike" dirty="0">
                        <a:solidFill>
                          <a:srgbClr val="000000"/>
                        </a:solidFill>
                        <a:effectLst/>
                        <a:latin typeface="Arial" panose="020B0604020202020204" pitchFamily="34" charset="0"/>
                      </a:endParaRPr>
                    </a:p>
                  </a:txBody>
                  <a:tcPr marL="3810" marR="3810" marT="3810" marB="0" anchor="ctr"/>
                </a:tc>
                <a:extLst>
                  <a:ext uri="{0D108BD9-81ED-4DB2-BD59-A6C34878D82A}">
                    <a16:rowId xmlns="" xmlns:a16="http://schemas.microsoft.com/office/drawing/2014/main" val="3536398260"/>
                  </a:ext>
                </a:extLst>
              </a:tr>
            </a:tbl>
          </a:graphicData>
        </a:graphic>
      </p:graphicFrame>
      <p:graphicFrame>
        <p:nvGraphicFramePr>
          <p:cNvPr id="6" name="Tabela 5"/>
          <p:cNvGraphicFramePr>
            <a:graphicFrameLocks noGrp="1"/>
          </p:cNvGraphicFramePr>
          <p:nvPr/>
        </p:nvGraphicFramePr>
        <p:xfrm>
          <a:off x="6246054" y="1983545"/>
          <a:ext cx="2654105" cy="3685735"/>
        </p:xfrm>
        <a:graphic>
          <a:graphicData uri="http://schemas.openxmlformats.org/drawingml/2006/table">
            <a:tbl>
              <a:tblPr firstRow="1" bandRow="1">
                <a:effectLst>
                  <a:innerShdw blurRad="215900" dist="50800" dir="13500000">
                    <a:prstClr val="black">
                      <a:alpha val="50000"/>
                    </a:prstClr>
                  </a:innerShdw>
                </a:effectLst>
                <a:tableStyleId>{5C22544A-7EE6-4342-B048-85BDC9FD1C3A}</a:tableStyleId>
              </a:tblPr>
              <a:tblGrid>
                <a:gridCol w="2654105">
                  <a:extLst>
                    <a:ext uri="{9D8B030D-6E8A-4147-A177-3AD203B41FA5}">
                      <a16:colId xmlns="" xmlns:a16="http://schemas.microsoft.com/office/drawing/2014/main" val="20000"/>
                    </a:ext>
                  </a:extLst>
                </a:gridCol>
              </a:tblGrid>
              <a:tr h="899129">
                <a:tc>
                  <a:txBody>
                    <a:bodyPr/>
                    <a:lstStyle/>
                    <a:p>
                      <a:pPr algn="ctr"/>
                      <a:endParaRPr lang="pt-BR" b="1" dirty="0">
                        <a:latin typeface="Arial" pitchFamily="34" charset="0"/>
                        <a:cs typeface="Arial" pitchFamily="34" charset="0"/>
                      </a:endParaRPr>
                    </a:p>
                    <a:p>
                      <a:pPr algn="ctr"/>
                      <a:r>
                        <a:rPr lang="pt-BR" b="1" dirty="0">
                          <a:latin typeface="Arial" pitchFamily="34" charset="0"/>
                          <a:cs typeface="Arial" pitchFamily="34" charset="0"/>
                        </a:rPr>
                        <a:t>META</a:t>
                      </a:r>
                      <a:r>
                        <a:rPr lang="pt-BR" b="1" baseline="0" dirty="0">
                          <a:latin typeface="Arial" pitchFamily="34" charset="0"/>
                          <a:cs typeface="Arial" pitchFamily="34" charset="0"/>
                        </a:rPr>
                        <a:t> 2019</a:t>
                      </a:r>
                      <a:endParaRPr lang="pt-BR" b="1" dirty="0">
                        <a:latin typeface="Arial" pitchFamily="34" charset="0"/>
                        <a:cs typeface="Arial" pitchFamily="34" charset="0"/>
                      </a:endParaRPr>
                    </a:p>
                  </a:txBody>
                  <a:tcPr/>
                </a:tc>
                <a:extLst>
                  <a:ext uri="{0D108BD9-81ED-4DB2-BD59-A6C34878D82A}">
                    <a16:rowId xmlns="" xmlns:a16="http://schemas.microsoft.com/office/drawing/2014/main" val="10000"/>
                  </a:ext>
                </a:extLst>
              </a:tr>
              <a:tr h="2786606">
                <a:tc>
                  <a:txBody>
                    <a:bodyPr/>
                    <a:lstStyle/>
                    <a:p>
                      <a:endParaRPr lang="pt-BR" b="1" dirty="0">
                        <a:latin typeface="Arial" pitchFamily="34" charset="0"/>
                        <a:cs typeface="Arial" pitchFamily="34" charset="0"/>
                      </a:endParaRPr>
                    </a:p>
                    <a:p>
                      <a:endParaRPr lang="pt-BR" b="1" dirty="0">
                        <a:latin typeface="Arial" pitchFamily="34" charset="0"/>
                        <a:cs typeface="Arial" pitchFamily="34" charset="0"/>
                      </a:endParaRPr>
                    </a:p>
                    <a:p>
                      <a:endParaRPr lang="pt-BR" b="1" dirty="0">
                        <a:latin typeface="Arial" pitchFamily="34" charset="0"/>
                        <a:cs typeface="Arial" pitchFamily="34" charset="0"/>
                      </a:endParaRPr>
                    </a:p>
                    <a:p>
                      <a:pPr algn="ctr"/>
                      <a:r>
                        <a:rPr lang="pt-BR" sz="2000" b="1" dirty="0">
                          <a:latin typeface="Arial" pitchFamily="34" charset="0"/>
                          <a:cs typeface="Arial" pitchFamily="34" charset="0"/>
                        </a:rPr>
                        <a:t>95,00%</a:t>
                      </a:r>
                    </a:p>
                    <a:p>
                      <a:endParaRPr lang="pt-BR" b="1" dirty="0">
                        <a:latin typeface="Arial" pitchFamily="34" charset="0"/>
                        <a:cs typeface="Arial" pitchFamily="34" charset="0"/>
                      </a:endParaRPr>
                    </a:p>
                    <a:p>
                      <a:endParaRPr lang="pt-BR" b="1" dirty="0">
                        <a:latin typeface="Arial" pitchFamily="34" charset="0"/>
                        <a:cs typeface="Arial" pitchFamily="34" charset="0"/>
                      </a:endParaRPr>
                    </a:p>
                    <a:p>
                      <a:endParaRPr lang="pt-BR" b="1" dirty="0">
                        <a:latin typeface="Arial" pitchFamily="34" charset="0"/>
                        <a:cs typeface="Arial" pitchFamily="34" charset="0"/>
                      </a:endParaRPr>
                    </a:p>
                  </a:txBody>
                  <a:tcPr/>
                </a:tc>
                <a:extLst>
                  <a:ext uri="{0D108BD9-81ED-4DB2-BD59-A6C34878D82A}">
                    <a16:rowId xmlns="" xmlns:a16="http://schemas.microsoft.com/office/drawing/2014/main" val="10001"/>
                  </a:ext>
                </a:extLst>
              </a:tr>
            </a:tbl>
          </a:graphicData>
        </a:graphic>
      </p:graphicFrame>
      <p:graphicFrame>
        <p:nvGraphicFramePr>
          <p:cNvPr id="7" name="Tabela 6"/>
          <p:cNvGraphicFramePr>
            <a:graphicFrameLocks noGrp="1"/>
          </p:cNvGraphicFramePr>
          <p:nvPr/>
        </p:nvGraphicFramePr>
        <p:xfrm>
          <a:off x="168809" y="800393"/>
          <a:ext cx="8792310" cy="952500"/>
        </p:xfrm>
        <a:graphic>
          <a:graphicData uri="http://schemas.openxmlformats.org/drawingml/2006/table">
            <a:tbl>
              <a:tblPr/>
              <a:tblGrid>
                <a:gridCol w="879231">
                  <a:extLst>
                    <a:ext uri="{9D8B030D-6E8A-4147-A177-3AD203B41FA5}">
                      <a16:colId xmlns="" xmlns:a16="http://schemas.microsoft.com/office/drawing/2014/main" val="20000"/>
                    </a:ext>
                  </a:extLst>
                </a:gridCol>
                <a:gridCol w="879231">
                  <a:extLst>
                    <a:ext uri="{9D8B030D-6E8A-4147-A177-3AD203B41FA5}">
                      <a16:colId xmlns="" xmlns:a16="http://schemas.microsoft.com/office/drawing/2014/main" val="20001"/>
                    </a:ext>
                  </a:extLst>
                </a:gridCol>
                <a:gridCol w="879231">
                  <a:extLst>
                    <a:ext uri="{9D8B030D-6E8A-4147-A177-3AD203B41FA5}">
                      <a16:colId xmlns="" xmlns:a16="http://schemas.microsoft.com/office/drawing/2014/main" val="20002"/>
                    </a:ext>
                  </a:extLst>
                </a:gridCol>
                <a:gridCol w="879231">
                  <a:extLst>
                    <a:ext uri="{9D8B030D-6E8A-4147-A177-3AD203B41FA5}">
                      <a16:colId xmlns="" xmlns:a16="http://schemas.microsoft.com/office/drawing/2014/main" val="20003"/>
                    </a:ext>
                  </a:extLst>
                </a:gridCol>
                <a:gridCol w="879231">
                  <a:extLst>
                    <a:ext uri="{9D8B030D-6E8A-4147-A177-3AD203B41FA5}">
                      <a16:colId xmlns="" xmlns:a16="http://schemas.microsoft.com/office/drawing/2014/main" val="20004"/>
                    </a:ext>
                  </a:extLst>
                </a:gridCol>
                <a:gridCol w="879231">
                  <a:extLst>
                    <a:ext uri="{9D8B030D-6E8A-4147-A177-3AD203B41FA5}">
                      <a16:colId xmlns="" xmlns:a16="http://schemas.microsoft.com/office/drawing/2014/main" val="20005"/>
                    </a:ext>
                  </a:extLst>
                </a:gridCol>
                <a:gridCol w="879231">
                  <a:extLst>
                    <a:ext uri="{9D8B030D-6E8A-4147-A177-3AD203B41FA5}">
                      <a16:colId xmlns="" xmlns:a16="http://schemas.microsoft.com/office/drawing/2014/main" val="20006"/>
                    </a:ext>
                  </a:extLst>
                </a:gridCol>
                <a:gridCol w="879231">
                  <a:extLst>
                    <a:ext uri="{9D8B030D-6E8A-4147-A177-3AD203B41FA5}">
                      <a16:colId xmlns="" xmlns:a16="http://schemas.microsoft.com/office/drawing/2014/main" val="20007"/>
                    </a:ext>
                  </a:extLst>
                </a:gridCol>
                <a:gridCol w="879231">
                  <a:extLst>
                    <a:ext uri="{9D8B030D-6E8A-4147-A177-3AD203B41FA5}">
                      <a16:colId xmlns="" xmlns:a16="http://schemas.microsoft.com/office/drawing/2014/main" val="20008"/>
                    </a:ext>
                  </a:extLst>
                </a:gridCol>
                <a:gridCol w="879231">
                  <a:extLst>
                    <a:ext uri="{9D8B030D-6E8A-4147-A177-3AD203B41FA5}">
                      <a16:colId xmlns="" xmlns:a16="http://schemas.microsoft.com/office/drawing/2014/main" val="20009"/>
                    </a:ext>
                  </a:extLst>
                </a:gridCol>
              </a:tblGrid>
              <a:tr h="190500">
                <a:tc gridSpan="10">
                  <a:txBody>
                    <a:bodyPr/>
                    <a:lstStyle/>
                    <a:p>
                      <a:pPr algn="ctr" fontAlgn="b"/>
                      <a:r>
                        <a:rPr lang="pt-BR" sz="1100" b="1" i="0" u="none" strike="noStrike">
                          <a:solidFill>
                            <a:srgbClr val="000000"/>
                          </a:solidFill>
                          <a:latin typeface="Arial"/>
                        </a:rPr>
                        <a:t>Proporção de Exames anti-HIV realizados entre os casos novos de Tuberculose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 xmlns:a16="http://schemas.microsoft.com/office/drawing/2014/main" val="10000"/>
                  </a:ext>
                </a:extLst>
              </a:tr>
              <a:tr h="190500">
                <a:tc>
                  <a:txBody>
                    <a:bodyPr/>
                    <a:lstStyle/>
                    <a:p>
                      <a:pPr algn="ctr" fontAlgn="b"/>
                      <a:r>
                        <a:rPr lang="pt-BR" sz="1100" b="1" i="0" u="none" strike="noStrike">
                          <a:solidFill>
                            <a:srgbClr val="000000"/>
                          </a:solidFill>
                          <a:latin typeface="Arial"/>
                        </a:rPr>
                        <a:t>Ano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1100" b="1" i="0" u="none" strike="noStrike">
                          <a:solidFill>
                            <a:srgbClr val="000000"/>
                          </a:solidFill>
                          <a:latin typeface="Arial"/>
                        </a:rPr>
                        <a:t>2010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1100" b="1" i="0" u="none" strike="noStrike">
                          <a:solidFill>
                            <a:srgbClr val="000000"/>
                          </a:solidFill>
                          <a:latin typeface="Arial"/>
                        </a:rPr>
                        <a:t>2011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1100" b="1" i="0" u="none" strike="noStrike">
                          <a:solidFill>
                            <a:srgbClr val="000000"/>
                          </a:solidFill>
                          <a:latin typeface="Arial"/>
                        </a:rPr>
                        <a:t>2012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1100" b="1" i="0" u="none" strike="noStrike">
                          <a:solidFill>
                            <a:srgbClr val="000000"/>
                          </a:solidFill>
                          <a:latin typeface="Arial"/>
                        </a:rPr>
                        <a:t>2013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1100" b="1" i="0" u="none" strike="noStrike">
                          <a:solidFill>
                            <a:srgbClr val="000000"/>
                          </a:solidFill>
                          <a:latin typeface="Arial"/>
                        </a:rPr>
                        <a:t>2014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1100" b="1" i="0" u="none" strike="noStrike">
                          <a:solidFill>
                            <a:srgbClr val="000000"/>
                          </a:solidFill>
                          <a:latin typeface="Arial"/>
                        </a:rPr>
                        <a:t>2015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1100" b="1" i="0" u="none" strike="noStrike">
                          <a:solidFill>
                            <a:srgbClr val="000000"/>
                          </a:solidFill>
                          <a:latin typeface="Arial"/>
                        </a:rPr>
                        <a:t>2016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1100" b="1" i="0" u="none" strike="noStrike">
                          <a:solidFill>
                            <a:srgbClr val="000000"/>
                          </a:solidFill>
                          <a:latin typeface="Arial"/>
                        </a:rPr>
                        <a:t>2017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1100" b="1" i="0" u="none" strike="noStrike">
                          <a:solidFill>
                            <a:srgbClr val="000000"/>
                          </a:solidFill>
                          <a:latin typeface="Arial"/>
                        </a:rPr>
                        <a:t>2018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extLst>
                  <a:ext uri="{0D108BD9-81ED-4DB2-BD59-A6C34878D82A}">
                    <a16:rowId xmlns="" xmlns:a16="http://schemas.microsoft.com/office/drawing/2014/main" val="10001"/>
                  </a:ext>
                </a:extLst>
              </a:tr>
              <a:tr h="190500">
                <a:tc>
                  <a:txBody>
                    <a:bodyPr/>
                    <a:lstStyle/>
                    <a:p>
                      <a:pPr algn="l" fontAlgn="b"/>
                      <a:r>
                        <a:rPr lang="pt-BR" sz="1100" b="1" i="0" u="none" strike="noStrike">
                          <a:solidFill>
                            <a:srgbClr val="000000"/>
                          </a:solidFill>
                          <a:latin typeface="Arial"/>
                        </a:rPr>
                        <a:t>Prop. Ex.</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1100" b="1" i="0" u="none" strike="noStrike">
                          <a:solidFill>
                            <a:srgbClr val="000000"/>
                          </a:solidFill>
                          <a:latin typeface="Arial"/>
                        </a:rPr>
                        <a:t>87,58%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974"/>
                    </a:solidFill>
                  </a:tcPr>
                </a:tc>
                <a:tc>
                  <a:txBody>
                    <a:bodyPr/>
                    <a:lstStyle/>
                    <a:p>
                      <a:pPr algn="ctr" fontAlgn="b"/>
                      <a:r>
                        <a:rPr lang="pt-BR" sz="1100" b="1" i="0" u="none" strike="noStrike">
                          <a:solidFill>
                            <a:srgbClr val="000000"/>
                          </a:solidFill>
                          <a:latin typeface="Arial"/>
                        </a:rPr>
                        <a:t>86,70%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b"/>
                      <a:r>
                        <a:rPr lang="pt-BR" sz="1100" b="1" i="0" u="none" strike="noStrike">
                          <a:solidFill>
                            <a:srgbClr val="000000"/>
                          </a:solidFill>
                          <a:latin typeface="Arial"/>
                        </a:rPr>
                        <a:t>87,34%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C71"/>
                    </a:solidFill>
                  </a:tcPr>
                </a:tc>
                <a:tc>
                  <a:txBody>
                    <a:bodyPr/>
                    <a:lstStyle/>
                    <a:p>
                      <a:pPr algn="ctr" fontAlgn="b"/>
                      <a:r>
                        <a:rPr lang="pt-BR" sz="1100" b="1" i="0" u="none" strike="noStrike">
                          <a:solidFill>
                            <a:srgbClr val="000000"/>
                          </a:solidFill>
                          <a:latin typeface="Arial"/>
                        </a:rPr>
                        <a:t>87,34%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C71"/>
                    </a:solidFill>
                  </a:tcPr>
                </a:tc>
                <a:tc>
                  <a:txBody>
                    <a:bodyPr/>
                    <a:lstStyle/>
                    <a:p>
                      <a:pPr algn="ctr" fontAlgn="b"/>
                      <a:r>
                        <a:rPr lang="pt-BR" sz="1100" b="1" i="0" u="none" strike="noStrike">
                          <a:solidFill>
                            <a:srgbClr val="000000"/>
                          </a:solidFill>
                          <a:latin typeface="Arial"/>
                        </a:rPr>
                        <a:t>97,34%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ctr" fontAlgn="b"/>
                      <a:r>
                        <a:rPr lang="pt-BR" sz="1100" b="1" i="0" u="none" strike="noStrike">
                          <a:solidFill>
                            <a:srgbClr val="000000"/>
                          </a:solidFill>
                          <a:latin typeface="Arial"/>
                        </a:rPr>
                        <a:t>89,05%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ctr" fontAlgn="b"/>
                      <a:r>
                        <a:rPr lang="pt-BR" sz="1100" b="1" i="0" u="none" strike="noStrike">
                          <a:solidFill>
                            <a:srgbClr val="000000"/>
                          </a:solidFill>
                          <a:latin typeface="Arial"/>
                        </a:rPr>
                        <a:t>95,17%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CCA7E"/>
                    </a:solidFill>
                  </a:tcPr>
                </a:tc>
                <a:tc>
                  <a:txBody>
                    <a:bodyPr/>
                    <a:lstStyle/>
                    <a:p>
                      <a:pPr algn="ctr" fontAlgn="b"/>
                      <a:r>
                        <a:rPr lang="pt-BR" sz="1100" b="1" i="0" u="none" strike="noStrike">
                          <a:solidFill>
                            <a:srgbClr val="000000"/>
                          </a:solidFill>
                          <a:latin typeface="Arial"/>
                        </a:rPr>
                        <a:t>96,30%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7C47D"/>
                    </a:solidFill>
                  </a:tcPr>
                </a:tc>
                <a:tc>
                  <a:txBody>
                    <a:bodyPr/>
                    <a:lstStyle/>
                    <a:p>
                      <a:pPr algn="ctr" fontAlgn="b"/>
                      <a:r>
                        <a:rPr lang="pt-BR" sz="1100" b="1" i="0" u="none" strike="noStrike">
                          <a:solidFill>
                            <a:srgbClr val="000000"/>
                          </a:solidFill>
                          <a:latin typeface="Arial"/>
                        </a:rPr>
                        <a:t>93,65%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380"/>
                    </a:solidFill>
                  </a:tcPr>
                </a:tc>
                <a:extLst>
                  <a:ext uri="{0D108BD9-81ED-4DB2-BD59-A6C34878D82A}">
                    <a16:rowId xmlns="" xmlns:a16="http://schemas.microsoft.com/office/drawing/2014/main" val="10002"/>
                  </a:ext>
                </a:extLst>
              </a:tr>
              <a:tr h="190500">
                <a:tc gridSpan="10">
                  <a:txBody>
                    <a:bodyPr/>
                    <a:lstStyle/>
                    <a:p>
                      <a:pPr algn="l" fontAlgn="b"/>
                      <a:r>
                        <a:rPr lang="pt-BR" sz="1100" b="1" i="0" u="none" strike="noStrike">
                          <a:solidFill>
                            <a:srgbClr val="000000"/>
                          </a:solidFill>
                          <a:latin typeface="Arial"/>
                        </a:rPr>
                        <a:t>Fonte: Sistema TB Web - DEVISA</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 xmlns:a16="http://schemas.microsoft.com/office/drawing/2014/main" val="10003"/>
                  </a:ext>
                </a:extLst>
              </a:tr>
              <a:tr h="190500">
                <a:tc gridSpan="10">
                  <a:txBody>
                    <a:bodyPr/>
                    <a:lstStyle/>
                    <a:p>
                      <a:pPr algn="l" fontAlgn="b"/>
                      <a:r>
                        <a:rPr lang="pt-BR" sz="1100" b="1" i="0" u="none" strike="noStrike" dirty="0">
                          <a:solidFill>
                            <a:srgbClr val="000000"/>
                          </a:solidFill>
                          <a:latin typeface="Arial"/>
                        </a:rPr>
                        <a:t>Dados até 06/02/2020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p:cNvSpPr txBox="1"/>
          <p:nvPr/>
        </p:nvSpPr>
        <p:spPr>
          <a:xfrm>
            <a:off x="0" y="0"/>
            <a:ext cx="9144000" cy="646331"/>
          </a:xfrm>
          <a:prstGeom prst="rect">
            <a:avLst/>
          </a:prstGeom>
          <a:solidFill>
            <a:schemeClr val="accent1"/>
          </a:solidFill>
          <a:ln>
            <a:solidFill>
              <a:schemeClr val="tx1"/>
            </a:solidFill>
          </a:ln>
          <a:scene3d>
            <a:camera prst="orthographicFront"/>
            <a:lightRig rig="threePt" dir="t"/>
          </a:scene3d>
          <a:sp3d>
            <a:bevelT w="152400" h="50800" prst="softRound"/>
          </a:sp3d>
        </p:spPr>
        <p:txBody>
          <a:bodyPr wrap="square" rtlCol="0">
            <a:spAutoFit/>
          </a:bodyPr>
          <a:lstStyle/>
          <a:p>
            <a:pPr algn="ctr"/>
            <a:r>
              <a:rPr lang="pt-BR" b="1" dirty="0">
                <a:solidFill>
                  <a:schemeClr val="bg1"/>
                </a:solidFill>
                <a:latin typeface="Arial" pitchFamily="34" charset="0"/>
                <a:cs typeface="Arial" pitchFamily="34" charset="0"/>
              </a:rPr>
              <a:t>Indicador 3.i.6. Proporção de exames anti-HIV realizados entre os casos novos de tuberculose</a:t>
            </a:r>
          </a:p>
        </p:txBody>
      </p:sp>
      <p:sp>
        <p:nvSpPr>
          <p:cNvPr id="4" name="Retângulo 3"/>
          <p:cNvSpPr/>
          <p:nvPr/>
        </p:nvSpPr>
        <p:spPr>
          <a:xfrm>
            <a:off x="998806" y="2250831"/>
            <a:ext cx="7948246" cy="1708160"/>
          </a:xfrm>
          <a:prstGeom prst="rect">
            <a:avLst/>
          </a:prstGeom>
        </p:spPr>
        <p:txBody>
          <a:bodyPr wrap="square">
            <a:spAutoFit/>
          </a:bodyPr>
          <a:lstStyle/>
          <a:p>
            <a:pPr algn="just">
              <a:buFont typeface="Arial" pitchFamily="34" charset="0"/>
              <a:buChar char="•"/>
            </a:pPr>
            <a:r>
              <a:rPr lang="pt-BR" sz="1500" b="1" dirty="0" smtClean="0">
                <a:latin typeface="Arial" pitchFamily="34" charset="0"/>
                <a:cs typeface="Arial" pitchFamily="34" charset="0"/>
              </a:rPr>
              <a:t>A implantação do teste rápido de HIV em todas unidades contribuiu para o cumprimento desta meta;</a:t>
            </a:r>
          </a:p>
          <a:p>
            <a:pPr algn="just"/>
            <a:endParaRPr lang="pt-BR" sz="1500" b="1" dirty="0" smtClean="0">
              <a:latin typeface="Arial" pitchFamily="34" charset="0"/>
              <a:cs typeface="Arial" pitchFamily="34" charset="0"/>
            </a:endParaRPr>
          </a:p>
          <a:p>
            <a:pPr algn="just">
              <a:buFont typeface="Arial" pitchFamily="34" charset="0"/>
              <a:buChar char="•"/>
            </a:pPr>
            <a:endParaRPr lang="pt-BR" sz="1500" b="1" dirty="0" smtClean="0">
              <a:latin typeface="Arial" pitchFamily="34" charset="0"/>
              <a:cs typeface="Arial" pitchFamily="34" charset="0"/>
            </a:endParaRPr>
          </a:p>
          <a:p>
            <a:pPr algn="just">
              <a:buFont typeface="Arial" pitchFamily="34" charset="0"/>
              <a:buChar char="•"/>
            </a:pPr>
            <a:endParaRPr lang="pt-BR" sz="1500" b="1" dirty="0" smtClean="0">
              <a:latin typeface="Arial" pitchFamily="34" charset="0"/>
              <a:cs typeface="Arial" pitchFamily="34" charset="0"/>
            </a:endParaRPr>
          </a:p>
          <a:p>
            <a:pPr algn="just">
              <a:buFont typeface="Arial" pitchFamily="34" charset="0"/>
              <a:buChar char="•"/>
            </a:pPr>
            <a:r>
              <a:rPr lang="pt-BR" sz="1500" b="1" dirty="0" smtClean="0">
                <a:latin typeface="Arial" pitchFamily="34" charset="0"/>
                <a:cs typeface="Arial" pitchFamily="34" charset="0"/>
              </a:rPr>
              <a:t>Entre os </a:t>
            </a:r>
            <a:r>
              <a:rPr lang="pt-BR" sz="1500" b="1" dirty="0" smtClean="0">
                <a:solidFill>
                  <a:srgbClr val="FF0000"/>
                </a:solidFill>
                <a:latin typeface="Arial" pitchFamily="34" charset="0"/>
                <a:cs typeface="Arial" pitchFamily="34" charset="0"/>
              </a:rPr>
              <a:t>281</a:t>
            </a:r>
            <a:r>
              <a:rPr lang="pt-BR" sz="1500" b="1" dirty="0" smtClean="0">
                <a:latin typeface="Arial" pitchFamily="34" charset="0"/>
                <a:cs typeface="Arial" pitchFamily="34" charset="0"/>
              </a:rPr>
              <a:t> casos novos de tuberculose notificados esse ano, </a:t>
            </a:r>
            <a:r>
              <a:rPr lang="pt-BR" sz="1500" b="1" dirty="0" smtClean="0">
                <a:solidFill>
                  <a:srgbClr val="FF0000"/>
                </a:solidFill>
                <a:latin typeface="Arial" pitchFamily="34" charset="0"/>
                <a:cs typeface="Arial" pitchFamily="34" charset="0"/>
              </a:rPr>
              <a:t>268</a:t>
            </a:r>
            <a:r>
              <a:rPr lang="pt-BR" sz="1500" b="1" dirty="0" smtClean="0">
                <a:latin typeface="Arial" pitchFamily="34" charset="0"/>
                <a:cs typeface="Arial" pitchFamily="34" charset="0"/>
              </a:rPr>
              <a:t> realizaram exame de HIV, 10 não realizaram e para 3 a informação é ignorada.</a:t>
            </a:r>
            <a:endParaRPr lang="pt-BR" sz="1500" b="1" dirty="0">
              <a:latin typeface="Arial" pitchFamily="34" charset="0"/>
              <a:cs typeface="Arial" pitchFamily="34" charset="0"/>
            </a:endParaRPr>
          </a:p>
        </p:txBody>
      </p:sp>
      <p:sp>
        <p:nvSpPr>
          <p:cNvPr id="5" name="CaixaDeTexto 4"/>
          <p:cNvSpPr txBox="1"/>
          <p:nvPr/>
        </p:nvSpPr>
        <p:spPr>
          <a:xfrm rot="16200000">
            <a:off x="-2145343" y="3053973"/>
            <a:ext cx="5022168" cy="461665"/>
          </a:xfrm>
          <a:prstGeom prst="rect">
            <a:avLst/>
          </a:prstGeom>
          <a:solidFill>
            <a:srgbClr val="92D050"/>
          </a:solidFill>
        </p:spPr>
        <p:txBody>
          <a:bodyPr wrap="square" rtlCol="0">
            <a:spAutoFit/>
          </a:bodyPr>
          <a:lstStyle/>
          <a:p>
            <a:pPr algn="ctr"/>
            <a:r>
              <a:rPr lang="pt-BR" sz="2400" b="1" dirty="0" smtClean="0"/>
              <a:t>Comentário  da Gestão</a:t>
            </a:r>
            <a:endParaRPr lang="pt-BR" sz="2400" b="1"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p:cNvSpPr txBox="1"/>
          <p:nvPr/>
        </p:nvSpPr>
        <p:spPr>
          <a:xfrm>
            <a:off x="0" y="0"/>
            <a:ext cx="9144000" cy="646331"/>
          </a:xfrm>
          <a:prstGeom prst="rect">
            <a:avLst/>
          </a:prstGeom>
          <a:solidFill>
            <a:schemeClr val="accent1"/>
          </a:solidFill>
          <a:ln>
            <a:solidFill>
              <a:schemeClr val="tx1"/>
            </a:solidFill>
          </a:ln>
          <a:scene3d>
            <a:camera prst="orthographicFront"/>
            <a:lightRig rig="threePt" dir="t"/>
          </a:scene3d>
          <a:sp3d>
            <a:bevelT w="152400" h="50800" prst="softRound"/>
          </a:sp3d>
        </p:spPr>
        <p:txBody>
          <a:bodyPr wrap="square" rtlCol="0">
            <a:spAutoFit/>
          </a:bodyPr>
          <a:lstStyle/>
          <a:p>
            <a:pPr algn="ctr"/>
            <a:r>
              <a:rPr lang="pt-BR" b="1" dirty="0">
                <a:solidFill>
                  <a:schemeClr val="bg1"/>
                </a:solidFill>
                <a:latin typeface="Arial" pitchFamily="34" charset="0"/>
                <a:cs typeface="Arial" pitchFamily="34" charset="0"/>
              </a:rPr>
              <a:t>Indicador 3.i.6. Proporção de exames anti-HIV realizados entre os casos novos de tuberculose</a:t>
            </a:r>
          </a:p>
        </p:txBody>
      </p:sp>
      <p:sp>
        <p:nvSpPr>
          <p:cNvPr id="5121" name="Rectangle 1"/>
          <p:cNvSpPr>
            <a:spLocks noChangeArrowheads="1"/>
          </p:cNvSpPr>
          <p:nvPr/>
        </p:nvSpPr>
        <p:spPr bwMode="auto">
          <a:xfrm>
            <a:off x="0" y="661181"/>
            <a:ext cx="914400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t-BR" sz="1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Meta: 95% </a:t>
            </a:r>
            <a:r>
              <a:rPr kumimoji="0" lang="pt-BR" sz="1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sym typeface="Wingdings" pitchFamily="2" charset="2"/>
              </a:rPr>
              <a:t></a:t>
            </a:r>
            <a:r>
              <a:rPr kumimoji="0" lang="pt-BR" sz="1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Alcançado: 95,37%</a:t>
            </a:r>
            <a:endParaRPr kumimoji="0" lang="pt-BR" sz="1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sym typeface="Wingdings" pitchFamily="2" charset="2"/>
            </a:endParaRPr>
          </a:p>
        </p:txBody>
      </p:sp>
      <p:pic>
        <p:nvPicPr>
          <p:cNvPr id="5122" name="Gráfico 7"/>
          <p:cNvPicPr>
            <a:picLocks noChangeArrowheads="1"/>
          </p:cNvPicPr>
          <p:nvPr/>
        </p:nvPicPr>
        <p:blipFill>
          <a:blip r:embed="rId2" cstate="print"/>
          <a:srcRect/>
          <a:stretch>
            <a:fillRect/>
          </a:stretch>
        </p:blipFill>
        <p:spPr bwMode="auto">
          <a:xfrm>
            <a:off x="759654" y="914400"/>
            <a:ext cx="8384345" cy="2349305"/>
          </a:xfrm>
          <a:prstGeom prst="rect">
            <a:avLst/>
          </a:prstGeom>
          <a:noFill/>
          <a:ln w="9525">
            <a:noFill/>
            <a:miter lim="800000"/>
            <a:headEnd/>
            <a:tailEnd/>
          </a:ln>
        </p:spPr>
      </p:pic>
      <p:sp>
        <p:nvSpPr>
          <p:cNvPr id="5123" name="Rectangle 3"/>
          <p:cNvSpPr>
            <a:spLocks noChangeArrowheads="1"/>
          </p:cNvSpPr>
          <p:nvPr/>
        </p:nvSpPr>
        <p:spPr bwMode="auto">
          <a:xfrm>
            <a:off x="773722" y="3291839"/>
            <a:ext cx="8370277"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tab pos="228600" algn="l"/>
              </a:tabLst>
            </a:pPr>
            <a:r>
              <a:rPr kumimoji="0" lang="pt-BR" b="0" i="0" u="none" strike="noStrike" cap="none" normalizeH="0" baseline="0" dirty="0" smtClean="0">
                <a:ln>
                  <a:noFill/>
                </a:ln>
                <a:solidFill>
                  <a:srgbClr val="000000"/>
                </a:solidFill>
                <a:effectLst/>
                <a:latin typeface="Arial" pitchFamily="34" charset="0"/>
                <a:ea typeface="Times New Roman" pitchFamily="18" charset="0"/>
                <a:cs typeface="Calibri" pitchFamily="34" charset="0"/>
              </a:rPr>
              <a:t>Esse é um indicador que a Secretaria tem conseguido alcançar desde 2014. Contribuiu para o alcance da meta a implantação do teste rápido de HIV em todas as unidades de saúde. </a:t>
            </a:r>
            <a:endParaRPr kumimoji="0" lang="pt-B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Lst>
            </a:pPr>
            <a:endParaRPr kumimoji="0" lang="pt-BR" b="0" i="0" u="none" strike="noStrike" cap="none" normalizeH="0" baseline="0" dirty="0" smtClean="0">
              <a:ln>
                <a:noFill/>
              </a:ln>
              <a:solidFill>
                <a:srgbClr val="000000"/>
              </a:solidFill>
              <a:effectLst/>
              <a:latin typeface="Arial" pitchFamily="34" charset="0"/>
              <a:ea typeface="Times New Roman" pitchFamily="18"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Lst>
            </a:pPr>
            <a:r>
              <a:rPr kumimoji="0" lang="pt-BR" b="0" i="0" u="none" strike="noStrike" cap="none" normalizeH="0" baseline="0" dirty="0" smtClean="0">
                <a:ln>
                  <a:noFill/>
                </a:ln>
                <a:solidFill>
                  <a:srgbClr val="000000"/>
                </a:solidFill>
                <a:effectLst/>
                <a:latin typeface="Arial" pitchFamily="34" charset="0"/>
                <a:ea typeface="Times New Roman" pitchFamily="18" charset="0"/>
                <a:cs typeface="Calibri" pitchFamily="34" charset="0"/>
              </a:rPr>
              <a:t>Tem muita importância para impedir uma importante causa de mortalidade e a disseminação da própria doença.</a:t>
            </a:r>
            <a:endParaRPr kumimoji="0" lang="pt-BR"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CaixaDeTexto 5"/>
          <p:cNvSpPr txBox="1"/>
          <p:nvPr/>
        </p:nvSpPr>
        <p:spPr>
          <a:xfrm rot="16200000">
            <a:off x="-2173477" y="3025838"/>
            <a:ext cx="5078438" cy="461665"/>
          </a:xfrm>
          <a:prstGeom prst="rect">
            <a:avLst/>
          </a:prstGeom>
          <a:solidFill>
            <a:srgbClr val="FFFF00"/>
          </a:solidFill>
        </p:spPr>
        <p:txBody>
          <a:bodyPr wrap="square" rtlCol="0">
            <a:spAutoFit/>
          </a:bodyPr>
          <a:lstStyle/>
          <a:p>
            <a:pPr algn="ctr"/>
            <a:r>
              <a:rPr lang="pt-BR" sz="2400" b="1" dirty="0" smtClean="0"/>
              <a:t>Comentário  da Executiva CMS</a:t>
            </a:r>
            <a:endParaRPr lang="pt-BR" sz="2400" b="1"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0" y="0"/>
            <a:ext cx="9144000" cy="646331"/>
          </a:xfrm>
          <a:prstGeom prst="rect">
            <a:avLst/>
          </a:prstGeom>
          <a:solidFill>
            <a:schemeClr val="accent1"/>
          </a:solidFill>
          <a:ln>
            <a:solidFill>
              <a:schemeClr val="tx1"/>
            </a:solidFill>
          </a:ln>
          <a:scene3d>
            <a:camera prst="orthographicFront"/>
            <a:lightRig rig="threePt" dir="t"/>
          </a:scene3d>
          <a:sp3d>
            <a:bevelT w="152400" h="50800" prst="softRound"/>
          </a:sp3d>
        </p:spPr>
        <p:txBody>
          <a:bodyPr wrap="square" rtlCol="0">
            <a:spAutoFit/>
          </a:bodyPr>
          <a:lstStyle/>
          <a:p>
            <a:pPr algn="ctr"/>
            <a:r>
              <a:rPr lang="pt-BR" b="1" dirty="0">
                <a:solidFill>
                  <a:schemeClr val="bg1"/>
                </a:solidFill>
                <a:latin typeface="Arial" pitchFamily="34" charset="0"/>
                <a:cs typeface="Arial" pitchFamily="34" charset="0"/>
              </a:rPr>
              <a:t>Indicador 1.ii.1. - Razão de exames </a:t>
            </a:r>
            <a:r>
              <a:rPr lang="pt-BR" b="1" dirty="0" err="1">
                <a:solidFill>
                  <a:schemeClr val="bg1"/>
                </a:solidFill>
                <a:latin typeface="Arial" pitchFamily="34" charset="0"/>
                <a:cs typeface="Arial" pitchFamily="34" charset="0"/>
              </a:rPr>
              <a:t>Citopatológicos</a:t>
            </a:r>
            <a:r>
              <a:rPr lang="pt-BR" b="1" dirty="0">
                <a:solidFill>
                  <a:schemeClr val="bg1"/>
                </a:solidFill>
                <a:latin typeface="Arial" pitchFamily="34" charset="0"/>
                <a:cs typeface="Arial" pitchFamily="34" charset="0"/>
              </a:rPr>
              <a:t> do colo do útero em mulheres de 25 a 64 anos e a população na mesma faixa etária</a:t>
            </a:r>
          </a:p>
        </p:txBody>
      </p:sp>
      <p:graphicFrame>
        <p:nvGraphicFramePr>
          <p:cNvPr id="5" name="Tabela 4">
            <a:extLst>
              <a:ext uri="{FF2B5EF4-FFF2-40B4-BE49-F238E27FC236}">
                <a16:creationId xmlns="" xmlns:a16="http://schemas.microsoft.com/office/drawing/2014/main" id="{18025CE6-26D1-4D4C-A255-6BAFAB08C8BF}"/>
              </a:ext>
            </a:extLst>
          </p:cNvPr>
          <p:cNvGraphicFramePr>
            <a:graphicFrameLocks noGrp="1"/>
          </p:cNvGraphicFramePr>
          <p:nvPr>
            <p:extLst>
              <p:ext uri="{D42A27DB-BD31-4B8C-83A1-F6EECF244321}">
                <p14:modId xmlns:p14="http://schemas.microsoft.com/office/powerpoint/2010/main" xmlns="" val="4192461328"/>
              </p:ext>
            </p:extLst>
          </p:nvPr>
        </p:nvGraphicFramePr>
        <p:xfrm>
          <a:off x="1" y="1828802"/>
          <a:ext cx="6093088" cy="3953020"/>
        </p:xfrm>
        <a:graphic>
          <a:graphicData uri="http://schemas.openxmlformats.org/drawingml/2006/table">
            <a:tbl>
              <a:tblPr>
                <a:effectLst>
                  <a:innerShdw blurRad="114300">
                    <a:prstClr val="black"/>
                  </a:innerShdw>
                </a:effectLst>
                <a:tableStyleId>{5C22544A-7EE6-4342-B048-85BDC9FD1C3A}</a:tableStyleId>
              </a:tblPr>
              <a:tblGrid>
                <a:gridCol w="1340479">
                  <a:extLst>
                    <a:ext uri="{9D8B030D-6E8A-4147-A177-3AD203B41FA5}">
                      <a16:colId xmlns="" xmlns:a16="http://schemas.microsoft.com/office/drawing/2014/main" val="883459056"/>
                    </a:ext>
                  </a:extLst>
                </a:gridCol>
                <a:gridCol w="1584203">
                  <a:extLst>
                    <a:ext uri="{9D8B030D-6E8A-4147-A177-3AD203B41FA5}">
                      <a16:colId xmlns="" xmlns:a16="http://schemas.microsoft.com/office/drawing/2014/main" val="3519434354"/>
                    </a:ext>
                  </a:extLst>
                </a:gridCol>
                <a:gridCol w="1584203">
                  <a:extLst>
                    <a:ext uri="{9D8B030D-6E8A-4147-A177-3AD203B41FA5}">
                      <a16:colId xmlns="" xmlns:a16="http://schemas.microsoft.com/office/drawing/2014/main" val="1809633612"/>
                    </a:ext>
                  </a:extLst>
                </a:gridCol>
                <a:gridCol w="1584203">
                  <a:extLst>
                    <a:ext uri="{9D8B030D-6E8A-4147-A177-3AD203B41FA5}">
                      <a16:colId xmlns="" xmlns:a16="http://schemas.microsoft.com/office/drawing/2014/main" val="4184462049"/>
                    </a:ext>
                  </a:extLst>
                </a:gridCol>
              </a:tblGrid>
              <a:tr h="988255">
                <a:tc>
                  <a:txBody>
                    <a:bodyPr/>
                    <a:lstStyle/>
                    <a:p>
                      <a:pPr algn="l" fontAlgn="ctr"/>
                      <a:r>
                        <a:rPr lang="pt-BR" sz="1800" u="none" strike="noStrike" dirty="0">
                          <a:effectLst/>
                          <a:latin typeface="Arial" pitchFamily="34" charset="0"/>
                          <a:cs typeface="Arial" pitchFamily="34" charset="0"/>
                        </a:rPr>
                        <a:t> </a:t>
                      </a:r>
                      <a:endParaRPr lang="pt-BR" sz="1800" b="0"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u="none" strike="noStrike" dirty="0">
                          <a:effectLst/>
                          <a:latin typeface="Arial" pitchFamily="34" charset="0"/>
                          <a:cs typeface="Arial" pitchFamily="34" charset="0"/>
                        </a:rPr>
                        <a:t>2018</a:t>
                      </a:r>
                      <a:endParaRPr lang="pt-BR" sz="1800" b="0"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u="none" strike="noStrike" dirty="0">
                          <a:effectLst/>
                          <a:latin typeface="Arial" pitchFamily="34" charset="0"/>
                          <a:cs typeface="Arial" pitchFamily="34" charset="0"/>
                        </a:rPr>
                        <a:t>2019</a:t>
                      </a:r>
                      <a:endParaRPr lang="pt-BR" sz="1800" b="0"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b="1" u="none" strike="noStrike" dirty="0">
                          <a:effectLst/>
                          <a:latin typeface="Arial" pitchFamily="34" charset="0"/>
                          <a:cs typeface="Arial" pitchFamily="34" charset="0"/>
                        </a:rPr>
                        <a:t>RAG 2019</a:t>
                      </a:r>
                      <a:endParaRPr lang="pt-BR" sz="1800" b="1" i="0" u="none" strike="noStrike" dirty="0">
                        <a:solidFill>
                          <a:srgbClr val="000000"/>
                        </a:solidFill>
                        <a:effectLst/>
                        <a:latin typeface="Arial" pitchFamily="34" charset="0"/>
                        <a:cs typeface="Arial" pitchFamily="34" charset="0"/>
                      </a:endParaRPr>
                    </a:p>
                  </a:txBody>
                  <a:tcPr marL="3810" marR="3810" marT="3810" marB="0" anchor="ctr"/>
                </a:tc>
                <a:extLst>
                  <a:ext uri="{0D108BD9-81ED-4DB2-BD59-A6C34878D82A}">
                    <a16:rowId xmlns="" xmlns:a16="http://schemas.microsoft.com/office/drawing/2014/main" val="3563337576"/>
                  </a:ext>
                </a:extLst>
              </a:tr>
              <a:tr h="988255">
                <a:tc>
                  <a:txBody>
                    <a:bodyPr/>
                    <a:lstStyle/>
                    <a:p>
                      <a:pPr algn="ctr" fontAlgn="ctr"/>
                      <a:r>
                        <a:rPr lang="pt-BR" sz="1800" b="1" u="none" strike="noStrike" dirty="0">
                          <a:effectLst/>
                          <a:latin typeface="Arial" pitchFamily="34" charset="0"/>
                          <a:cs typeface="Arial" pitchFamily="34" charset="0"/>
                        </a:rPr>
                        <a:t>1 RDQA</a:t>
                      </a:r>
                      <a:endParaRPr lang="pt-BR" sz="1800" b="1"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b="0" i="0" u="none" strike="noStrike" dirty="0">
                          <a:solidFill>
                            <a:srgbClr val="000000"/>
                          </a:solidFill>
                          <a:effectLst/>
                          <a:latin typeface="Arial" pitchFamily="34" charset="0"/>
                          <a:cs typeface="Arial" pitchFamily="34" charset="0"/>
                        </a:rPr>
                        <a:t>0,21</a:t>
                      </a:r>
                    </a:p>
                  </a:txBody>
                  <a:tcPr marL="3810" marR="3810" marT="3810" marB="0" anchor="ctr"/>
                </a:tc>
                <a:tc>
                  <a:txBody>
                    <a:bodyPr/>
                    <a:lstStyle/>
                    <a:p>
                      <a:pPr algn="ctr" fontAlgn="ctr"/>
                      <a:r>
                        <a:rPr lang="pt-BR" sz="1800" b="0" i="0" u="none" strike="noStrike" dirty="0">
                          <a:solidFill>
                            <a:srgbClr val="000000"/>
                          </a:solidFill>
                          <a:effectLst/>
                          <a:latin typeface="Arial" pitchFamily="34" charset="0"/>
                          <a:cs typeface="Arial" pitchFamily="34" charset="0"/>
                        </a:rPr>
                        <a:t>0,09</a:t>
                      </a:r>
                    </a:p>
                  </a:txBody>
                  <a:tcPr marL="3810" marR="3810" marT="3810" marB="0" anchor="ctr"/>
                </a:tc>
                <a:tc rowSpan="3">
                  <a:txBody>
                    <a:bodyPr/>
                    <a:lstStyle/>
                    <a:p>
                      <a:pPr algn="ctr" fontAlgn="ctr"/>
                      <a:r>
                        <a:rPr lang="pt-BR" sz="2000" b="1" u="none" strike="noStrike" dirty="0" smtClean="0">
                          <a:effectLst/>
                          <a:latin typeface="Arial" pitchFamily="34" charset="0"/>
                          <a:cs typeface="Arial" pitchFamily="34" charset="0"/>
                        </a:rPr>
                        <a:t>0,23</a:t>
                      </a:r>
                      <a:r>
                        <a:rPr lang="pt-BR" sz="2000" b="1" u="none" strike="noStrike" dirty="0">
                          <a:effectLst/>
                          <a:latin typeface="Arial" pitchFamily="34" charset="0"/>
                          <a:cs typeface="Arial" pitchFamily="34" charset="0"/>
                        </a:rPr>
                        <a:t> </a:t>
                      </a:r>
                      <a:endParaRPr lang="pt-BR" sz="2000" b="1" i="0" u="none" strike="noStrike" dirty="0">
                        <a:solidFill>
                          <a:srgbClr val="000000"/>
                        </a:solidFill>
                        <a:effectLst/>
                        <a:latin typeface="Arial" pitchFamily="34" charset="0"/>
                        <a:cs typeface="Arial" pitchFamily="34" charset="0"/>
                      </a:endParaRPr>
                    </a:p>
                  </a:txBody>
                  <a:tcPr marL="3810" marR="3810" marT="3810" marB="0" anchor="ctr">
                    <a:solidFill>
                      <a:schemeClr val="accent2">
                        <a:lumMod val="20000"/>
                        <a:lumOff val="80000"/>
                      </a:schemeClr>
                    </a:solidFill>
                  </a:tcPr>
                </a:tc>
                <a:extLst>
                  <a:ext uri="{0D108BD9-81ED-4DB2-BD59-A6C34878D82A}">
                    <a16:rowId xmlns="" xmlns:a16="http://schemas.microsoft.com/office/drawing/2014/main" val="1443623475"/>
                  </a:ext>
                </a:extLst>
              </a:tr>
              <a:tr h="988255">
                <a:tc>
                  <a:txBody>
                    <a:bodyPr/>
                    <a:lstStyle/>
                    <a:p>
                      <a:pPr algn="ctr" fontAlgn="ctr"/>
                      <a:r>
                        <a:rPr lang="pt-BR" sz="1800" b="1" u="none" strike="noStrike" dirty="0">
                          <a:effectLst/>
                          <a:latin typeface="Arial" pitchFamily="34" charset="0"/>
                          <a:cs typeface="Arial" pitchFamily="34" charset="0"/>
                        </a:rPr>
                        <a:t>2 RDQA</a:t>
                      </a:r>
                      <a:endParaRPr lang="pt-BR" sz="1800" b="1"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b="0" i="0" u="none" strike="noStrike" dirty="0">
                          <a:solidFill>
                            <a:srgbClr val="000000"/>
                          </a:solidFill>
                          <a:effectLst/>
                          <a:latin typeface="Arial" pitchFamily="34" charset="0"/>
                          <a:cs typeface="Arial" pitchFamily="34" charset="0"/>
                        </a:rPr>
                        <a:t>0,35</a:t>
                      </a:r>
                    </a:p>
                  </a:txBody>
                  <a:tcPr marL="3810" marR="3810" marT="3810" marB="0" anchor="ctr"/>
                </a:tc>
                <a:tc>
                  <a:txBody>
                    <a:bodyPr/>
                    <a:lstStyle/>
                    <a:p>
                      <a:pPr algn="ctr" fontAlgn="ctr"/>
                      <a:r>
                        <a:rPr lang="pt-BR" sz="1800" b="0" i="0" u="none" strike="noStrike" dirty="0">
                          <a:solidFill>
                            <a:srgbClr val="000000"/>
                          </a:solidFill>
                          <a:effectLst/>
                          <a:latin typeface="Arial" pitchFamily="34" charset="0"/>
                          <a:cs typeface="Arial" pitchFamily="34" charset="0"/>
                        </a:rPr>
                        <a:t>0,15</a:t>
                      </a:r>
                    </a:p>
                  </a:txBody>
                  <a:tcPr marL="3810" marR="3810" marT="3810" marB="0" anchor="ctr"/>
                </a:tc>
                <a:tc vMerge="1">
                  <a:txBody>
                    <a:bodyPr/>
                    <a:lstStyle/>
                    <a:p>
                      <a:pPr algn="ctr" fontAlgn="ctr"/>
                      <a:endParaRPr lang="pt-BR" sz="1800" b="0" i="0" u="none" strike="noStrike" dirty="0">
                        <a:solidFill>
                          <a:srgbClr val="000000"/>
                        </a:solidFill>
                        <a:effectLst/>
                        <a:latin typeface="Arial" panose="020B0604020202020204" pitchFamily="34" charset="0"/>
                      </a:endParaRPr>
                    </a:p>
                  </a:txBody>
                  <a:tcPr marL="3810" marR="3810" marT="3810" marB="0" anchor="ctr">
                    <a:solidFill>
                      <a:schemeClr val="accent2">
                        <a:lumMod val="60000"/>
                        <a:lumOff val="40000"/>
                      </a:schemeClr>
                    </a:solidFill>
                  </a:tcPr>
                </a:tc>
                <a:extLst>
                  <a:ext uri="{0D108BD9-81ED-4DB2-BD59-A6C34878D82A}">
                    <a16:rowId xmlns="" xmlns:a16="http://schemas.microsoft.com/office/drawing/2014/main" val="663266749"/>
                  </a:ext>
                </a:extLst>
              </a:tr>
              <a:tr h="988255">
                <a:tc>
                  <a:txBody>
                    <a:bodyPr/>
                    <a:lstStyle/>
                    <a:p>
                      <a:pPr algn="ctr" fontAlgn="ctr"/>
                      <a:r>
                        <a:rPr lang="pt-BR" sz="1800" b="1" u="none" strike="noStrike" dirty="0">
                          <a:effectLst/>
                          <a:latin typeface="Arial" pitchFamily="34" charset="0"/>
                          <a:cs typeface="Arial" pitchFamily="34" charset="0"/>
                        </a:rPr>
                        <a:t>3 RDQA</a:t>
                      </a:r>
                      <a:endParaRPr lang="pt-BR" sz="1800" b="1"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b="0" i="0" u="none" strike="noStrike" dirty="0">
                          <a:solidFill>
                            <a:srgbClr val="000000"/>
                          </a:solidFill>
                          <a:effectLst/>
                          <a:latin typeface="Arial" pitchFamily="34" charset="0"/>
                          <a:cs typeface="Arial" pitchFamily="34" charset="0"/>
                        </a:rPr>
                        <a:t>0,44</a:t>
                      </a:r>
                    </a:p>
                  </a:txBody>
                  <a:tcPr marL="3810" marR="3810" marT="3810" marB="0" anchor="ctr"/>
                </a:tc>
                <a:tc>
                  <a:txBody>
                    <a:bodyPr/>
                    <a:lstStyle/>
                    <a:p>
                      <a:pPr algn="ctr" fontAlgn="ctr"/>
                      <a:r>
                        <a:rPr lang="pt-BR" sz="1800" b="0" i="0" u="none" strike="noStrike" dirty="0" smtClean="0">
                          <a:solidFill>
                            <a:srgbClr val="000000"/>
                          </a:solidFill>
                          <a:effectLst/>
                          <a:latin typeface="Arial" pitchFamily="34" charset="0"/>
                          <a:cs typeface="Arial" pitchFamily="34" charset="0"/>
                        </a:rPr>
                        <a:t>0,23</a:t>
                      </a:r>
                      <a:endParaRPr lang="pt-BR" sz="1800" b="0" i="0" u="none" strike="noStrike" dirty="0">
                        <a:solidFill>
                          <a:srgbClr val="000000"/>
                        </a:solidFill>
                        <a:effectLst/>
                        <a:latin typeface="Arial" pitchFamily="34" charset="0"/>
                        <a:cs typeface="Arial" pitchFamily="34" charset="0"/>
                      </a:endParaRPr>
                    </a:p>
                  </a:txBody>
                  <a:tcPr marL="3810" marR="3810" marT="3810" marB="0" anchor="ctr"/>
                </a:tc>
                <a:tc vMerge="1">
                  <a:txBody>
                    <a:bodyPr/>
                    <a:lstStyle/>
                    <a:p>
                      <a:pPr algn="ctr" fontAlgn="ctr"/>
                      <a:endParaRPr lang="pt-BR" sz="1800" b="0" i="0" u="none" strike="noStrike" dirty="0">
                        <a:solidFill>
                          <a:srgbClr val="000000"/>
                        </a:solidFill>
                        <a:effectLst/>
                        <a:latin typeface="Arial" panose="020B0604020202020204" pitchFamily="34" charset="0"/>
                      </a:endParaRPr>
                    </a:p>
                  </a:txBody>
                  <a:tcPr marL="3810" marR="3810" marT="3810" marB="0" anchor="ctr"/>
                </a:tc>
                <a:extLst>
                  <a:ext uri="{0D108BD9-81ED-4DB2-BD59-A6C34878D82A}">
                    <a16:rowId xmlns="" xmlns:a16="http://schemas.microsoft.com/office/drawing/2014/main" val="3536398260"/>
                  </a:ext>
                </a:extLst>
              </a:tr>
            </a:tbl>
          </a:graphicData>
        </a:graphic>
      </p:graphicFrame>
      <p:graphicFrame>
        <p:nvGraphicFramePr>
          <p:cNvPr id="6" name="Tabela 5"/>
          <p:cNvGraphicFramePr>
            <a:graphicFrameLocks noGrp="1"/>
          </p:cNvGraphicFramePr>
          <p:nvPr/>
        </p:nvGraphicFramePr>
        <p:xfrm>
          <a:off x="6246054" y="1885071"/>
          <a:ext cx="2654105" cy="3840480"/>
        </p:xfrm>
        <a:graphic>
          <a:graphicData uri="http://schemas.openxmlformats.org/drawingml/2006/table">
            <a:tbl>
              <a:tblPr firstRow="1" bandRow="1">
                <a:effectLst>
                  <a:innerShdw blurRad="215900" dist="50800" dir="13500000">
                    <a:prstClr val="black">
                      <a:alpha val="50000"/>
                    </a:prstClr>
                  </a:innerShdw>
                </a:effectLst>
                <a:tableStyleId>{5C22544A-7EE6-4342-B048-85BDC9FD1C3A}</a:tableStyleId>
              </a:tblPr>
              <a:tblGrid>
                <a:gridCol w="2654105">
                  <a:extLst>
                    <a:ext uri="{9D8B030D-6E8A-4147-A177-3AD203B41FA5}">
                      <a16:colId xmlns="" xmlns:a16="http://schemas.microsoft.com/office/drawing/2014/main" val="20000"/>
                    </a:ext>
                  </a:extLst>
                </a:gridCol>
              </a:tblGrid>
              <a:tr h="936879">
                <a:tc>
                  <a:txBody>
                    <a:bodyPr/>
                    <a:lstStyle/>
                    <a:p>
                      <a:pPr algn="ctr"/>
                      <a:endParaRPr lang="pt-BR" b="1" dirty="0">
                        <a:latin typeface="Arial" pitchFamily="34" charset="0"/>
                        <a:cs typeface="Arial" pitchFamily="34" charset="0"/>
                      </a:endParaRPr>
                    </a:p>
                    <a:p>
                      <a:pPr algn="ctr"/>
                      <a:r>
                        <a:rPr lang="pt-BR" b="1" dirty="0">
                          <a:latin typeface="Arial" pitchFamily="34" charset="0"/>
                          <a:cs typeface="Arial" pitchFamily="34" charset="0"/>
                        </a:rPr>
                        <a:t>META</a:t>
                      </a:r>
                      <a:r>
                        <a:rPr lang="pt-BR" b="1" baseline="0" dirty="0">
                          <a:latin typeface="Arial" pitchFamily="34" charset="0"/>
                          <a:cs typeface="Arial" pitchFamily="34" charset="0"/>
                        </a:rPr>
                        <a:t> 2019</a:t>
                      </a:r>
                      <a:endParaRPr lang="pt-BR" b="1" dirty="0">
                        <a:latin typeface="Arial" pitchFamily="34" charset="0"/>
                        <a:cs typeface="Arial" pitchFamily="34" charset="0"/>
                      </a:endParaRPr>
                    </a:p>
                  </a:txBody>
                  <a:tcPr/>
                </a:tc>
                <a:extLst>
                  <a:ext uri="{0D108BD9-81ED-4DB2-BD59-A6C34878D82A}">
                    <a16:rowId xmlns="" xmlns:a16="http://schemas.microsoft.com/office/drawing/2014/main" val="10000"/>
                  </a:ext>
                </a:extLst>
              </a:tr>
              <a:tr h="2903601">
                <a:tc>
                  <a:txBody>
                    <a:bodyPr/>
                    <a:lstStyle/>
                    <a:p>
                      <a:endParaRPr lang="pt-BR" b="1" dirty="0">
                        <a:latin typeface="Arial" pitchFamily="34" charset="0"/>
                        <a:cs typeface="Arial" pitchFamily="34" charset="0"/>
                      </a:endParaRPr>
                    </a:p>
                    <a:p>
                      <a:endParaRPr lang="pt-BR" b="1" dirty="0">
                        <a:latin typeface="Arial" pitchFamily="34" charset="0"/>
                        <a:cs typeface="Arial" pitchFamily="34" charset="0"/>
                      </a:endParaRPr>
                    </a:p>
                    <a:p>
                      <a:endParaRPr lang="pt-BR" b="1" dirty="0">
                        <a:latin typeface="Arial" pitchFamily="34" charset="0"/>
                        <a:cs typeface="Arial" pitchFamily="34" charset="0"/>
                      </a:endParaRPr>
                    </a:p>
                    <a:p>
                      <a:pPr algn="ctr"/>
                      <a:endParaRPr lang="pt-BR" sz="2000" b="1" dirty="0" smtClean="0">
                        <a:latin typeface="Arial" pitchFamily="34" charset="0"/>
                        <a:cs typeface="Arial" pitchFamily="34" charset="0"/>
                      </a:endParaRPr>
                    </a:p>
                    <a:p>
                      <a:pPr algn="ctr"/>
                      <a:r>
                        <a:rPr lang="pt-BR" sz="2000" b="1" dirty="0" smtClean="0">
                          <a:latin typeface="Arial" pitchFamily="34" charset="0"/>
                          <a:cs typeface="Arial" pitchFamily="34" charset="0"/>
                        </a:rPr>
                        <a:t>0,45</a:t>
                      </a:r>
                      <a:endParaRPr lang="pt-BR" sz="2000" b="1" dirty="0">
                        <a:latin typeface="Arial" pitchFamily="34" charset="0"/>
                        <a:cs typeface="Arial" pitchFamily="34" charset="0"/>
                      </a:endParaRPr>
                    </a:p>
                    <a:p>
                      <a:endParaRPr lang="pt-BR" b="1" dirty="0">
                        <a:latin typeface="Arial" pitchFamily="34" charset="0"/>
                        <a:cs typeface="Arial" pitchFamily="34" charset="0"/>
                      </a:endParaRPr>
                    </a:p>
                    <a:p>
                      <a:endParaRPr lang="pt-BR" b="1" dirty="0">
                        <a:latin typeface="Arial" pitchFamily="34" charset="0"/>
                        <a:cs typeface="Arial" pitchFamily="34" charset="0"/>
                      </a:endParaRPr>
                    </a:p>
                    <a:p>
                      <a:endParaRPr lang="pt-BR" b="1" dirty="0">
                        <a:latin typeface="Arial" pitchFamily="34" charset="0"/>
                        <a:cs typeface="Arial" pitchFamily="34" charset="0"/>
                      </a:endParaRPr>
                    </a:p>
                  </a:txBody>
                  <a:tcPr/>
                </a:tc>
                <a:extLst>
                  <a:ext uri="{0D108BD9-81ED-4DB2-BD59-A6C34878D82A}">
                    <a16:rowId xmlns="" xmlns:a16="http://schemas.microsoft.com/office/drawing/2014/main" val="10001"/>
                  </a:ext>
                </a:extLst>
              </a:tr>
            </a:tbl>
          </a:graphicData>
        </a:graphic>
      </p:graphicFrame>
      <p:graphicFrame>
        <p:nvGraphicFramePr>
          <p:cNvPr id="9" name="Tabela 8"/>
          <p:cNvGraphicFramePr>
            <a:graphicFrameLocks noGrp="1"/>
          </p:cNvGraphicFramePr>
          <p:nvPr/>
        </p:nvGraphicFramePr>
        <p:xfrm>
          <a:off x="196945" y="745588"/>
          <a:ext cx="8707906" cy="992110"/>
        </p:xfrm>
        <a:graphic>
          <a:graphicData uri="http://schemas.openxmlformats.org/drawingml/2006/table">
            <a:tbl>
              <a:tblPr/>
              <a:tblGrid>
                <a:gridCol w="1050265">
                  <a:extLst>
                    <a:ext uri="{9D8B030D-6E8A-4147-A177-3AD203B41FA5}">
                      <a16:colId xmlns="" xmlns:a16="http://schemas.microsoft.com/office/drawing/2014/main" val="20000"/>
                    </a:ext>
                  </a:extLst>
                </a:gridCol>
                <a:gridCol w="850849">
                  <a:extLst>
                    <a:ext uri="{9D8B030D-6E8A-4147-A177-3AD203B41FA5}">
                      <a16:colId xmlns="" xmlns:a16="http://schemas.microsoft.com/office/drawing/2014/main" val="20001"/>
                    </a:ext>
                  </a:extLst>
                </a:gridCol>
                <a:gridCol w="850849">
                  <a:extLst>
                    <a:ext uri="{9D8B030D-6E8A-4147-A177-3AD203B41FA5}">
                      <a16:colId xmlns="" xmlns:a16="http://schemas.microsoft.com/office/drawing/2014/main" val="20002"/>
                    </a:ext>
                  </a:extLst>
                </a:gridCol>
                <a:gridCol w="850849">
                  <a:extLst>
                    <a:ext uri="{9D8B030D-6E8A-4147-A177-3AD203B41FA5}">
                      <a16:colId xmlns="" xmlns:a16="http://schemas.microsoft.com/office/drawing/2014/main" val="20003"/>
                    </a:ext>
                  </a:extLst>
                </a:gridCol>
                <a:gridCol w="850849">
                  <a:extLst>
                    <a:ext uri="{9D8B030D-6E8A-4147-A177-3AD203B41FA5}">
                      <a16:colId xmlns="" xmlns:a16="http://schemas.microsoft.com/office/drawing/2014/main" val="20004"/>
                    </a:ext>
                  </a:extLst>
                </a:gridCol>
                <a:gridCol w="850849">
                  <a:extLst>
                    <a:ext uri="{9D8B030D-6E8A-4147-A177-3AD203B41FA5}">
                      <a16:colId xmlns="" xmlns:a16="http://schemas.microsoft.com/office/drawing/2014/main" val="20005"/>
                    </a:ext>
                  </a:extLst>
                </a:gridCol>
                <a:gridCol w="850849">
                  <a:extLst>
                    <a:ext uri="{9D8B030D-6E8A-4147-A177-3AD203B41FA5}">
                      <a16:colId xmlns="" xmlns:a16="http://schemas.microsoft.com/office/drawing/2014/main" val="20006"/>
                    </a:ext>
                  </a:extLst>
                </a:gridCol>
                <a:gridCol w="850849">
                  <a:extLst>
                    <a:ext uri="{9D8B030D-6E8A-4147-A177-3AD203B41FA5}">
                      <a16:colId xmlns="" xmlns:a16="http://schemas.microsoft.com/office/drawing/2014/main" val="20007"/>
                    </a:ext>
                  </a:extLst>
                </a:gridCol>
                <a:gridCol w="850849">
                  <a:extLst>
                    <a:ext uri="{9D8B030D-6E8A-4147-A177-3AD203B41FA5}">
                      <a16:colId xmlns="" xmlns:a16="http://schemas.microsoft.com/office/drawing/2014/main" val="20008"/>
                    </a:ext>
                  </a:extLst>
                </a:gridCol>
                <a:gridCol w="850849">
                  <a:extLst>
                    <a:ext uri="{9D8B030D-6E8A-4147-A177-3AD203B41FA5}">
                      <a16:colId xmlns="" xmlns:a16="http://schemas.microsoft.com/office/drawing/2014/main" val="20009"/>
                    </a:ext>
                  </a:extLst>
                </a:gridCol>
              </a:tblGrid>
              <a:tr h="206675">
                <a:tc gridSpan="10">
                  <a:txBody>
                    <a:bodyPr/>
                    <a:lstStyle/>
                    <a:p>
                      <a:pPr algn="ctr" fontAlgn="b"/>
                      <a:r>
                        <a:rPr lang="pt-BR" sz="1100" b="1" i="0" u="none" strike="noStrike" dirty="0">
                          <a:solidFill>
                            <a:srgbClr val="000000"/>
                          </a:solidFill>
                          <a:latin typeface="Arial"/>
                        </a:rPr>
                        <a:t>Razão de Exames </a:t>
                      </a:r>
                      <a:r>
                        <a:rPr lang="pt-BR" sz="1100" b="1" i="0" u="none" strike="noStrike" dirty="0" err="1">
                          <a:solidFill>
                            <a:srgbClr val="000000"/>
                          </a:solidFill>
                          <a:latin typeface="Arial"/>
                        </a:rPr>
                        <a:t>Citopatológicos</a:t>
                      </a:r>
                      <a:r>
                        <a:rPr lang="pt-BR" sz="1100" b="1" i="0" u="none" strike="noStrike" dirty="0">
                          <a:solidFill>
                            <a:srgbClr val="000000"/>
                          </a:solidFill>
                          <a:latin typeface="Arial"/>
                        </a:rPr>
                        <a:t> em Mulheres de 25 a 64 anos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 xmlns:a16="http://schemas.microsoft.com/office/drawing/2014/main" val="10000"/>
                  </a:ext>
                </a:extLst>
              </a:tr>
              <a:tr h="206675">
                <a:tc>
                  <a:txBody>
                    <a:bodyPr/>
                    <a:lstStyle/>
                    <a:p>
                      <a:pPr algn="ctr" fontAlgn="b"/>
                      <a:r>
                        <a:rPr lang="pt-BR" sz="1100" b="1" i="0" u="none" strike="noStrike">
                          <a:solidFill>
                            <a:srgbClr val="000000"/>
                          </a:solidFill>
                          <a:latin typeface="Arial"/>
                        </a:rPr>
                        <a:t>Ano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1100" b="1" i="0" u="none" strike="noStrike">
                          <a:solidFill>
                            <a:srgbClr val="000000"/>
                          </a:solidFill>
                          <a:latin typeface="Arial"/>
                        </a:rPr>
                        <a:t>2010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1100" b="1" i="0" u="none" strike="noStrike" dirty="0">
                          <a:solidFill>
                            <a:srgbClr val="000000"/>
                          </a:solidFill>
                          <a:latin typeface="Arial"/>
                        </a:rPr>
                        <a:t>2011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1100" b="1" i="0" u="none" strike="noStrike">
                          <a:solidFill>
                            <a:srgbClr val="000000"/>
                          </a:solidFill>
                          <a:latin typeface="Arial"/>
                        </a:rPr>
                        <a:t>2012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1100" b="1" i="0" u="none" strike="noStrike">
                          <a:solidFill>
                            <a:srgbClr val="000000"/>
                          </a:solidFill>
                          <a:latin typeface="Arial"/>
                        </a:rPr>
                        <a:t>2013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1100" b="1" i="0" u="none" strike="noStrike">
                          <a:solidFill>
                            <a:srgbClr val="000000"/>
                          </a:solidFill>
                          <a:latin typeface="Arial"/>
                        </a:rPr>
                        <a:t>2014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1100" b="1" i="0" u="none" strike="noStrike">
                          <a:solidFill>
                            <a:srgbClr val="000000"/>
                          </a:solidFill>
                          <a:latin typeface="Arial"/>
                        </a:rPr>
                        <a:t>2015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1100" b="1" i="0" u="none" strike="noStrike">
                          <a:solidFill>
                            <a:srgbClr val="000000"/>
                          </a:solidFill>
                          <a:latin typeface="Arial"/>
                        </a:rPr>
                        <a:t>2016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1100" b="1" i="0" u="none" strike="noStrike">
                          <a:solidFill>
                            <a:srgbClr val="000000"/>
                          </a:solidFill>
                          <a:latin typeface="Arial"/>
                        </a:rPr>
                        <a:t>2017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1100" b="1" i="0" u="none" strike="noStrike">
                          <a:solidFill>
                            <a:srgbClr val="000000"/>
                          </a:solidFill>
                          <a:latin typeface="Arial"/>
                        </a:rPr>
                        <a:t>2018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extLst>
                  <a:ext uri="{0D108BD9-81ED-4DB2-BD59-A6C34878D82A}">
                    <a16:rowId xmlns="" xmlns:a16="http://schemas.microsoft.com/office/drawing/2014/main" val="10001"/>
                  </a:ext>
                </a:extLst>
              </a:tr>
              <a:tr h="206675">
                <a:tc>
                  <a:txBody>
                    <a:bodyPr/>
                    <a:lstStyle/>
                    <a:p>
                      <a:pPr algn="l" fontAlgn="b"/>
                      <a:r>
                        <a:rPr lang="pt-BR" sz="1100" b="1" i="0" u="none" strike="noStrike">
                          <a:solidFill>
                            <a:srgbClr val="000000"/>
                          </a:solidFill>
                          <a:latin typeface="Arial"/>
                        </a:rPr>
                        <a:t>Razão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1100" b="1" i="0" u="none" strike="noStrike">
                          <a:solidFill>
                            <a:srgbClr val="000000"/>
                          </a:solidFill>
                          <a:latin typeface="Arial"/>
                        </a:rPr>
                        <a:t>0,54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ctr" fontAlgn="b"/>
                      <a:r>
                        <a:rPr lang="pt-BR" sz="1100" b="1" i="0" u="none" strike="noStrike">
                          <a:solidFill>
                            <a:srgbClr val="000000"/>
                          </a:solidFill>
                          <a:latin typeface="Arial"/>
                        </a:rPr>
                        <a:t>0,52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3C87D"/>
                    </a:solidFill>
                  </a:tcPr>
                </a:tc>
                <a:tc>
                  <a:txBody>
                    <a:bodyPr/>
                    <a:lstStyle/>
                    <a:p>
                      <a:pPr algn="ctr" fontAlgn="b"/>
                      <a:r>
                        <a:rPr lang="pt-BR" sz="1100" b="1" i="0" u="none" strike="noStrike">
                          <a:solidFill>
                            <a:srgbClr val="000000"/>
                          </a:solidFill>
                          <a:latin typeface="Arial"/>
                        </a:rPr>
                        <a:t>0,45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0E784"/>
                    </a:solidFill>
                  </a:tcPr>
                </a:tc>
                <a:tc>
                  <a:txBody>
                    <a:bodyPr/>
                    <a:lstStyle/>
                    <a:p>
                      <a:pPr algn="ctr" fontAlgn="b"/>
                      <a:r>
                        <a:rPr lang="pt-BR" sz="1100" b="1" i="0" u="none" strike="noStrike">
                          <a:solidFill>
                            <a:srgbClr val="000000"/>
                          </a:solidFill>
                          <a:latin typeface="Arial"/>
                        </a:rPr>
                        <a:t>0,43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583"/>
                    </a:solidFill>
                  </a:tcPr>
                </a:tc>
                <a:tc>
                  <a:txBody>
                    <a:bodyPr/>
                    <a:lstStyle/>
                    <a:p>
                      <a:pPr algn="ctr" fontAlgn="b"/>
                      <a:r>
                        <a:rPr lang="pt-BR" sz="1100" b="1" i="0" u="none" strike="noStrike">
                          <a:solidFill>
                            <a:srgbClr val="000000"/>
                          </a:solidFill>
                          <a:latin typeface="Arial"/>
                        </a:rPr>
                        <a:t>0,44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ctr" fontAlgn="b"/>
                      <a:r>
                        <a:rPr lang="pt-BR" sz="1100" b="1" i="0" u="none" strike="noStrike">
                          <a:solidFill>
                            <a:srgbClr val="000000"/>
                          </a:solidFill>
                          <a:latin typeface="Arial"/>
                        </a:rPr>
                        <a:t>0,18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b"/>
                      <a:r>
                        <a:rPr lang="pt-BR" sz="1100" b="1" i="0" u="none" strike="noStrike">
                          <a:solidFill>
                            <a:srgbClr val="000000"/>
                          </a:solidFill>
                          <a:latin typeface="Arial"/>
                        </a:rPr>
                        <a:t>0,34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97A"/>
                    </a:solidFill>
                  </a:tcPr>
                </a:tc>
                <a:tc>
                  <a:txBody>
                    <a:bodyPr/>
                    <a:lstStyle/>
                    <a:p>
                      <a:pPr algn="ctr" fontAlgn="b"/>
                      <a:r>
                        <a:rPr lang="pt-BR" sz="1100" b="1" i="0" u="none" strike="noStrike">
                          <a:solidFill>
                            <a:srgbClr val="000000"/>
                          </a:solidFill>
                          <a:latin typeface="Arial"/>
                        </a:rPr>
                        <a:t>0,27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673"/>
                    </a:solidFill>
                  </a:tcPr>
                </a:tc>
                <a:tc>
                  <a:txBody>
                    <a:bodyPr/>
                    <a:lstStyle/>
                    <a:p>
                      <a:pPr algn="ctr" fontAlgn="b"/>
                      <a:r>
                        <a:rPr lang="pt-BR" sz="1100" b="1" i="0" u="none" strike="noStrike">
                          <a:solidFill>
                            <a:srgbClr val="000000"/>
                          </a:solidFill>
                          <a:latin typeface="Arial"/>
                        </a:rPr>
                        <a:t>0,44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extLst>
                  <a:ext uri="{0D108BD9-81ED-4DB2-BD59-A6C34878D82A}">
                    <a16:rowId xmlns="" xmlns:a16="http://schemas.microsoft.com/office/drawing/2014/main" val="10002"/>
                  </a:ext>
                </a:extLst>
              </a:tr>
              <a:tr h="372085">
                <a:tc gridSpan="10">
                  <a:txBody>
                    <a:bodyPr/>
                    <a:lstStyle/>
                    <a:p>
                      <a:pPr algn="l" fontAlgn="b"/>
                      <a:r>
                        <a:rPr lang="pt-BR" sz="1100" b="1" i="0" u="none" strike="noStrike" dirty="0">
                          <a:solidFill>
                            <a:srgbClr val="000000"/>
                          </a:solidFill>
                          <a:latin typeface="Arial"/>
                        </a:rPr>
                        <a:t>Fonte: DATASUS/SAI PASP01801 a 1812. DBC - Dados reprocessados SM/DEAR-SUS/CSAPTA e </a:t>
                      </a:r>
                      <a:r>
                        <a:rPr lang="pt-BR" sz="1100" b="1" i="0" u="none" strike="noStrike" dirty="0" err="1">
                          <a:solidFill>
                            <a:srgbClr val="000000"/>
                          </a:solidFill>
                          <a:latin typeface="Arial"/>
                        </a:rPr>
                        <a:t>e-SUS</a:t>
                      </a:r>
                      <a:r>
                        <a:rPr lang="pt-BR" sz="1100" b="1" i="0" u="none" strike="noStrike" dirty="0">
                          <a:solidFill>
                            <a:srgbClr val="000000"/>
                          </a:solidFill>
                          <a:latin typeface="Arial"/>
                        </a:rPr>
                        <a:t> AB informados Matriz AB e consolidados no DGDO.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 xmlns:a16="http://schemas.microsoft.com/office/drawing/2014/main" val="10003"/>
                  </a:ext>
                </a:extLst>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p:cNvSpPr txBox="1"/>
          <p:nvPr/>
        </p:nvSpPr>
        <p:spPr>
          <a:xfrm>
            <a:off x="0" y="0"/>
            <a:ext cx="9144000" cy="646331"/>
          </a:xfrm>
          <a:prstGeom prst="rect">
            <a:avLst/>
          </a:prstGeom>
          <a:solidFill>
            <a:schemeClr val="accent1"/>
          </a:solidFill>
          <a:ln>
            <a:solidFill>
              <a:schemeClr val="tx1"/>
            </a:solidFill>
          </a:ln>
          <a:scene3d>
            <a:camera prst="orthographicFront"/>
            <a:lightRig rig="threePt" dir="t"/>
          </a:scene3d>
          <a:sp3d>
            <a:bevelT w="152400" h="50800" prst="softRound"/>
          </a:sp3d>
        </p:spPr>
        <p:txBody>
          <a:bodyPr wrap="square" rtlCol="0">
            <a:spAutoFit/>
          </a:bodyPr>
          <a:lstStyle/>
          <a:p>
            <a:pPr algn="ctr"/>
            <a:r>
              <a:rPr lang="pt-BR" b="1" dirty="0">
                <a:solidFill>
                  <a:schemeClr val="bg1"/>
                </a:solidFill>
                <a:latin typeface="Arial" pitchFamily="34" charset="0"/>
                <a:cs typeface="Arial" pitchFamily="34" charset="0"/>
              </a:rPr>
              <a:t>Indicador 1.ii.1. - Razão de exames </a:t>
            </a:r>
            <a:r>
              <a:rPr lang="pt-BR" b="1" dirty="0" err="1">
                <a:solidFill>
                  <a:schemeClr val="bg1"/>
                </a:solidFill>
                <a:latin typeface="Arial" pitchFamily="34" charset="0"/>
                <a:cs typeface="Arial" pitchFamily="34" charset="0"/>
              </a:rPr>
              <a:t>Citopatológicos</a:t>
            </a:r>
            <a:r>
              <a:rPr lang="pt-BR" b="1" dirty="0">
                <a:solidFill>
                  <a:schemeClr val="bg1"/>
                </a:solidFill>
                <a:latin typeface="Arial" pitchFamily="34" charset="0"/>
                <a:cs typeface="Arial" pitchFamily="34" charset="0"/>
              </a:rPr>
              <a:t> do colo do útero em mulheres de 25 a 64 anos e a população na mesma faixa etária</a:t>
            </a:r>
          </a:p>
        </p:txBody>
      </p:sp>
      <p:sp>
        <p:nvSpPr>
          <p:cNvPr id="5" name="Retângulo 4"/>
          <p:cNvSpPr/>
          <p:nvPr/>
        </p:nvSpPr>
        <p:spPr>
          <a:xfrm>
            <a:off x="661182" y="1421236"/>
            <a:ext cx="8257734" cy="3554819"/>
          </a:xfrm>
          <a:prstGeom prst="rect">
            <a:avLst/>
          </a:prstGeom>
        </p:spPr>
        <p:txBody>
          <a:bodyPr wrap="square">
            <a:spAutoFit/>
          </a:bodyPr>
          <a:lstStyle/>
          <a:p>
            <a:pPr algn="just">
              <a:spcAft>
                <a:spcPts val="0"/>
              </a:spcAft>
              <a:buFont typeface="Arial" pitchFamily="34" charset="0"/>
              <a:buChar char="•"/>
            </a:pPr>
            <a:r>
              <a:rPr lang="pt-BR" sz="1500" b="1" dirty="0" smtClean="0">
                <a:latin typeface="Arial" pitchFamily="34" charset="0"/>
                <a:ea typeface="Times New Roman"/>
                <a:cs typeface="Arial" pitchFamily="34" charset="0"/>
              </a:rPr>
              <a:t>O terceiro quadrimestre apresentou um aumento de coleta em relação ao quadrimestre anterior, com ações de mutirão e campanhas de divulgação por conta do outubro rosa onde foram motivadas as coletas de citologia oncótica junto ao exame de mamografia;</a:t>
            </a:r>
          </a:p>
          <a:p>
            <a:pPr algn="just">
              <a:spcAft>
                <a:spcPts val="0"/>
              </a:spcAft>
            </a:pPr>
            <a:endParaRPr lang="pt-BR" sz="1500" b="1" dirty="0" smtClean="0">
              <a:latin typeface="Arial" pitchFamily="34" charset="0"/>
              <a:ea typeface="Times New Roman"/>
              <a:cs typeface="Arial" pitchFamily="34" charset="0"/>
            </a:endParaRPr>
          </a:p>
          <a:p>
            <a:pPr algn="just">
              <a:spcAft>
                <a:spcPts val="0"/>
              </a:spcAft>
              <a:buFont typeface="Arial" pitchFamily="34" charset="0"/>
              <a:buChar char="•"/>
            </a:pPr>
            <a:endParaRPr lang="pt-BR" sz="1500" b="1" dirty="0" smtClean="0">
              <a:latin typeface="Arial" pitchFamily="34" charset="0"/>
              <a:ea typeface="Times New Roman"/>
              <a:cs typeface="Arial" pitchFamily="34" charset="0"/>
            </a:endParaRPr>
          </a:p>
          <a:p>
            <a:pPr algn="just">
              <a:spcAft>
                <a:spcPts val="0"/>
              </a:spcAft>
              <a:buFont typeface="Arial" pitchFamily="34" charset="0"/>
              <a:buChar char="•"/>
            </a:pPr>
            <a:r>
              <a:rPr lang="pt-BR" sz="1500" b="1" dirty="0" smtClean="0">
                <a:latin typeface="Arial" pitchFamily="34" charset="0"/>
                <a:ea typeface="Times New Roman"/>
                <a:cs typeface="Arial" pitchFamily="34" charset="0"/>
              </a:rPr>
              <a:t>Finalizamos o ano abaixo da meta. O projeto de qualificação de médicos e enfermeiros da estratégia da família, já em curso para se concretizar no ano de 2020, certamente irá intensificar as ações de rastreamento organizado;</a:t>
            </a:r>
          </a:p>
          <a:p>
            <a:pPr algn="just">
              <a:spcAft>
                <a:spcPts val="0"/>
              </a:spcAft>
            </a:pPr>
            <a:endParaRPr lang="pt-BR" sz="1500" b="1" dirty="0" smtClean="0">
              <a:latin typeface="Arial" pitchFamily="34" charset="0"/>
              <a:ea typeface="Times New Roman"/>
              <a:cs typeface="Arial" pitchFamily="34" charset="0"/>
            </a:endParaRPr>
          </a:p>
          <a:p>
            <a:pPr algn="just">
              <a:spcAft>
                <a:spcPts val="0"/>
              </a:spcAft>
              <a:buFont typeface="Arial" pitchFamily="34" charset="0"/>
              <a:buChar char="•"/>
            </a:pPr>
            <a:endParaRPr lang="pt-BR" sz="1500" b="1" dirty="0" smtClean="0">
              <a:latin typeface="Arial" pitchFamily="34" charset="0"/>
              <a:ea typeface="Times New Roman"/>
              <a:cs typeface="Arial" pitchFamily="34" charset="0"/>
            </a:endParaRPr>
          </a:p>
          <a:p>
            <a:pPr algn="just">
              <a:spcAft>
                <a:spcPts val="0"/>
              </a:spcAft>
              <a:buFont typeface="Arial" pitchFamily="34" charset="0"/>
              <a:buChar char="•"/>
            </a:pPr>
            <a:r>
              <a:rPr lang="pt-BR" sz="1500" b="1" dirty="0" smtClean="0">
                <a:latin typeface="Arial" pitchFamily="34" charset="0"/>
                <a:ea typeface="Times New Roman"/>
                <a:cs typeface="Arial" pitchFamily="34" charset="0"/>
              </a:rPr>
              <a:t>Para além da proposta de capacitação de profissionais médicos e enfermeiros da estratégia de saúde da família, teremos a inclusão de novos profissionais através do Programa Mais Médicos Campineiro e residência médica em Medicina de Família e Comunidade em parceria com as universidades do município que irão incrementar o quadro para ofertar maior acesso a exames de rastreamento de câncer de colo de útero.</a:t>
            </a:r>
            <a:endParaRPr lang="pt-BR" sz="1500" b="1" dirty="0">
              <a:latin typeface="Arial" pitchFamily="34" charset="0"/>
              <a:ea typeface="Times New Roman"/>
              <a:cs typeface="Arial" pitchFamily="34" charset="0"/>
            </a:endParaRPr>
          </a:p>
        </p:txBody>
      </p:sp>
      <p:sp>
        <p:nvSpPr>
          <p:cNvPr id="4" name="CaixaDeTexto 3"/>
          <p:cNvSpPr txBox="1"/>
          <p:nvPr/>
        </p:nvSpPr>
        <p:spPr>
          <a:xfrm rot="16200000">
            <a:off x="-2131276" y="3068041"/>
            <a:ext cx="4994033" cy="461665"/>
          </a:xfrm>
          <a:prstGeom prst="rect">
            <a:avLst/>
          </a:prstGeom>
          <a:solidFill>
            <a:srgbClr val="92D050"/>
          </a:solidFill>
        </p:spPr>
        <p:txBody>
          <a:bodyPr wrap="square" rtlCol="0">
            <a:spAutoFit/>
          </a:bodyPr>
          <a:lstStyle/>
          <a:p>
            <a:pPr algn="ctr"/>
            <a:r>
              <a:rPr lang="pt-BR" sz="2400" b="1" dirty="0" smtClean="0"/>
              <a:t>Comentário  da Gestão</a:t>
            </a:r>
            <a:endParaRPr lang="pt-BR" sz="2400" b="1"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p:cNvSpPr txBox="1"/>
          <p:nvPr/>
        </p:nvSpPr>
        <p:spPr>
          <a:xfrm>
            <a:off x="0" y="0"/>
            <a:ext cx="9144000" cy="646331"/>
          </a:xfrm>
          <a:prstGeom prst="rect">
            <a:avLst/>
          </a:prstGeom>
          <a:solidFill>
            <a:schemeClr val="accent1"/>
          </a:solidFill>
          <a:ln>
            <a:solidFill>
              <a:schemeClr val="tx1"/>
            </a:solidFill>
          </a:ln>
          <a:scene3d>
            <a:camera prst="orthographicFront"/>
            <a:lightRig rig="threePt" dir="t"/>
          </a:scene3d>
          <a:sp3d>
            <a:bevelT w="152400" h="50800" prst="softRound"/>
          </a:sp3d>
        </p:spPr>
        <p:txBody>
          <a:bodyPr wrap="square" rtlCol="0">
            <a:spAutoFit/>
          </a:bodyPr>
          <a:lstStyle/>
          <a:p>
            <a:pPr algn="ctr"/>
            <a:r>
              <a:rPr lang="pt-BR" b="1" dirty="0">
                <a:solidFill>
                  <a:schemeClr val="bg1"/>
                </a:solidFill>
                <a:latin typeface="Arial" pitchFamily="34" charset="0"/>
                <a:cs typeface="Arial" pitchFamily="34" charset="0"/>
              </a:rPr>
              <a:t>Indicador 1.ii.1. - Razão de exames </a:t>
            </a:r>
            <a:r>
              <a:rPr lang="pt-BR" b="1" dirty="0" err="1">
                <a:solidFill>
                  <a:schemeClr val="bg1"/>
                </a:solidFill>
                <a:latin typeface="Arial" pitchFamily="34" charset="0"/>
                <a:cs typeface="Arial" pitchFamily="34" charset="0"/>
              </a:rPr>
              <a:t>Citopatológicos</a:t>
            </a:r>
            <a:r>
              <a:rPr lang="pt-BR" b="1" dirty="0">
                <a:solidFill>
                  <a:schemeClr val="bg1"/>
                </a:solidFill>
                <a:latin typeface="Arial" pitchFamily="34" charset="0"/>
                <a:cs typeface="Arial" pitchFamily="34" charset="0"/>
              </a:rPr>
              <a:t> do colo do útero em mulheres de 25 a 64 anos e a população na mesma faixa etária</a:t>
            </a:r>
          </a:p>
        </p:txBody>
      </p:sp>
      <p:sp>
        <p:nvSpPr>
          <p:cNvPr id="4097" name="Rectangle 1"/>
          <p:cNvSpPr>
            <a:spLocks noChangeArrowheads="1"/>
          </p:cNvSpPr>
          <p:nvPr/>
        </p:nvSpPr>
        <p:spPr bwMode="auto">
          <a:xfrm>
            <a:off x="0" y="675250"/>
            <a:ext cx="914400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t-BR" sz="1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Meta: 0,45 </a:t>
            </a:r>
            <a:r>
              <a:rPr kumimoji="0" lang="pt-BR" sz="1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sym typeface="Wingdings" pitchFamily="2" charset="2"/>
              </a:rPr>
              <a:t></a:t>
            </a:r>
            <a:r>
              <a:rPr kumimoji="0" lang="pt-BR" sz="1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Alcançado: 0,23</a:t>
            </a:r>
            <a:endParaRPr kumimoji="0" lang="pt-BR" sz="1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sym typeface="Wingdings" pitchFamily="2" charset="2"/>
            </a:endParaRPr>
          </a:p>
        </p:txBody>
      </p:sp>
      <p:pic>
        <p:nvPicPr>
          <p:cNvPr id="4098" name="Imagem 7" descr="https://lh4.googleusercontent.com/Qd5UW6GhmDbXtOjMACIBxtMGg4u7M6OIJ_0cK80jDzIQvE8fswV5Wqr6EBUD9CL1Pt7EcIdpBYPqZSCMhZyh6H5Icr7v_mUYhCpx9x2kToYSkiuV2YD2JQ4r091Tk0unfRgxsHPZX6z97ZqRkA"/>
          <p:cNvPicPr>
            <a:picLocks noChangeAspect="1" noChangeArrowheads="1"/>
          </p:cNvPicPr>
          <p:nvPr/>
        </p:nvPicPr>
        <p:blipFill>
          <a:blip r:embed="rId2" cstate="print"/>
          <a:srcRect/>
          <a:stretch>
            <a:fillRect/>
          </a:stretch>
        </p:blipFill>
        <p:spPr bwMode="auto">
          <a:xfrm>
            <a:off x="647114" y="914400"/>
            <a:ext cx="8496886" cy="2053883"/>
          </a:xfrm>
          <a:prstGeom prst="rect">
            <a:avLst/>
          </a:prstGeom>
          <a:noFill/>
          <a:ln w="9525">
            <a:noFill/>
            <a:miter lim="800000"/>
            <a:headEnd/>
            <a:tailEnd/>
          </a:ln>
        </p:spPr>
      </p:pic>
      <p:sp>
        <p:nvSpPr>
          <p:cNvPr id="4099" name="Rectangle 3"/>
          <p:cNvSpPr>
            <a:spLocks noChangeArrowheads="1"/>
          </p:cNvSpPr>
          <p:nvPr/>
        </p:nvSpPr>
        <p:spPr bwMode="auto">
          <a:xfrm>
            <a:off x="661182" y="2924014"/>
            <a:ext cx="8482818"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tab pos="228600" algn="l"/>
              </a:tabLst>
            </a:pPr>
            <a:r>
              <a:rPr kumimoji="0" lang="pt-BR" b="0" i="0" u="none" strike="noStrike" cap="none" normalizeH="0" baseline="0" dirty="0" smtClean="0">
                <a:ln>
                  <a:noFill/>
                </a:ln>
                <a:solidFill>
                  <a:srgbClr val="000000"/>
                </a:solidFill>
                <a:effectLst/>
                <a:latin typeface="Arial" pitchFamily="34" charset="0"/>
                <a:ea typeface="Times New Roman" pitchFamily="18" charset="0"/>
                <a:cs typeface="Calibri" pitchFamily="34" charset="0"/>
              </a:rPr>
              <a:t>O alcançado está muito abaixo da meta. No gráfico observa-se uma tendência importante de queda, acentuada em 2014. </a:t>
            </a:r>
            <a:endParaRPr kumimoji="0" lang="pt-B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Lst>
            </a:pPr>
            <a:endParaRPr kumimoji="0" lang="pt-BR" b="0" i="0" u="none" strike="noStrike" cap="none" normalizeH="0" baseline="0" dirty="0" smtClean="0">
              <a:ln>
                <a:noFill/>
              </a:ln>
              <a:solidFill>
                <a:srgbClr val="000000"/>
              </a:solidFill>
              <a:effectLst/>
              <a:latin typeface="Arial" pitchFamily="34" charset="0"/>
              <a:ea typeface="Times New Roman" pitchFamily="18"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Lst>
            </a:pPr>
            <a:r>
              <a:rPr kumimoji="0" lang="pt-BR" b="0" i="0" u="none" strike="noStrike" cap="none" normalizeH="0" baseline="0" dirty="0" smtClean="0">
                <a:ln>
                  <a:noFill/>
                </a:ln>
                <a:solidFill>
                  <a:srgbClr val="000000"/>
                </a:solidFill>
                <a:effectLst/>
                <a:latin typeface="Arial" pitchFamily="34" charset="0"/>
                <a:ea typeface="Times New Roman" pitchFamily="18" charset="0"/>
                <a:cs typeface="Calibri" pitchFamily="34" charset="0"/>
              </a:rPr>
              <a:t>Parte dessa queda pode ser imputada à proibição da coleta do exame por técnicos de enfermagem. A coleta geralmente é feita por enfermeiros e ginecologistas, cujas agendas são insuficientes para garantir uma coleta em número adequado.</a:t>
            </a:r>
            <a:endParaRPr kumimoji="0" lang="pt-BR"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CaixaDeTexto 5"/>
          <p:cNvSpPr txBox="1"/>
          <p:nvPr/>
        </p:nvSpPr>
        <p:spPr>
          <a:xfrm rot="16200000">
            <a:off x="-2166443" y="3032872"/>
            <a:ext cx="5064370" cy="461665"/>
          </a:xfrm>
          <a:prstGeom prst="rect">
            <a:avLst/>
          </a:prstGeom>
          <a:solidFill>
            <a:srgbClr val="FFFF00"/>
          </a:solidFill>
        </p:spPr>
        <p:txBody>
          <a:bodyPr wrap="square" rtlCol="0">
            <a:spAutoFit/>
          </a:bodyPr>
          <a:lstStyle/>
          <a:p>
            <a:pPr algn="ctr"/>
            <a:r>
              <a:rPr lang="pt-BR" sz="2400" b="1" dirty="0" smtClean="0"/>
              <a:t>Comentário  da Executiva CMS</a:t>
            </a:r>
            <a:endParaRPr lang="pt-BR" sz="2400" b="1"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0" y="0"/>
            <a:ext cx="9144000" cy="646331"/>
          </a:xfrm>
          <a:prstGeom prst="rect">
            <a:avLst/>
          </a:prstGeom>
          <a:solidFill>
            <a:schemeClr val="accent1"/>
          </a:solidFill>
          <a:ln>
            <a:solidFill>
              <a:schemeClr val="tx1"/>
            </a:solidFill>
          </a:ln>
          <a:scene3d>
            <a:camera prst="orthographicFront"/>
            <a:lightRig rig="threePt" dir="t"/>
          </a:scene3d>
          <a:sp3d>
            <a:bevelT w="152400" h="50800" prst="softRound"/>
          </a:sp3d>
        </p:spPr>
        <p:txBody>
          <a:bodyPr wrap="square" rtlCol="0">
            <a:spAutoFit/>
          </a:bodyPr>
          <a:lstStyle/>
          <a:p>
            <a:pPr algn="ctr"/>
            <a:r>
              <a:rPr lang="pt-BR" b="1" dirty="0">
                <a:solidFill>
                  <a:schemeClr val="bg1"/>
                </a:solidFill>
                <a:latin typeface="Arial" pitchFamily="34" charset="0"/>
                <a:cs typeface="Arial" pitchFamily="34" charset="0"/>
              </a:rPr>
              <a:t>Indicador 1.ii.2. Razão de exames de mamografia de rastreamento - mulheres de 50 a 69 anos</a:t>
            </a:r>
          </a:p>
        </p:txBody>
      </p:sp>
      <p:graphicFrame>
        <p:nvGraphicFramePr>
          <p:cNvPr id="5" name="Tabela 4">
            <a:extLst>
              <a:ext uri="{FF2B5EF4-FFF2-40B4-BE49-F238E27FC236}">
                <a16:creationId xmlns="" xmlns:a16="http://schemas.microsoft.com/office/drawing/2014/main" id="{18025CE6-26D1-4D4C-A255-6BAFAB08C8BF}"/>
              </a:ext>
            </a:extLst>
          </p:cNvPr>
          <p:cNvGraphicFramePr>
            <a:graphicFrameLocks noGrp="1"/>
          </p:cNvGraphicFramePr>
          <p:nvPr>
            <p:extLst>
              <p:ext uri="{D42A27DB-BD31-4B8C-83A1-F6EECF244321}">
                <p14:modId xmlns:p14="http://schemas.microsoft.com/office/powerpoint/2010/main" xmlns="" val="4192461328"/>
              </p:ext>
            </p:extLst>
          </p:nvPr>
        </p:nvGraphicFramePr>
        <p:xfrm>
          <a:off x="1" y="1786598"/>
          <a:ext cx="6093088" cy="3910816"/>
        </p:xfrm>
        <a:graphic>
          <a:graphicData uri="http://schemas.openxmlformats.org/drawingml/2006/table">
            <a:tbl>
              <a:tblPr>
                <a:effectLst>
                  <a:innerShdw blurRad="114300">
                    <a:prstClr val="black"/>
                  </a:innerShdw>
                </a:effectLst>
                <a:tableStyleId>{5C22544A-7EE6-4342-B048-85BDC9FD1C3A}</a:tableStyleId>
              </a:tblPr>
              <a:tblGrid>
                <a:gridCol w="1340479">
                  <a:extLst>
                    <a:ext uri="{9D8B030D-6E8A-4147-A177-3AD203B41FA5}">
                      <a16:colId xmlns="" xmlns:a16="http://schemas.microsoft.com/office/drawing/2014/main" val="883459056"/>
                    </a:ext>
                  </a:extLst>
                </a:gridCol>
                <a:gridCol w="1584203">
                  <a:extLst>
                    <a:ext uri="{9D8B030D-6E8A-4147-A177-3AD203B41FA5}">
                      <a16:colId xmlns="" xmlns:a16="http://schemas.microsoft.com/office/drawing/2014/main" val="3519434354"/>
                    </a:ext>
                  </a:extLst>
                </a:gridCol>
                <a:gridCol w="1584203">
                  <a:extLst>
                    <a:ext uri="{9D8B030D-6E8A-4147-A177-3AD203B41FA5}">
                      <a16:colId xmlns="" xmlns:a16="http://schemas.microsoft.com/office/drawing/2014/main" val="1809633612"/>
                    </a:ext>
                  </a:extLst>
                </a:gridCol>
                <a:gridCol w="1584203">
                  <a:extLst>
                    <a:ext uri="{9D8B030D-6E8A-4147-A177-3AD203B41FA5}">
                      <a16:colId xmlns="" xmlns:a16="http://schemas.microsoft.com/office/drawing/2014/main" val="4184462049"/>
                    </a:ext>
                  </a:extLst>
                </a:gridCol>
              </a:tblGrid>
              <a:tr h="977704">
                <a:tc>
                  <a:txBody>
                    <a:bodyPr/>
                    <a:lstStyle/>
                    <a:p>
                      <a:pPr algn="l" fontAlgn="ctr"/>
                      <a:r>
                        <a:rPr lang="pt-BR" sz="1800" u="none" strike="noStrike" dirty="0">
                          <a:effectLst/>
                          <a:latin typeface="Arial" pitchFamily="34" charset="0"/>
                          <a:cs typeface="Arial" pitchFamily="34" charset="0"/>
                        </a:rPr>
                        <a:t> </a:t>
                      </a:r>
                      <a:endParaRPr lang="pt-BR" sz="1800" b="0"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u="none" strike="noStrike" dirty="0">
                          <a:effectLst/>
                          <a:latin typeface="Arial" pitchFamily="34" charset="0"/>
                          <a:cs typeface="Arial" pitchFamily="34" charset="0"/>
                        </a:rPr>
                        <a:t>2018</a:t>
                      </a:r>
                      <a:endParaRPr lang="pt-BR" sz="1800" b="0"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u="none" strike="noStrike" dirty="0">
                          <a:effectLst/>
                          <a:latin typeface="Arial" pitchFamily="34" charset="0"/>
                          <a:cs typeface="Arial" pitchFamily="34" charset="0"/>
                        </a:rPr>
                        <a:t>2019</a:t>
                      </a:r>
                      <a:endParaRPr lang="pt-BR" sz="1800" b="0"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b="1" u="none" strike="noStrike" dirty="0">
                          <a:effectLst/>
                          <a:latin typeface="Arial" pitchFamily="34" charset="0"/>
                          <a:cs typeface="Arial" pitchFamily="34" charset="0"/>
                        </a:rPr>
                        <a:t>RAG 2019</a:t>
                      </a:r>
                      <a:endParaRPr lang="pt-BR" sz="1800" b="1" i="0" u="none" strike="noStrike" dirty="0">
                        <a:solidFill>
                          <a:srgbClr val="000000"/>
                        </a:solidFill>
                        <a:effectLst/>
                        <a:latin typeface="Arial" pitchFamily="34" charset="0"/>
                        <a:cs typeface="Arial" pitchFamily="34" charset="0"/>
                      </a:endParaRPr>
                    </a:p>
                  </a:txBody>
                  <a:tcPr marL="3810" marR="3810" marT="3810" marB="0" anchor="ctr"/>
                </a:tc>
                <a:extLst>
                  <a:ext uri="{0D108BD9-81ED-4DB2-BD59-A6C34878D82A}">
                    <a16:rowId xmlns="" xmlns:a16="http://schemas.microsoft.com/office/drawing/2014/main" val="3563337576"/>
                  </a:ext>
                </a:extLst>
              </a:tr>
              <a:tr h="977704">
                <a:tc>
                  <a:txBody>
                    <a:bodyPr/>
                    <a:lstStyle/>
                    <a:p>
                      <a:pPr algn="ctr" fontAlgn="ctr"/>
                      <a:r>
                        <a:rPr lang="pt-BR" sz="1800" b="1" u="none" strike="noStrike" dirty="0">
                          <a:effectLst/>
                          <a:latin typeface="Arial" pitchFamily="34" charset="0"/>
                          <a:cs typeface="Arial" pitchFamily="34" charset="0"/>
                        </a:rPr>
                        <a:t>1 RDQA</a:t>
                      </a:r>
                      <a:endParaRPr lang="pt-BR" sz="1800" b="1"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b="0" i="0" u="none" strike="noStrike" dirty="0">
                          <a:solidFill>
                            <a:srgbClr val="000000"/>
                          </a:solidFill>
                          <a:effectLst/>
                          <a:latin typeface="Arial" pitchFamily="34" charset="0"/>
                          <a:cs typeface="Arial" pitchFamily="34" charset="0"/>
                        </a:rPr>
                        <a:t>0,10</a:t>
                      </a:r>
                    </a:p>
                  </a:txBody>
                  <a:tcPr marL="3810" marR="3810" marT="3810" marB="0" anchor="ctr"/>
                </a:tc>
                <a:tc>
                  <a:txBody>
                    <a:bodyPr/>
                    <a:lstStyle/>
                    <a:p>
                      <a:pPr algn="ctr" fontAlgn="ctr"/>
                      <a:r>
                        <a:rPr lang="pt-BR" sz="1800" b="0" i="0" u="none" strike="noStrike" dirty="0">
                          <a:solidFill>
                            <a:srgbClr val="000000"/>
                          </a:solidFill>
                          <a:effectLst/>
                          <a:latin typeface="Arial" pitchFamily="34" charset="0"/>
                          <a:cs typeface="Arial" pitchFamily="34" charset="0"/>
                        </a:rPr>
                        <a:t>0,07</a:t>
                      </a:r>
                    </a:p>
                  </a:txBody>
                  <a:tcPr marL="3810" marR="3810" marT="3810" marB="0" anchor="ctr"/>
                </a:tc>
                <a:tc rowSpan="3">
                  <a:txBody>
                    <a:bodyPr/>
                    <a:lstStyle/>
                    <a:p>
                      <a:pPr algn="ctr" fontAlgn="ctr"/>
                      <a:r>
                        <a:rPr lang="pt-BR" sz="2000" b="1" u="none" strike="noStrike" dirty="0" smtClean="0">
                          <a:effectLst/>
                          <a:latin typeface="Arial" pitchFamily="34" charset="0"/>
                          <a:cs typeface="Arial" pitchFamily="34" charset="0"/>
                        </a:rPr>
                        <a:t>0,26</a:t>
                      </a:r>
                      <a:r>
                        <a:rPr lang="pt-BR" sz="2000" b="1" u="none" strike="noStrike" dirty="0">
                          <a:effectLst/>
                          <a:latin typeface="Arial" pitchFamily="34" charset="0"/>
                          <a:cs typeface="Arial" pitchFamily="34" charset="0"/>
                        </a:rPr>
                        <a:t> </a:t>
                      </a:r>
                      <a:endParaRPr lang="pt-BR" sz="2000" b="1" i="0" u="none" strike="noStrike" dirty="0">
                        <a:solidFill>
                          <a:srgbClr val="000000"/>
                        </a:solidFill>
                        <a:effectLst/>
                        <a:latin typeface="Arial" pitchFamily="34" charset="0"/>
                        <a:cs typeface="Arial" pitchFamily="34" charset="0"/>
                      </a:endParaRPr>
                    </a:p>
                  </a:txBody>
                  <a:tcPr marL="3810" marR="3810" marT="3810" marB="0" anchor="ctr">
                    <a:solidFill>
                      <a:schemeClr val="accent2">
                        <a:lumMod val="20000"/>
                        <a:lumOff val="80000"/>
                      </a:schemeClr>
                    </a:solidFill>
                  </a:tcPr>
                </a:tc>
                <a:extLst>
                  <a:ext uri="{0D108BD9-81ED-4DB2-BD59-A6C34878D82A}">
                    <a16:rowId xmlns="" xmlns:a16="http://schemas.microsoft.com/office/drawing/2014/main" val="1443623475"/>
                  </a:ext>
                </a:extLst>
              </a:tr>
              <a:tr h="977704">
                <a:tc>
                  <a:txBody>
                    <a:bodyPr/>
                    <a:lstStyle/>
                    <a:p>
                      <a:pPr algn="ctr" fontAlgn="ctr"/>
                      <a:r>
                        <a:rPr lang="pt-BR" sz="1800" b="1" u="none" strike="noStrike" dirty="0">
                          <a:effectLst/>
                          <a:latin typeface="Arial" pitchFamily="34" charset="0"/>
                          <a:cs typeface="Arial" pitchFamily="34" charset="0"/>
                        </a:rPr>
                        <a:t>2 RDQA</a:t>
                      </a:r>
                      <a:endParaRPr lang="pt-BR" sz="1800" b="1"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b="0" i="0" u="none" strike="noStrike" dirty="0">
                          <a:solidFill>
                            <a:srgbClr val="000000"/>
                          </a:solidFill>
                          <a:effectLst/>
                          <a:latin typeface="Arial" pitchFamily="34" charset="0"/>
                          <a:cs typeface="Arial" pitchFamily="34" charset="0"/>
                        </a:rPr>
                        <a:t>0,16</a:t>
                      </a:r>
                    </a:p>
                  </a:txBody>
                  <a:tcPr marL="3810" marR="3810" marT="3810" marB="0" anchor="ctr"/>
                </a:tc>
                <a:tc>
                  <a:txBody>
                    <a:bodyPr/>
                    <a:lstStyle/>
                    <a:p>
                      <a:pPr algn="ctr" fontAlgn="ctr"/>
                      <a:r>
                        <a:rPr lang="pt-BR" sz="1800" b="0" i="0" u="none" strike="noStrike" dirty="0">
                          <a:solidFill>
                            <a:srgbClr val="000000"/>
                          </a:solidFill>
                          <a:effectLst/>
                          <a:latin typeface="Arial" pitchFamily="34" charset="0"/>
                          <a:cs typeface="Arial" pitchFamily="34" charset="0"/>
                        </a:rPr>
                        <a:t>0,15</a:t>
                      </a:r>
                    </a:p>
                  </a:txBody>
                  <a:tcPr marL="3810" marR="3810" marT="3810" marB="0" anchor="ctr"/>
                </a:tc>
                <a:tc vMerge="1">
                  <a:txBody>
                    <a:bodyPr/>
                    <a:lstStyle/>
                    <a:p>
                      <a:pPr algn="ctr" fontAlgn="ctr"/>
                      <a:endParaRPr lang="pt-BR" sz="1800" b="0" i="0" u="none" strike="noStrike" dirty="0">
                        <a:solidFill>
                          <a:srgbClr val="000000"/>
                        </a:solidFill>
                        <a:effectLst/>
                        <a:latin typeface="Arial" panose="020B0604020202020204" pitchFamily="34" charset="0"/>
                      </a:endParaRPr>
                    </a:p>
                  </a:txBody>
                  <a:tcPr marL="3810" marR="3810" marT="3810" marB="0" anchor="ctr">
                    <a:solidFill>
                      <a:schemeClr val="accent2">
                        <a:lumMod val="60000"/>
                        <a:lumOff val="40000"/>
                      </a:schemeClr>
                    </a:solidFill>
                  </a:tcPr>
                </a:tc>
                <a:extLst>
                  <a:ext uri="{0D108BD9-81ED-4DB2-BD59-A6C34878D82A}">
                    <a16:rowId xmlns="" xmlns:a16="http://schemas.microsoft.com/office/drawing/2014/main" val="663266749"/>
                  </a:ext>
                </a:extLst>
              </a:tr>
              <a:tr h="977704">
                <a:tc>
                  <a:txBody>
                    <a:bodyPr/>
                    <a:lstStyle/>
                    <a:p>
                      <a:pPr algn="ctr" fontAlgn="ctr"/>
                      <a:r>
                        <a:rPr lang="pt-BR" sz="1800" b="1" u="none" strike="noStrike" dirty="0">
                          <a:effectLst/>
                          <a:latin typeface="Arial" pitchFamily="34" charset="0"/>
                          <a:cs typeface="Arial" pitchFamily="34" charset="0"/>
                        </a:rPr>
                        <a:t>3 RDQA</a:t>
                      </a:r>
                      <a:endParaRPr lang="pt-BR" sz="1800" b="1"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b="0" i="0" u="none" strike="noStrike" dirty="0">
                          <a:solidFill>
                            <a:srgbClr val="000000"/>
                          </a:solidFill>
                          <a:effectLst/>
                          <a:latin typeface="Arial" pitchFamily="34" charset="0"/>
                          <a:cs typeface="Arial" pitchFamily="34" charset="0"/>
                        </a:rPr>
                        <a:t>0,19</a:t>
                      </a:r>
                    </a:p>
                  </a:txBody>
                  <a:tcPr marL="3810" marR="3810" marT="3810" marB="0" anchor="ctr"/>
                </a:tc>
                <a:tc>
                  <a:txBody>
                    <a:bodyPr/>
                    <a:lstStyle/>
                    <a:p>
                      <a:pPr algn="ctr" fontAlgn="ctr"/>
                      <a:r>
                        <a:rPr lang="pt-BR" sz="1800" b="0" i="0" u="none" strike="noStrike" dirty="0" smtClean="0">
                          <a:solidFill>
                            <a:srgbClr val="000000"/>
                          </a:solidFill>
                          <a:effectLst/>
                          <a:latin typeface="Arial" pitchFamily="34" charset="0"/>
                          <a:cs typeface="Arial" pitchFamily="34" charset="0"/>
                        </a:rPr>
                        <a:t>0,26</a:t>
                      </a:r>
                      <a:endParaRPr lang="pt-BR" sz="1800" b="0" i="0" u="none" strike="noStrike" dirty="0">
                        <a:solidFill>
                          <a:srgbClr val="000000"/>
                        </a:solidFill>
                        <a:effectLst/>
                        <a:latin typeface="Arial" pitchFamily="34" charset="0"/>
                        <a:cs typeface="Arial" pitchFamily="34" charset="0"/>
                      </a:endParaRPr>
                    </a:p>
                  </a:txBody>
                  <a:tcPr marL="3810" marR="3810" marT="3810" marB="0" anchor="ctr"/>
                </a:tc>
                <a:tc vMerge="1">
                  <a:txBody>
                    <a:bodyPr/>
                    <a:lstStyle/>
                    <a:p>
                      <a:pPr algn="ctr" fontAlgn="ctr"/>
                      <a:endParaRPr lang="pt-BR" sz="1800" b="0" i="0" u="none" strike="noStrike" dirty="0">
                        <a:solidFill>
                          <a:srgbClr val="000000"/>
                        </a:solidFill>
                        <a:effectLst/>
                        <a:latin typeface="Arial" panose="020B0604020202020204" pitchFamily="34" charset="0"/>
                      </a:endParaRPr>
                    </a:p>
                  </a:txBody>
                  <a:tcPr marL="3810" marR="3810" marT="3810" marB="0" anchor="ctr"/>
                </a:tc>
                <a:extLst>
                  <a:ext uri="{0D108BD9-81ED-4DB2-BD59-A6C34878D82A}">
                    <a16:rowId xmlns="" xmlns:a16="http://schemas.microsoft.com/office/drawing/2014/main" val="3536398260"/>
                  </a:ext>
                </a:extLst>
              </a:tr>
            </a:tbl>
          </a:graphicData>
        </a:graphic>
      </p:graphicFrame>
      <p:graphicFrame>
        <p:nvGraphicFramePr>
          <p:cNvPr id="6" name="Tabela 5"/>
          <p:cNvGraphicFramePr>
            <a:graphicFrameLocks noGrp="1"/>
          </p:cNvGraphicFramePr>
          <p:nvPr/>
        </p:nvGraphicFramePr>
        <p:xfrm>
          <a:off x="6246054" y="1828799"/>
          <a:ext cx="2654105" cy="3812345"/>
        </p:xfrm>
        <a:graphic>
          <a:graphicData uri="http://schemas.openxmlformats.org/drawingml/2006/table">
            <a:tbl>
              <a:tblPr firstRow="1" bandRow="1">
                <a:effectLst>
                  <a:innerShdw blurRad="215900" dist="50800" dir="13500000">
                    <a:prstClr val="black">
                      <a:alpha val="50000"/>
                    </a:prstClr>
                  </a:innerShdw>
                </a:effectLst>
                <a:tableStyleId>{5C22544A-7EE6-4342-B048-85BDC9FD1C3A}</a:tableStyleId>
              </a:tblPr>
              <a:tblGrid>
                <a:gridCol w="2654105">
                  <a:extLst>
                    <a:ext uri="{9D8B030D-6E8A-4147-A177-3AD203B41FA5}">
                      <a16:colId xmlns="" xmlns:a16="http://schemas.microsoft.com/office/drawing/2014/main" val="20000"/>
                    </a:ext>
                  </a:extLst>
                </a:gridCol>
              </a:tblGrid>
              <a:tr h="930016">
                <a:tc>
                  <a:txBody>
                    <a:bodyPr/>
                    <a:lstStyle/>
                    <a:p>
                      <a:pPr algn="ctr"/>
                      <a:endParaRPr lang="pt-BR" b="1" dirty="0">
                        <a:latin typeface="Arial" pitchFamily="34" charset="0"/>
                        <a:cs typeface="Arial" pitchFamily="34" charset="0"/>
                      </a:endParaRPr>
                    </a:p>
                    <a:p>
                      <a:pPr algn="ctr"/>
                      <a:r>
                        <a:rPr lang="pt-BR" b="1" dirty="0">
                          <a:latin typeface="Arial" pitchFamily="34" charset="0"/>
                          <a:cs typeface="Arial" pitchFamily="34" charset="0"/>
                        </a:rPr>
                        <a:t>META</a:t>
                      </a:r>
                      <a:r>
                        <a:rPr lang="pt-BR" b="1" baseline="0" dirty="0">
                          <a:latin typeface="Arial" pitchFamily="34" charset="0"/>
                          <a:cs typeface="Arial" pitchFamily="34" charset="0"/>
                        </a:rPr>
                        <a:t> 2019</a:t>
                      </a:r>
                      <a:endParaRPr lang="pt-BR" b="1" dirty="0">
                        <a:latin typeface="Arial" pitchFamily="34" charset="0"/>
                        <a:cs typeface="Arial" pitchFamily="34" charset="0"/>
                      </a:endParaRPr>
                    </a:p>
                  </a:txBody>
                  <a:tcPr/>
                </a:tc>
                <a:extLst>
                  <a:ext uri="{0D108BD9-81ED-4DB2-BD59-A6C34878D82A}">
                    <a16:rowId xmlns="" xmlns:a16="http://schemas.microsoft.com/office/drawing/2014/main" val="10000"/>
                  </a:ext>
                </a:extLst>
              </a:tr>
              <a:tr h="2882329">
                <a:tc>
                  <a:txBody>
                    <a:bodyPr/>
                    <a:lstStyle/>
                    <a:p>
                      <a:endParaRPr lang="pt-BR" b="1" dirty="0">
                        <a:latin typeface="Arial" pitchFamily="34" charset="0"/>
                        <a:cs typeface="Arial" pitchFamily="34" charset="0"/>
                      </a:endParaRPr>
                    </a:p>
                    <a:p>
                      <a:endParaRPr lang="pt-BR" b="1" dirty="0">
                        <a:latin typeface="Arial" pitchFamily="34" charset="0"/>
                        <a:cs typeface="Arial" pitchFamily="34" charset="0"/>
                      </a:endParaRPr>
                    </a:p>
                    <a:p>
                      <a:endParaRPr lang="pt-BR" b="1" dirty="0">
                        <a:latin typeface="Arial" pitchFamily="34" charset="0"/>
                        <a:cs typeface="Arial" pitchFamily="34" charset="0"/>
                      </a:endParaRPr>
                    </a:p>
                    <a:p>
                      <a:pPr algn="ctr"/>
                      <a:endParaRPr lang="pt-BR" sz="2000" b="1" dirty="0" smtClean="0">
                        <a:latin typeface="Arial" pitchFamily="34" charset="0"/>
                        <a:cs typeface="Arial" pitchFamily="34" charset="0"/>
                      </a:endParaRPr>
                    </a:p>
                    <a:p>
                      <a:pPr algn="ctr"/>
                      <a:r>
                        <a:rPr lang="pt-BR" sz="2000" b="1" dirty="0" smtClean="0">
                          <a:latin typeface="Arial" pitchFamily="34" charset="0"/>
                          <a:cs typeface="Arial" pitchFamily="34" charset="0"/>
                        </a:rPr>
                        <a:t>0,35</a:t>
                      </a:r>
                      <a:endParaRPr lang="pt-BR" sz="2000" b="1" dirty="0">
                        <a:latin typeface="Arial" pitchFamily="34" charset="0"/>
                        <a:cs typeface="Arial" pitchFamily="34" charset="0"/>
                      </a:endParaRPr>
                    </a:p>
                    <a:p>
                      <a:endParaRPr lang="pt-BR" b="1" dirty="0">
                        <a:latin typeface="Arial" pitchFamily="34" charset="0"/>
                        <a:cs typeface="Arial" pitchFamily="34" charset="0"/>
                      </a:endParaRPr>
                    </a:p>
                    <a:p>
                      <a:endParaRPr lang="pt-BR" b="1" dirty="0">
                        <a:latin typeface="Arial" pitchFamily="34" charset="0"/>
                        <a:cs typeface="Arial" pitchFamily="34" charset="0"/>
                      </a:endParaRPr>
                    </a:p>
                    <a:p>
                      <a:endParaRPr lang="pt-BR" b="1" dirty="0">
                        <a:latin typeface="Arial" pitchFamily="34" charset="0"/>
                        <a:cs typeface="Arial" pitchFamily="34" charset="0"/>
                      </a:endParaRPr>
                    </a:p>
                  </a:txBody>
                  <a:tcPr/>
                </a:tc>
                <a:extLst>
                  <a:ext uri="{0D108BD9-81ED-4DB2-BD59-A6C34878D82A}">
                    <a16:rowId xmlns="" xmlns:a16="http://schemas.microsoft.com/office/drawing/2014/main" val="10001"/>
                  </a:ext>
                </a:extLst>
              </a:tr>
            </a:tbl>
          </a:graphicData>
        </a:graphic>
      </p:graphicFrame>
      <p:graphicFrame>
        <p:nvGraphicFramePr>
          <p:cNvPr id="8" name="Tabela 7"/>
          <p:cNvGraphicFramePr>
            <a:graphicFrameLocks noGrp="1"/>
          </p:cNvGraphicFramePr>
          <p:nvPr/>
        </p:nvGraphicFramePr>
        <p:xfrm>
          <a:off x="225086" y="786224"/>
          <a:ext cx="8721965" cy="896431"/>
        </p:xfrm>
        <a:graphic>
          <a:graphicData uri="http://schemas.openxmlformats.org/drawingml/2006/table">
            <a:tbl>
              <a:tblPr/>
              <a:tblGrid>
                <a:gridCol w="1133066">
                  <a:extLst>
                    <a:ext uri="{9D8B030D-6E8A-4147-A177-3AD203B41FA5}">
                      <a16:colId xmlns="" xmlns:a16="http://schemas.microsoft.com/office/drawing/2014/main" val="20000"/>
                    </a:ext>
                  </a:extLst>
                </a:gridCol>
                <a:gridCol w="843211">
                  <a:extLst>
                    <a:ext uri="{9D8B030D-6E8A-4147-A177-3AD203B41FA5}">
                      <a16:colId xmlns="" xmlns:a16="http://schemas.microsoft.com/office/drawing/2014/main" val="20001"/>
                    </a:ext>
                  </a:extLst>
                </a:gridCol>
                <a:gridCol w="843211">
                  <a:extLst>
                    <a:ext uri="{9D8B030D-6E8A-4147-A177-3AD203B41FA5}">
                      <a16:colId xmlns="" xmlns:a16="http://schemas.microsoft.com/office/drawing/2014/main" val="20002"/>
                    </a:ext>
                  </a:extLst>
                </a:gridCol>
                <a:gridCol w="843211">
                  <a:extLst>
                    <a:ext uri="{9D8B030D-6E8A-4147-A177-3AD203B41FA5}">
                      <a16:colId xmlns="" xmlns:a16="http://schemas.microsoft.com/office/drawing/2014/main" val="20003"/>
                    </a:ext>
                  </a:extLst>
                </a:gridCol>
                <a:gridCol w="843211">
                  <a:extLst>
                    <a:ext uri="{9D8B030D-6E8A-4147-A177-3AD203B41FA5}">
                      <a16:colId xmlns="" xmlns:a16="http://schemas.microsoft.com/office/drawing/2014/main" val="20004"/>
                    </a:ext>
                  </a:extLst>
                </a:gridCol>
                <a:gridCol w="843211">
                  <a:extLst>
                    <a:ext uri="{9D8B030D-6E8A-4147-A177-3AD203B41FA5}">
                      <a16:colId xmlns="" xmlns:a16="http://schemas.microsoft.com/office/drawing/2014/main" val="20005"/>
                    </a:ext>
                  </a:extLst>
                </a:gridCol>
                <a:gridCol w="843211">
                  <a:extLst>
                    <a:ext uri="{9D8B030D-6E8A-4147-A177-3AD203B41FA5}">
                      <a16:colId xmlns="" xmlns:a16="http://schemas.microsoft.com/office/drawing/2014/main" val="20006"/>
                    </a:ext>
                  </a:extLst>
                </a:gridCol>
                <a:gridCol w="843211">
                  <a:extLst>
                    <a:ext uri="{9D8B030D-6E8A-4147-A177-3AD203B41FA5}">
                      <a16:colId xmlns="" xmlns:a16="http://schemas.microsoft.com/office/drawing/2014/main" val="20007"/>
                    </a:ext>
                  </a:extLst>
                </a:gridCol>
                <a:gridCol w="843211">
                  <a:extLst>
                    <a:ext uri="{9D8B030D-6E8A-4147-A177-3AD203B41FA5}">
                      <a16:colId xmlns="" xmlns:a16="http://schemas.microsoft.com/office/drawing/2014/main" val="20008"/>
                    </a:ext>
                  </a:extLst>
                </a:gridCol>
                <a:gridCol w="843211">
                  <a:extLst>
                    <a:ext uri="{9D8B030D-6E8A-4147-A177-3AD203B41FA5}">
                      <a16:colId xmlns="" xmlns:a16="http://schemas.microsoft.com/office/drawing/2014/main" val="20009"/>
                    </a:ext>
                  </a:extLst>
                </a:gridCol>
              </a:tblGrid>
              <a:tr h="183984">
                <a:tc gridSpan="10">
                  <a:txBody>
                    <a:bodyPr/>
                    <a:lstStyle/>
                    <a:p>
                      <a:pPr algn="ctr" fontAlgn="b"/>
                      <a:r>
                        <a:rPr lang="pt-BR" sz="1100" b="1" i="0" u="none" strike="noStrike" dirty="0">
                          <a:solidFill>
                            <a:srgbClr val="000000"/>
                          </a:solidFill>
                          <a:latin typeface="Arial"/>
                        </a:rPr>
                        <a:t>Razão de Mamografia de rastreamento em Mulheres de 50 a 69 anos</a:t>
                      </a:r>
                    </a:p>
                  </a:txBody>
                  <a:tcPr marL="9199" marR="9199" marT="91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 xmlns:a16="http://schemas.microsoft.com/office/drawing/2014/main" val="10000"/>
                  </a:ext>
                </a:extLst>
              </a:tr>
              <a:tr h="183984">
                <a:tc>
                  <a:txBody>
                    <a:bodyPr/>
                    <a:lstStyle/>
                    <a:p>
                      <a:pPr algn="ctr" fontAlgn="b"/>
                      <a:r>
                        <a:rPr lang="pt-BR" sz="1100" b="1" i="0" u="none" strike="noStrike">
                          <a:solidFill>
                            <a:srgbClr val="000000"/>
                          </a:solidFill>
                          <a:latin typeface="Arial"/>
                        </a:rPr>
                        <a:t>Ano</a:t>
                      </a:r>
                    </a:p>
                  </a:txBody>
                  <a:tcPr marL="9199" marR="9199" marT="91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1100" b="1" i="0" u="none" strike="noStrike">
                          <a:solidFill>
                            <a:srgbClr val="000000"/>
                          </a:solidFill>
                          <a:latin typeface="Arial"/>
                        </a:rPr>
                        <a:t>2010</a:t>
                      </a:r>
                    </a:p>
                  </a:txBody>
                  <a:tcPr marL="9199" marR="9199" marT="91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1100" b="1" i="0" u="none" strike="noStrike">
                          <a:solidFill>
                            <a:srgbClr val="000000"/>
                          </a:solidFill>
                          <a:latin typeface="Arial"/>
                        </a:rPr>
                        <a:t>2011</a:t>
                      </a:r>
                    </a:p>
                  </a:txBody>
                  <a:tcPr marL="9199" marR="9199" marT="91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1100" b="1" i="0" u="none" strike="noStrike">
                          <a:solidFill>
                            <a:srgbClr val="000000"/>
                          </a:solidFill>
                          <a:latin typeface="Arial"/>
                        </a:rPr>
                        <a:t>2012</a:t>
                      </a:r>
                    </a:p>
                  </a:txBody>
                  <a:tcPr marL="9199" marR="9199" marT="91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1100" b="1" i="0" u="none" strike="noStrike">
                          <a:solidFill>
                            <a:srgbClr val="000000"/>
                          </a:solidFill>
                          <a:latin typeface="Arial"/>
                        </a:rPr>
                        <a:t>2013</a:t>
                      </a:r>
                    </a:p>
                  </a:txBody>
                  <a:tcPr marL="9199" marR="9199" marT="91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1100" b="1" i="0" u="none" strike="noStrike">
                          <a:solidFill>
                            <a:srgbClr val="000000"/>
                          </a:solidFill>
                          <a:latin typeface="Arial"/>
                        </a:rPr>
                        <a:t>2014</a:t>
                      </a:r>
                    </a:p>
                  </a:txBody>
                  <a:tcPr marL="9199" marR="9199" marT="91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1100" b="1" i="0" u="none" strike="noStrike">
                          <a:solidFill>
                            <a:srgbClr val="000000"/>
                          </a:solidFill>
                          <a:latin typeface="Arial"/>
                        </a:rPr>
                        <a:t>2015</a:t>
                      </a:r>
                    </a:p>
                  </a:txBody>
                  <a:tcPr marL="9199" marR="9199" marT="91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1100" b="1" i="0" u="none" strike="noStrike">
                          <a:solidFill>
                            <a:srgbClr val="000000"/>
                          </a:solidFill>
                          <a:latin typeface="Arial"/>
                        </a:rPr>
                        <a:t>2016</a:t>
                      </a:r>
                    </a:p>
                  </a:txBody>
                  <a:tcPr marL="9199" marR="9199" marT="91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1100" b="1" i="0" u="none" strike="noStrike">
                          <a:solidFill>
                            <a:srgbClr val="000000"/>
                          </a:solidFill>
                          <a:latin typeface="Arial"/>
                        </a:rPr>
                        <a:t>2017</a:t>
                      </a:r>
                    </a:p>
                  </a:txBody>
                  <a:tcPr marL="9199" marR="9199" marT="91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1100" b="1" i="0" u="none" strike="noStrike">
                          <a:solidFill>
                            <a:srgbClr val="000000"/>
                          </a:solidFill>
                          <a:latin typeface="Arial"/>
                        </a:rPr>
                        <a:t>2018</a:t>
                      </a:r>
                    </a:p>
                  </a:txBody>
                  <a:tcPr marL="9199" marR="9199" marT="91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extLst>
                  <a:ext uri="{0D108BD9-81ED-4DB2-BD59-A6C34878D82A}">
                    <a16:rowId xmlns="" xmlns:a16="http://schemas.microsoft.com/office/drawing/2014/main" val="10001"/>
                  </a:ext>
                </a:extLst>
              </a:tr>
              <a:tr h="183984">
                <a:tc>
                  <a:txBody>
                    <a:bodyPr/>
                    <a:lstStyle/>
                    <a:p>
                      <a:pPr algn="ctr" fontAlgn="b"/>
                      <a:r>
                        <a:rPr lang="pt-BR" sz="1100" b="1" i="0" u="none" strike="noStrike">
                          <a:solidFill>
                            <a:srgbClr val="000000"/>
                          </a:solidFill>
                          <a:latin typeface="Arial"/>
                        </a:rPr>
                        <a:t>Razão </a:t>
                      </a:r>
                    </a:p>
                  </a:txBody>
                  <a:tcPr marL="9199" marR="9199" marT="91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1100" b="1" i="0" u="none" strike="noStrike">
                          <a:solidFill>
                            <a:srgbClr val="000000"/>
                          </a:solidFill>
                          <a:latin typeface="Arial"/>
                        </a:rPr>
                        <a:t>0,25</a:t>
                      </a:r>
                    </a:p>
                  </a:txBody>
                  <a:tcPr marL="9199" marR="9199" marT="91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880"/>
                    </a:solidFill>
                  </a:tcPr>
                </a:tc>
                <a:tc>
                  <a:txBody>
                    <a:bodyPr/>
                    <a:lstStyle/>
                    <a:p>
                      <a:pPr algn="ctr" fontAlgn="b"/>
                      <a:r>
                        <a:rPr lang="pt-BR" sz="1100" b="1" i="0" u="none" strike="noStrike">
                          <a:solidFill>
                            <a:srgbClr val="000000"/>
                          </a:solidFill>
                          <a:latin typeface="Arial"/>
                        </a:rPr>
                        <a:t>0,26</a:t>
                      </a:r>
                    </a:p>
                  </a:txBody>
                  <a:tcPr marL="9199" marR="9199" marT="91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ctr" fontAlgn="b"/>
                      <a:r>
                        <a:rPr lang="pt-BR" sz="1100" b="1" i="0" u="none" strike="noStrike">
                          <a:solidFill>
                            <a:srgbClr val="000000"/>
                          </a:solidFill>
                          <a:latin typeface="Arial"/>
                        </a:rPr>
                        <a:t>0,27</a:t>
                      </a:r>
                    </a:p>
                  </a:txBody>
                  <a:tcPr marL="9199" marR="9199" marT="91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483"/>
                    </a:solidFill>
                  </a:tcPr>
                </a:tc>
                <a:tc>
                  <a:txBody>
                    <a:bodyPr/>
                    <a:lstStyle/>
                    <a:p>
                      <a:pPr algn="ctr" fontAlgn="b"/>
                      <a:r>
                        <a:rPr lang="pt-BR" sz="1100" b="1" i="0" u="none" strike="noStrike" dirty="0" smtClean="0">
                          <a:solidFill>
                            <a:srgbClr val="000000"/>
                          </a:solidFill>
                          <a:latin typeface="Arial"/>
                        </a:rPr>
                        <a:t>0,30</a:t>
                      </a:r>
                      <a:endParaRPr lang="pt-BR" sz="1100" b="1" i="0" u="none" strike="noStrike" dirty="0">
                        <a:solidFill>
                          <a:srgbClr val="000000"/>
                        </a:solidFill>
                        <a:latin typeface="Arial"/>
                      </a:endParaRPr>
                    </a:p>
                  </a:txBody>
                  <a:tcPr marL="9199" marR="9199" marT="91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CE7F"/>
                    </a:solidFill>
                  </a:tcPr>
                </a:tc>
                <a:tc>
                  <a:txBody>
                    <a:bodyPr/>
                    <a:lstStyle/>
                    <a:p>
                      <a:pPr algn="ctr" fontAlgn="b"/>
                      <a:r>
                        <a:rPr lang="pt-BR" sz="1100" b="1" i="0" u="none" strike="noStrike" dirty="0">
                          <a:solidFill>
                            <a:srgbClr val="000000"/>
                          </a:solidFill>
                          <a:latin typeface="Arial"/>
                        </a:rPr>
                        <a:t>0,22</a:t>
                      </a:r>
                    </a:p>
                  </a:txBody>
                  <a:tcPr marL="9199" marR="9199" marT="91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A075"/>
                    </a:solidFill>
                  </a:tcPr>
                </a:tc>
                <a:tc>
                  <a:txBody>
                    <a:bodyPr/>
                    <a:lstStyle/>
                    <a:p>
                      <a:pPr algn="ctr" fontAlgn="b"/>
                      <a:r>
                        <a:rPr lang="pt-BR" sz="1100" b="1" i="0" u="none" strike="noStrike">
                          <a:solidFill>
                            <a:srgbClr val="000000"/>
                          </a:solidFill>
                          <a:latin typeface="Arial"/>
                        </a:rPr>
                        <a:t>0,22</a:t>
                      </a:r>
                    </a:p>
                  </a:txBody>
                  <a:tcPr marL="9199" marR="9199" marT="91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A075"/>
                    </a:solidFill>
                  </a:tcPr>
                </a:tc>
                <a:tc>
                  <a:txBody>
                    <a:bodyPr/>
                    <a:lstStyle/>
                    <a:p>
                      <a:pPr algn="ctr" fontAlgn="b"/>
                      <a:r>
                        <a:rPr lang="pt-BR" sz="1100" b="1" i="0" u="none" strike="noStrike" dirty="0" smtClean="0">
                          <a:solidFill>
                            <a:srgbClr val="000000"/>
                          </a:solidFill>
                          <a:latin typeface="Arial"/>
                        </a:rPr>
                        <a:t>0,30</a:t>
                      </a:r>
                      <a:endParaRPr lang="pt-BR" sz="1100" b="1" i="0" u="none" strike="noStrike" dirty="0">
                        <a:solidFill>
                          <a:srgbClr val="000000"/>
                        </a:solidFill>
                        <a:latin typeface="Arial"/>
                      </a:endParaRPr>
                    </a:p>
                  </a:txBody>
                  <a:tcPr marL="9199" marR="9199" marT="91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CE7F"/>
                    </a:solidFill>
                  </a:tcPr>
                </a:tc>
                <a:tc>
                  <a:txBody>
                    <a:bodyPr/>
                    <a:lstStyle/>
                    <a:p>
                      <a:pPr algn="ctr" fontAlgn="b"/>
                      <a:r>
                        <a:rPr lang="pt-BR" sz="1100" b="1" i="0" u="none" strike="noStrike">
                          <a:solidFill>
                            <a:srgbClr val="000000"/>
                          </a:solidFill>
                          <a:latin typeface="Arial"/>
                        </a:rPr>
                        <a:t>0,32</a:t>
                      </a:r>
                    </a:p>
                  </a:txBody>
                  <a:tcPr marL="9199" marR="9199" marT="91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ctr" fontAlgn="b"/>
                      <a:r>
                        <a:rPr lang="pt-BR" sz="1100" b="1" i="0" u="none" strike="noStrike">
                          <a:solidFill>
                            <a:srgbClr val="000000"/>
                          </a:solidFill>
                          <a:latin typeface="Arial"/>
                        </a:rPr>
                        <a:t>0,19</a:t>
                      </a:r>
                    </a:p>
                  </a:txBody>
                  <a:tcPr marL="9199" marR="9199" marT="91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extLst>
                  <a:ext uri="{0D108BD9-81ED-4DB2-BD59-A6C34878D82A}">
                    <a16:rowId xmlns="" xmlns:a16="http://schemas.microsoft.com/office/drawing/2014/main" val="10002"/>
                  </a:ext>
                </a:extLst>
              </a:tr>
              <a:tr h="333011">
                <a:tc gridSpan="10">
                  <a:txBody>
                    <a:bodyPr/>
                    <a:lstStyle/>
                    <a:p>
                      <a:pPr algn="l" fontAlgn="b"/>
                      <a:r>
                        <a:rPr lang="pt-BR" sz="1100" b="1" i="0" u="none" strike="noStrike" dirty="0">
                          <a:solidFill>
                            <a:srgbClr val="000000"/>
                          </a:solidFill>
                          <a:latin typeface="Arial"/>
                        </a:rPr>
                        <a:t>Fonte: DATASUS/SAI PASP01801 a 1812. DBC - Dados reprocessados SM/DEAR-SUS/CSAPTA e </a:t>
                      </a:r>
                      <a:r>
                        <a:rPr lang="pt-BR" sz="1100" b="1" i="0" u="none" strike="noStrike" dirty="0" err="1">
                          <a:solidFill>
                            <a:srgbClr val="000000"/>
                          </a:solidFill>
                          <a:latin typeface="Arial"/>
                        </a:rPr>
                        <a:t>e-SUS</a:t>
                      </a:r>
                      <a:r>
                        <a:rPr lang="pt-BR" sz="1100" b="1" i="0" u="none" strike="noStrike" dirty="0">
                          <a:solidFill>
                            <a:srgbClr val="000000"/>
                          </a:solidFill>
                          <a:latin typeface="Arial"/>
                        </a:rPr>
                        <a:t> AB informados Matriz AB e consolidados no DGDO.</a:t>
                      </a:r>
                    </a:p>
                  </a:txBody>
                  <a:tcPr marL="9199" marR="9199" marT="919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 xmlns:a16="http://schemas.microsoft.com/office/drawing/2014/main" val="10003"/>
                  </a:ext>
                </a:extLst>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p:cNvSpPr txBox="1"/>
          <p:nvPr/>
        </p:nvSpPr>
        <p:spPr>
          <a:xfrm>
            <a:off x="0" y="0"/>
            <a:ext cx="9144000" cy="646331"/>
          </a:xfrm>
          <a:prstGeom prst="rect">
            <a:avLst/>
          </a:prstGeom>
          <a:solidFill>
            <a:schemeClr val="accent1"/>
          </a:solidFill>
          <a:ln>
            <a:solidFill>
              <a:schemeClr val="tx1"/>
            </a:solidFill>
          </a:ln>
          <a:scene3d>
            <a:camera prst="orthographicFront"/>
            <a:lightRig rig="threePt" dir="t"/>
          </a:scene3d>
          <a:sp3d>
            <a:bevelT w="152400" h="50800" prst="softRound"/>
          </a:sp3d>
        </p:spPr>
        <p:txBody>
          <a:bodyPr wrap="square" rtlCol="0">
            <a:spAutoFit/>
          </a:bodyPr>
          <a:lstStyle/>
          <a:p>
            <a:pPr algn="ctr"/>
            <a:r>
              <a:rPr lang="pt-BR" b="1" dirty="0">
                <a:solidFill>
                  <a:schemeClr val="bg1"/>
                </a:solidFill>
                <a:latin typeface="Arial" pitchFamily="34" charset="0"/>
                <a:cs typeface="Arial" pitchFamily="34" charset="0"/>
              </a:rPr>
              <a:t>Indicador 1.ii.2. Razão de exames de mamografia de rastreamento - mulheres de 50 a 69 anos</a:t>
            </a:r>
          </a:p>
        </p:txBody>
      </p:sp>
      <p:sp>
        <p:nvSpPr>
          <p:cNvPr id="4" name="Retângulo 3"/>
          <p:cNvSpPr/>
          <p:nvPr/>
        </p:nvSpPr>
        <p:spPr>
          <a:xfrm>
            <a:off x="858129" y="1308294"/>
            <a:ext cx="8060787" cy="3831818"/>
          </a:xfrm>
          <a:prstGeom prst="rect">
            <a:avLst/>
          </a:prstGeom>
        </p:spPr>
        <p:txBody>
          <a:bodyPr wrap="square">
            <a:spAutoFit/>
          </a:bodyPr>
          <a:lstStyle/>
          <a:p>
            <a:pPr algn="just">
              <a:buFont typeface="Arial" pitchFamily="34" charset="0"/>
              <a:buChar char="•"/>
            </a:pPr>
            <a:r>
              <a:rPr lang="pt-BR" sz="1500" b="1" dirty="0" smtClean="0">
                <a:latin typeface="Arial" pitchFamily="34" charset="0"/>
                <a:cs typeface="Arial" pitchFamily="34" charset="0"/>
              </a:rPr>
              <a:t>O quantitativo de exames realizados no terceiro quadrimestre apresenta-se proporcional aos outros quadrimestres, a saber, 6.282 exames realizados no primeiro quadrimestre, 5.518 exames no segundo quadrimestre e 5.924 no terceiro quadrimestre. Isto demonstra que as mulheres tem </a:t>
            </a:r>
            <a:r>
              <a:rPr lang="pt-BR" sz="1500" b="1" dirty="0" err="1" smtClean="0">
                <a:latin typeface="Arial" pitchFamily="34" charset="0"/>
                <a:cs typeface="Arial" pitchFamily="34" charset="0"/>
              </a:rPr>
              <a:t>frequentado</a:t>
            </a:r>
            <a:r>
              <a:rPr lang="pt-BR" sz="1500" b="1" dirty="0" smtClean="0">
                <a:latin typeface="Arial" pitchFamily="34" charset="0"/>
                <a:cs typeface="Arial" pitchFamily="34" charset="0"/>
              </a:rPr>
              <a:t> de forma constante os serviços de saúde neste quesito, apesar de campanhas sazonais. Portanto as ações devem focar em pessoas ainda não </a:t>
            </a:r>
            <a:r>
              <a:rPr lang="pt-BR" sz="1500" b="1" dirty="0" err="1" smtClean="0">
                <a:latin typeface="Arial" pitchFamily="34" charset="0"/>
                <a:cs typeface="Arial" pitchFamily="34" charset="0"/>
              </a:rPr>
              <a:t>frequentadoras</a:t>
            </a:r>
            <a:r>
              <a:rPr lang="pt-BR" sz="1500" b="1" dirty="0" smtClean="0">
                <a:latin typeface="Arial" pitchFamily="34" charset="0"/>
                <a:cs typeface="Arial" pitchFamily="34" charset="0"/>
              </a:rPr>
              <a:t> de nossos equipamentos públicos de atenção de saúde;</a:t>
            </a:r>
          </a:p>
          <a:p>
            <a:pPr algn="just">
              <a:buFont typeface="Arial" pitchFamily="34" charset="0"/>
              <a:buChar char="•"/>
            </a:pPr>
            <a:endParaRPr lang="pt-BR" sz="1500" b="1" dirty="0" smtClean="0">
              <a:latin typeface="Arial" pitchFamily="34" charset="0"/>
              <a:cs typeface="Arial" pitchFamily="34" charset="0"/>
            </a:endParaRPr>
          </a:p>
          <a:p>
            <a:pPr algn="just">
              <a:buFont typeface="Arial" pitchFamily="34" charset="0"/>
              <a:buChar char="•"/>
            </a:pPr>
            <a:endParaRPr lang="pt-BR" sz="1500" b="1" dirty="0" smtClean="0">
              <a:latin typeface="Arial" pitchFamily="34" charset="0"/>
              <a:cs typeface="Arial" pitchFamily="34" charset="0"/>
            </a:endParaRPr>
          </a:p>
          <a:p>
            <a:pPr algn="just">
              <a:buFont typeface="Arial" pitchFamily="34" charset="0"/>
              <a:buChar char="•"/>
            </a:pPr>
            <a:r>
              <a:rPr lang="pt-BR" sz="1500" b="1" dirty="0" smtClean="0">
                <a:latin typeface="Arial" pitchFamily="34" charset="0"/>
                <a:cs typeface="Arial" pitchFamily="34" charset="0"/>
              </a:rPr>
              <a:t>Finalizamos ainda abaixo da meta (0,35) no entanto com aumento significante em relação ao ano anterior (0,19);</a:t>
            </a:r>
          </a:p>
          <a:p>
            <a:pPr algn="just">
              <a:buFont typeface="Arial" pitchFamily="34" charset="0"/>
              <a:buChar char="•"/>
            </a:pPr>
            <a:endParaRPr lang="pt-BR" sz="1500" b="1" dirty="0" smtClean="0">
              <a:latin typeface="Arial" pitchFamily="34" charset="0"/>
              <a:cs typeface="Arial" pitchFamily="34" charset="0"/>
            </a:endParaRPr>
          </a:p>
          <a:p>
            <a:pPr algn="just">
              <a:buFont typeface="Arial" pitchFamily="34" charset="0"/>
              <a:buChar char="•"/>
            </a:pPr>
            <a:endParaRPr lang="pt-BR" sz="1500" b="1" dirty="0" smtClean="0">
              <a:latin typeface="Arial" pitchFamily="34" charset="0"/>
              <a:cs typeface="Arial" pitchFamily="34" charset="0"/>
            </a:endParaRPr>
          </a:p>
          <a:p>
            <a:pPr algn="just">
              <a:buFont typeface="Arial" pitchFamily="34" charset="0"/>
              <a:buChar char="•"/>
            </a:pPr>
            <a:r>
              <a:rPr lang="pt-BR" sz="1500" b="1" dirty="0" smtClean="0">
                <a:latin typeface="Arial" pitchFamily="34" charset="0"/>
                <a:cs typeface="Arial" pitchFamily="34" charset="0"/>
              </a:rPr>
              <a:t> </a:t>
            </a:r>
            <a:r>
              <a:rPr lang="pt-BR" sz="1500" b="1" dirty="0" err="1" smtClean="0">
                <a:latin typeface="Arial" pitchFamily="34" charset="0"/>
                <a:cs typeface="Arial" pitchFamily="34" charset="0"/>
              </a:rPr>
              <a:t>Instensificar</a:t>
            </a:r>
            <a:r>
              <a:rPr lang="pt-BR" sz="1500" b="1" dirty="0" smtClean="0">
                <a:latin typeface="Arial" pitchFamily="34" charset="0"/>
                <a:cs typeface="Arial" pitchFamily="34" charset="0"/>
              </a:rPr>
              <a:t> a divulgação da necessidade de realização do exame de detecção precoce junto a população que ainda não </a:t>
            </a:r>
            <a:r>
              <a:rPr lang="pt-BR" sz="1500" b="1" dirty="0" err="1" smtClean="0">
                <a:latin typeface="Arial" pitchFamily="34" charset="0"/>
                <a:cs typeface="Arial" pitchFamily="34" charset="0"/>
              </a:rPr>
              <a:t>frequenta</a:t>
            </a:r>
            <a:r>
              <a:rPr lang="pt-BR" sz="1500" b="1" dirty="0" smtClean="0">
                <a:latin typeface="Arial" pitchFamily="34" charset="0"/>
                <a:cs typeface="Arial" pitchFamily="34" charset="0"/>
              </a:rPr>
              <a:t> os serviços de saúde.</a:t>
            </a:r>
          </a:p>
          <a:p>
            <a:pPr>
              <a:buFont typeface="Arial" pitchFamily="34" charset="0"/>
              <a:buChar char="•"/>
            </a:pPr>
            <a:endParaRPr lang="pt-BR" dirty="0"/>
          </a:p>
        </p:txBody>
      </p:sp>
      <p:sp>
        <p:nvSpPr>
          <p:cNvPr id="5" name="CaixaDeTexto 4"/>
          <p:cNvSpPr txBox="1"/>
          <p:nvPr/>
        </p:nvSpPr>
        <p:spPr>
          <a:xfrm rot="16200000">
            <a:off x="-2152377" y="3046939"/>
            <a:ext cx="5036236" cy="461665"/>
          </a:xfrm>
          <a:prstGeom prst="rect">
            <a:avLst/>
          </a:prstGeom>
          <a:solidFill>
            <a:srgbClr val="92D050"/>
          </a:solidFill>
        </p:spPr>
        <p:txBody>
          <a:bodyPr wrap="square" rtlCol="0">
            <a:spAutoFit/>
          </a:bodyPr>
          <a:lstStyle/>
          <a:p>
            <a:pPr algn="ctr"/>
            <a:r>
              <a:rPr lang="pt-BR" sz="2400" b="1" dirty="0" smtClean="0"/>
              <a:t>Comentário  da Gestão</a:t>
            </a:r>
            <a:endParaRPr lang="pt-BR" sz="2400" b="1"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p:cNvSpPr txBox="1"/>
          <p:nvPr/>
        </p:nvSpPr>
        <p:spPr>
          <a:xfrm>
            <a:off x="0" y="0"/>
            <a:ext cx="9144000" cy="646331"/>
          </a:xfrm>
          <a:prstGeom prst="rect">
            <a:avLst/>
          </a:prstGeom>
          <a:solidFill>
            <a:schemeClr val="accent1"/>
          </a:solidFill>
          <a:ln>
            <a:solidFill>
              <a:schemeClr val="tx1"/>
            </a:solidFill>
          </a:ln>
          <a:scene3d>
            <a:camera prst="orthographicFront"/>
            <a:lightRig rig="threePt" dir="t"/>
          </a:scene3d>
          <a:sp3d>
            <a:bevelT w="152400" h="50800" prst="softRound"/>
          </a:sp3d>
        </p:spPr>
        <p:txBody>
          <a:bodyPr wrap="square" rtlCol="0">
            <a:spAutoFit/>
          </a:bodyPr>
          <a:lstStyle/>
          <a:p>
            <a:pPr algn="ctr"/>
            <a:r>
              <a:rPr lang="pt-BR" b="1" dirty="0">
                <a:solidFill>
                  <a:schemeClr val="bg1"/>
                </a:solidFill>
                <a:latin typeface="Arial" pitchFamily="34" charset="0"/>
                <a:cs typeface="Arial" pitchFamily="34" charset="0"/>
              </a:rPr>
              <a:t>Indicador 1.ii.2. Razão de exames de mamografia de rastreamento - mulheres de 50 a 69 anos</a:t>
            </a:r>
          </a:p>
        </p:txBody>
      </p:sp>
      <p:sp>
        <p:nvSpPr>
          <p:cNvPr id="3073" name="Rectangle 1"/>
          <p:cNvSpPr>
            <a:spLocks noChangeArrowheads="1"/>
          </p:cNvSpPr>
          <p:nvPr/>
        </p:nvSpPr>
        <p:spPr bwMode="auto">
          <a:xfrm>
            <a:off x="0" y="661182"/>
            <a:ext cx="9144000" cy="30948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t-BR" sz="1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Meta: 0,35 </a:t>
            </a:r>
            <a:r>
              <a:rPr kumimoji="0" lang="pt-BR" sz="1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sym typeface="Wingdings" pitchFamily="2" charset="2"/>
              </a:rPr>
              <a:t></a:t>
            </a:r>
            <a:r>
              <a:rPr kumimoji="0" lang="pt-BR" sz="1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Alcançado: 0,26</a:t>
            </a:r>
            <a:endParaRPr kumimoji="0" lang="pt-BR" sz="1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sym typeface="Wingdings" pitchFamily="2" charset="2"/>
            </a:endParaRPr>
          </a:p>
        </p:txBody>
      </p:sp>
      <p:pic>
        <p:nvPicPr>
          <p:cNvPr id="3074" name="Gráfico 9"/>
          <p:cNvPicPr>
            <a:picLocks noChangeArrowheads="1"/>
          </p:cNvPicPr>
          <p:nvPr/>
        </p:nvPicPr>
        <p:blipFill>
          <a:blip r:embed="rId2" cstate="print"/>
          <a:srcRect/>
          <a:stretch>
            <a:fillRect/>
          </a:stretch>
        </p:blipFill>
        <p:spPr bwMode="auto">
          <a:xfrm>
            <a:off x="914399" y="914401"/>
            <a:ext cx="8229601" cy="2363372"/>
          </a:xfrm>
          <a:prstGeom prst="rect">
            <a:avLst/>
          </a:prstGeom>
          <a:noFill/>
          <a:ln w="9525">
            <a:noFill/>
            <a:miter lim="800000"/>
            <a:headEnd/>
            <a:tailEnd/>
          </a:ln>
        </p:spPr>
      </p:pic>
      <p:sp>
        <p:nvSpPr>
          <p:cNvPr id="3075" name="Rectangle 3"/>
          <p:cNvSpPr>
            <a:spLocks noChangeArrowheads="1"/>
          </p:cNvSpPr>
          <p:nvPr/>
        </p:nvSpPr>
        <p:spPr bwMode="auto">
          <a:xfrm>
            <a:off x="928468" y="3199786"/>
            <a:ext cx="8215532"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tab pos="228600" algn="l"/>
              </a:tabLst>
            </a:pPr>
            <a:r>
              <a:rPr kumimoji="0" lang="pt-BR" b="0" i="0" u="none" strike="noStrike" cap="none" normalizeH="0" baseline="0" dirty="0" smtClean="0">
                <a:ln>
                  <a:noFill/>
                </a:ln>
                <a:solidFill>
                  <a:srgbClr val="000000"/>
                </a:solidFill>
                <a:effectLst/>
                <a:latin typeface="Arial" pitchFamily="34" charset="0"/>
                <a:ea typeface="Times New Roman" pitchFamily="18" charset="0"/>
                <a:cs typeface="Calibri" pitchFamily="34" charset="0"/>
              </a:rPr>
              <a:t>O alcançado está longe da meta proposta pela Secretaria (0,35) e mais ainda daquela proposta pelo Ministério da Saúde (0,50), embora se observe uma tendência a ampliação nos últimos 3 anos.</a:t>
            </a:r>
            <a:endParaRPr kumimoji="0" lang="pt-B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Lst>
            </a:pPr>
            <a:endParaRPr kumimoji="0" lang="pt-BR" b="0" i="0" u="none" strike="noStrike" cap="none" normalizeH="0" baseline="0" dirty="0" smtClean="0">
              <a:ln>
                <a:noFill/>
              </a:ln>
              <a:solidFill>
                <a:srgbClr val="000000"/>
              </a:solidFill>
              <a:effectLst/>
              <a:latin typeface="Arial" pitchFamily="34" charset="0"/>
              <a:ea typeface="Times New Roman" pitchFamily="18"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Lst>
            </a:pPr>
            <a:r>
              <a:rPr kumimoji="0" lang="pt-BR" b="0" i="0" u="none" strike="noStrike" cap="none" normalizeH="0" baseline="0" dirty="0" smtClean="0">
                <a:ln>
                  <a:noFill/>
                </a:ln>
                <a:solidFill>
                  <a:srgbClr val="000000"/>
                </a:solidFill>
                <a:effectLst/>
                <a:latin typeface="Arial" pitchFamily="34" charset="0"/>
                <a:ea typeface="Times New Roman" pitchFamily="18" charset="0"/>
                <a:cs typeface="Calibri" pitchFamily="34" charset="0"/>
              </a:rPr>
              <a:t>Pelo que se sabe não há falta de oferta de exames e, portanto, há necessidade de se investir em educação em saúde, conscientizando-se as mulheres que não </a:t>
            </a:r>
            <a:r>
              <a:rPr kumimoji="0" lang="pt-BR" b="0" i="0" u="none" strike="noStrike" cap="none" normalizeH="0" baseline="0" dirty="0" err="1" smtClean="0">
                <a:ln>
                  <a:noFill/>
                </a:ln>
                <a:solidFill>
                  <a:srgbClr val="000000"/>
                </a:solidFill>
                <a:effectLst/>
                <a:latin typeface="Arial" pitchFamily="34" charset="0"/>
                <a:ea typeface="Times New Roman" pitchFamily="18" charset="0"/>
                <a:cs typeface="Calibri" pitchFamily="34" charset="0"/>
              </a:rPr>
              <a:t>frequentam</a:t>
            </a:r>
            <a:r>
              <a:rPr kumimoji="0" lang="pt-BR" b="0" i="0" u="none" strike="noStrike" cap="none" normalizeH="0" baseline="0" dirty="0" smtClean="0">
                <a:ln>
                  <a:noFill/>
                </a:ln>
                <a:solidFill>
                  <a:srgbClr val="000000"/>
                </a:solidFill>
                <a:effectLst/>
                <a:latin typeface="Arial" pitchFamily="34" charset="0"/>
                <a:ea typeface="Times New Roman" pitchFamily="18" charset="0"/>
                <a:cs typeface="Calibri" pitchFamily="34" charset="0"/>
              </a:rPr>
              <a:t> as unidades básicas de saúde ou facilitando-lhes o acesso.</a:t>
            </a:r>
            <a:endParaRPr kumimoji="0" lang="pt-BR"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CaixaDeTexto 5"/>
          <p:cNvSpPr txBox="1"/>
          <p:nvPr/>
        </p:nvSpPr>
        <p:spPr>
          <a:xfrm rot="16200000">
            <a:off x="-2138308" y="3061008"/>
            <a:ext cx="5008099" cy="461665"/>
          </a:xfrm>
          <a:prstGeom prst="rect">
            <a:avLst/>
          </a:prstGeom>
          <a:solidFill>
            <a:srgbClr val="FFFF00"/>
          </a:solidFill>
        </p:spPr>
        <p:txBody>
          <a:bodyPr wrap="square" rtlCol="0">
            <a:spAutoFit/>
          </a:bodyPr>
          <a:lstStyle/>
          <a:p>
            <a:pPr algn="ctr"/>
            <a:r>
              <a:rPr lang="pt-BR" sz="2400" b="1" dirty="0" smtClean="0"/>
              <a:t>Comentário  da Executiva CMS</a:t>
            </a:r>
            <a:endParaRPr lang="pt-BR" sz="2400" b="1"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0" y="0"/>
            <a:ext cx="9144000" cy="646331"/>
          </a:xfrm>
          <a:prstGeom prst="rect">
            <a:avLst/>
          </a:prstGeom>
          <a:solidFill>
            <a:schemeClr val="accent1"/>
          </a:solidFill>
          <a:ln>
            <a:solidFill>
              <a:schemeClr val="tx1"/>
            </a:solidFill>
          </a:ln>
          <a:scene3d>
            <a:camera prst="orthographicFront"/>
            <a:lightRig rig="threePt" dir="t"/>
          </a:scene3d>
          <a:sp3d>
            <a:bevelT w="152400" h="50800" prst="softRound"/>
          </a:sp3d>
        </p:spPr>
        <p:txBody>
          <a:bodyPr wrap="square" rtlCol="0">
            <a:spAutoFit/>
          </a:bodyPr>
          <a:lstStyle/>
          <a:p>
            <a:pPr algn="ctr"/>
            <a:r>
              <a:rPr lang="pt-BR" b="1" dirty="0">
                <a:solidFill>
                  <a:schemeClr val="bg1"/>
                </a:solidFill>
                <a:latin typeface="Arial" pitchFamily="34" charset="0"/>
                <a:cs typeface="Arial" pitchFamily="34" charset="0"/>
              </a:rPr>
              <a:t>Indicador 2.i.3. Proporção de nascidos vivos de mães com sete ou mais consultas de pré-natal</a:t>
            </a:r>
          </a:p>
        </p:txBody>
      </p:sp>
      <p:graphicFrame>
        <p:nvGraphicFramePr>
          <p:cNvPr id="5" name="Tabela 4">
            <a:extLst>
              <a:ext uri="{FF2B5EF4-FFF2-40B4-BE49-F238E27FC236}">
                <a16:creationId xmlns="" xmlns:a16="http://schemas.microsoft.com/office/drawing/2014/main" id="{18025CE6-26D1-4D4C-A255-6BAFAB08C8BF}"/>
              </a:ext>
            </a:extLst>
          </p:cNvPr>
          <p:cNvGraphicFramePr>
            <a:graphicFrameLocks noGrp="1"/>
          </p:cNvGraphicFramePr>
          <p:nvPr>
            <p:extLst>
              <p:ext uri="{D42A27DB-BD31-4B8C-83A1-F6EECF244321}">
                <p14:modId xmlns:p14="http://schemas.microsoft.com/office/powerpoint/2010/main" xmlns="" val="4192461328"/>
              </p:ext>
            </p:extLst>
          </p:nvPr>
        </p:nvGraphicFramePr>
        <p:xfrm>
          <a:off x="1" y="1828798"/>
          <a:ext cx="6093088" cy="3924888"/>
        </p:xfrm>
        <a:graphic>
          <a:graphicData uri="http://schemas.openxmlformats.org/drawingml/2006/table">
            <a:tbl>
              <a:tblPr>
                <a:effectLst>
                  <a:innerShdw blurRad="114300">
                    <a:prstClr val="black"/>
                  </a:innerShdw>
                </a:effectLst>
                <a:tableStyleId>{5C22544A-7EE6-4342-B048-85BDC9FD1C3A}</a:tableStyleId>
              </a:tblPr>
              <a:tblGrid>
                <a:gridCol w="1340479">
                  <a:extLst>
                    <a:ext uri="{9D8B030D-6E8A-4147-A177-3AD203B41FA5}">
                      <a16:colId xmlns="" xmlns:a16="http://schemas.microsoft.com/office/drawing/2014/main" val="883459056"/>
                    </a:ext>
                  </a:extLst>
                </a:gridCol>
                <a:gridCol w="1584203">
                  <a:extLst>
                    <a:ext uri="{9D8B030D-6E8A-4147-A177-3AD203B41FA5}">
                      <a16:colId xmlns="" xmlns:a16="http://schemas.microsoft.com/office/drawing/2014/main" val="3519434354"/>
                    </a:ext>
                  </a:extLst>
                </a:gridCol>
                <a:gridCol w="1584203">
                  <a:extLst>
                    <a:ext uri="{9D8B030D-6E8A-4147-A177-3AD203B41FA5}">
                      <a16:colId xmlns="" xmlns:a16="http://schemas.microsoft.com/office/drawing/2014/main" val="1809633612"/>
                    </a:ext>
                  </a:extLst>
                </a:gridCol>
                <a:gridCol w="1584203">
                  <a:extLst>
                    <a:ext uri="{9D8B030D-6E8A-4147-A177-3AD203B41FA5}">
                      <a16:colId xmlns="" xmlns:a16="http://schemas.microsoft.com/office/drawing/2014/main" val="4184462049"/>
                    </a:ext>
                  </a:extLst>
                </a:gridCol>
              </a:tblGrid>
              <a:tr h="981222">
                <a:tc>
                  <a:txBody>
                    <a:bodyPr/>
                    <a:lstStyle/>
                    <a:p>
                      <a:pPr algn="l" fontAlgn="ctr"/>
                      <a:r>
                        <a:rPr lang="pt-BR" sz="1800" u="none" strike="noStrike" dirty="0">
                          <a:effectLst/>
                          <a:latin typeface="Arial" pitchFamily="34" charset="0"/>
                          <a:cs typeface="Arial" pitchFamily="34" charset="0"/>
                        </a:rPr>
                        <a:t> </a:t>
                      </a:r>
                      <a:endParaRPr lang="pt-BR" sz="1800" b="0"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u="none" strike="noStrike" dirty="0">
                          <a:effectLst/>
                          <a:latin typeface="Arial" pitchFamily="34" charset="0"/>
                          <a:cs typeface="Arial" pitchFamily="34" charset="0"/>
                        </a:rPr>
                        <a:t>2018</a:t>
                      </a:r>
                      <a:endParaRPr lang="pt-BR" sz="1800" b="0"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u="none" strike="noStrike" dirty="0">
                          <a:effectLst/>
                          <a:latin typeface="Arial" pitchFamily="34" charset="0"/>
                          <a:cs typeface="Arial" pitchFamily="34" charset="0"/>
                        </a:rPr>
                        <a:t>2019</a:t>
                      </a:r>
                      <a:endParaRPr lang="pt-BR" sz="1800" b="0"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b="1" u="none" strike="noStrike" dirty="0">
                          <a:effectLst/>
                          <a:latin typeface="Arial" pitchFamily="34" charset="0"/>
                          <a:cs typeface="Arial" pitchFamily="34" charset="0"/>
                        </a:rPr>
                        <a:t>RAG 2019</a:t>
                      </a:r>
                      <a:endParaRPr lang="pt-BR" sz="1800" b="1" i="0" u="none" strike="noStrike" dirty="0">
                        <a:solidFill>
                          <a:srgbClr val="000000"/>
                        </a:solidFill>
                        <a:effectLst/>
                        <a:latin typeface="Arial" pitchFamily="34" charset="0"/>
                        <a:cs typeface="Arial" pitchFamily="34" charset="0"/>
                      </a:endParaRPr>
                    </a:p>
                  </a:txBody>
                  <a:tcPr marL="3810" marR="3810" marT="3810" marB="0" anchor="ctr"/>
                </a:tc>
                <a:extLst>
                  <a:ext uri="{0D108BD9-81ED-4DB2-BD59-A6C34878D82A}">
                    <a16:rowId xmlns="" xmlns:a16="http://schemas.microsoft.com/office/drawing/2014/main" val="3563337576"/>
                  </a:ext>
                </a:extLst>
              </a:tr>
              <a:tr h="981222">
                <a:tc>
                  <a:txBody>
                    <a:bodyPr/>
                    <a:lstStyle/>
                    <a:p>
                      <a:pPr algn="ctr" fontAlgn="ctr"/>
                      <a:r>
                        <a:rPr lang="pt-BR" sz="1800" b="1" u="none" strike="noStrike" dirty="0">
                          <a:effectLst/>
                          <a:latin typeface="Arial" pitchFamily="34" charset="0"/>
                          <a:cs typeface="Arial" pitchFamily="34" charset="0"/>
                        </a:rPr>
                        <a:t>1 RDQA</a:t>
                      </a:r>
                      <a:endParaRPr lang="pt-BR" sz="1800" b="1"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b="0" i="0" u="none" strike="noStrike" dirty="0">
                          <a:solidFill>
                            <a:srgbClr val="000000"/>
                          </a:solidFill>
                          <a:effectLst/>
                          <a:latin typeface="Arial" pitchFamily="34" charset="0"/>
                          <a:cs typeface="Arial" pitchFamily="34" charset="0"/>
                        </a:rPr>
                        <a:t>79,99%</a:t>
                      </a:r>
                    </a:p>
                  </a:txBody>
                  <a:tcPr marL="3810" marR="3810" marT="3810" marB="0" anchor="ctr"/>
                </a:tc>
                <a:tc>
                  <a:txBody>
                    <a:bodyPr/>
                    <a:lstStyle/>
                    <a:p>
                      <a:pPr algn="ctr" fontAlgn="ctr"/>
                      <a:r>
                        <a:rPr lang="pt-BR" sz="1800" b="0" i="0" u="none" strike="noStrike" dirty="0">
                          <a:solidFill>
                            <a:srgbClr val="000000"/>
                          </a:solidFill>
                          <a:effectLst/>
                          <a:latin typeface="Arial" pitchFamily="34" charset="0"/>
                          <a:cs typeface="Arial" pitchFamily="34" charset="0"/>
                        </a:rPr>
                        <a:t>79,34%</a:t>
                      </a:r>
                    </a:p>
                  </a:txBody>
                  <a:tcPr marL="3810" marR="3810" marT="3810" marB="0" anchor="ctr"/>
                </a:tc>
                <a:tc rowSpan="3">
                  <a:txBody>
                    <a:bodyPr/>
                    <a:lstStyle/>
                    <a:p>
                      <a:pPr algn="ctr" fontAlgn="ctr"/>
                      <a:r>
                        <a:rPr lang="pt-BR" sz="2000" b="1" u="none" strike="noStrike" dirty="0">
                          <a:effectLst/>
                          <a:latin typeface="Arial" pitchFamily="34" charset="0"/>
                          <a:cs typeface="Arial" pitchFamily="34" charset="0"/>
                        </a:rPr>
                        <a:t> </a:t>
                      </a:r>
                      <a:r>
                        <a:rPr lang="pt-BR" sz="2000" b="1" u="none" strike="noStrike" dirty="0" smtClean="0">
                          <a:effectLst/>
                          <a:latin typeface="Arial" pitchFamily="34" charset="0"/>
                          <a:cs typeface="Arial" pitchFamily="34" charset="0"/>
                        </a:rPr>
                        <a:t>81,14%</a:t>
                      </a:r>
                      <a:endParaRPr lang="pt-BR" sz="2000" b="1" i="0" u="none" strike="noStrike" dirty="0">
                        <a:solidFill>
                          <a:srgbClr val="000000"/>
                        </a:solidFill>
                        <a:effectLst/>
                        <a:latin typeface="Arial" pitchFamily="34" charset="0"/>
                        <a:cs typeface="Arial" pitchFamily="34" charset="0"/>
                      </a:endParaRPr>
                    </a:p>
                  </a:txBody>
                  <a:tcPr marL="3810" marR="3810" marT="3810" marB="0" anchor="ctr">
                    <a:solidFill>
                      <a:schemeClr val="accent3">
                        <a:lumMod val="60000"/>
                        <a:lumOff val="40000"/>
                      </a:schemeClr>
                    </a:solidFill>
                  </a:tcPr>
                </a:tc>
                <a:extLst>
                  <a:ext uri="{0D108BD9-81ED-4DB2-BD59-A6C34878D82A}">
                    <a16:rowId xmlns="" xmlns:a16="http://schemas.microsoft.com/office/drawing/2014/main" val="1443623475"/>
                  </a:ext>
                </a:extLst>
              </a:tr>
              <a:tr h="981222">
                <a:tc>
                  <a:txBody>
                    <a:bodyPr/>
                    <a:lstStyle/>
                    <a:p>
                      <a:pPr algn="ctr" fontAlgn="ctr"/>
                      <a:r>
                        <a:rPr lang="pt-BR" sz="1800" b="1" u="none" strike="noStrike" dirty="0">
                          <a:effectLst/>
                          <a:latin typeface="Arial" pitchFamily="34" charset="0"/>
                          <a:cs typeface="Arial" pitchFamily="34" charset="0"/>
                        </a:rPr>
                        <a:t>2 RDQA</a:t>
                      </a:r>
                      <a:endParaRPr lang="pt-BR" sz="1800" b="1"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b="0" i="0" u="none" strike="noStrike" dirty="0">
                          <a:solidFill>
                            <a:srgbClr val="000000"/>
                          </a:solidFill>
                          <a:effectLst/>
                          <a:latin typeface="Arial" pitchFamily="34" charset="0"/>
                          <a:cs typeface="Arial" pitchFamily="34" charset="0"/>
                        </a:rPr>
                        <a:t>80,40%</a:t>
                      </a:r>
                    </a:p>
                  </a:txBody>
                  <a:tcPr marL="3810" marR="3810" marT="3810" marB="0" anchor="ctr"/>
                </a:tc>
                <a:tc>
                  <a:txBody>
                    <a:bodyPr/>
                    <a:lstStyle/>
                    <a:p>
                      <a:pPr algn="ctr" fontAlgn="ctr"/>
                      <a:r>
                        <a:rPr lang="pt-BR" sz="1800" b="0" i="0" u="none" strike="noStrike" dirty="0">
                          <a:solidFill>
                            <a:srgbClr val="000000"/>
                          </a:solidFill>
                          <a:effectLst/>
                          <a:latin typeface="Arial" pitchFamily="34" charset="0"/>
                          <a:cs typeface="Arial" pitchFamily="34" charset="0"/>
                        </a:rPr>
                        <a:t>80,37%</a:t>
                      </a:r>
                    </a:p>
                  </a:txBody>
                  <a:tcPr marL="3810" marR="3810" marT="3810" marB="0" anchor="ctr"/>
                </a:tc>
                <a:tc vMerge="1">
                  <a:txBody>
                    <a:bodyPr/>
                    <a:lstStyle/>
                    <a:p>
                      <a:pPr algn="ctr" fontAlgn="ctr"/>
                      <a:endParaRPr lang="pt-BR" sz="1800" b="0" i="0" u="none" strike="noStrike" dirty="0">
                        <a:solidFill>
                          <a:srgbClr val="000000"/>
                        </a:solidFill>
                        <a:effectLst/>
                        <a:latin typeface="Arial" panose="020B0604020202020204" pitchFamily="34" charset="0"/>
                      </a:endParaRPr>
                    </a:p>
                  </a:txBody>
                  <a:tcPr marL="3810" marR="3810" marT="3810" marB="0" anchor="ctr">
                    <a:solidFill>
                      <a:schemeClr val="accent2">
                        <a:lumMod val="60000"/>
                        <a:lumOff val="40000"/>
                      </a:schemeClr>
                    </a:solidFill>
                  </a:tcPr>
                </a:tc>
                <a:extLst>
                  <a:ext uri="{0D108BD9-81ED-4DB2-BD59-A6C34878D82A}">
                    <a16:rowId xmlns="" xmlns:a16="http://schemas.microsoft.com/office/drawing/2014/main" val="663266749"/>
                  </a:ext>
                </a:extLst>
              </a:tr>
              <a:tr h="981222">
                <a:tc>
                  <a:txBody>
                    <a:bodyPr/>
                    <a:lstStyle/>
                    <a:p>
                      <a:pPr algn="ctr" fontAlgn="ctr"/>
                      <a:r>
                        <a:rPr lang="pt-BR" sz="1800" b="1" u="none" strike="noStrike" dirty="0">
                          <a:effectLst/>
                          <a:latin typeface="Arial" pitchFamily="34" charset="0"/>
                          <a:cs typeface="Arial" pitchFamily="34" charset="0"/>
                        </a:rPr>
                        <a:t>3 RDQA</a:t>
                      </a:r>
                      <a:endParaRPr lang="pt-BR" sz="1800" b="1"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b="0" i="0" u="none" strike="noStrike" dirty="0">
                          <a:solidFill>
                            <a:srgbClr val="000000"/>
                          </a:solidFill>
                          <a:effectLst/>
                          <a:latin typeface="Arial" pitchFamily="34" charset="0"/>
                          <a:cs typeface="Arial" pitchFamily="34" charset="0"/>
                        </a:rPr>
                        <a:t>80,63%</a:t>
                      </a:r>
                    </a:p>
                  </a:txBody>
                  <a:tcPr marL="3810" marR="3810" marT="3810" marB="0" anchor="ctr"/>
                </a:tc>
                <a:tc>
                  <a:txBody>
                    <a:bodyPr/>
                    <a:lstStyle/>
                    <a:p>
                      <a:pPr algn="ctr" fontAlgn="ctr"/>
                      <a:r>
                        <a:rPr lang="pt-BR" sz="1800" b="0" i="0" u="none" strike="noStrike" dirty="0" smtClean="0">
                          <a:solidFill>
                            <a:srgbClr val="000000"/>
                          </a:solidFill>
                          <a:effectLst/>
                          <a:latin typeface="Arial" pitchFamily="34" charset="0"/>
                          <a:cs typeface="Arial" pitchFamily="34" charset="0"/>
                        </a:rPr>
                        <a:t>81,14%</a:t>
                      </a:r>
                      <a:endParaRPr lang="pt-BR" sz="1800" b="0" i="0" u="none" strike="noStrike" dirty="0">
                        <a:solidFill>
                          <a:srgbClr val="000000"/>
                        </a:solidFill>
                        <a:effectLst/>
                        <a:latin typeface="Arial" pitchFamily="34" charset="0"/>
                        <a:cs typeface="Arial" pitchFamily="34" charset="0"/>
                      </a:endParaRPr>
                    </a:p>
                  </a:txBody>
                  <a:tcPr marL="3810" marR="3810" marT="3810" marB="0" anchor="ctr"/>
                </a:tc>
                <a:tc vMerge="1">
                  <a:txBody>
                    <a:bodyPr/>
                    <a:lstStyle/>
                    <a:p>
                      <a:pPr algn="ctr" fontAlgn="ctr"/>
                      <a:endParaRPr lang="pt-BR" sz="1800" b="0" i="0" u="none" strike="noStrike" dirty="0">
                        <a:solidFill>
                          <a:srgbClr val="000000"/>
                        </a:solidFill>
                        <a:effectLst/>
                        <a:latin typeface="Arial" panose="020B0604020202020204" pitchFamily="34" charset="0"/>
                      </a:endParaRPr>
                    </a:p>
                  </a:txBody>
                  <a:tcPr marL="3810" marR="3810" marT="3810" marB="0" anchor="ctr"/>
                </a:tc>
                <a:extLst>
                  <a:ext uri="{0D108BD9-81ED-4DB2-BD59-A6C34878D82A}">
                    <a16:rowId xmlns="" xmlns:a16="http://schemas.microsoft.com/office/drawing/2014/main" val="3536398260"/>
                  </a:ext>
                </a:extLst>
              </a:tr>
            </a:tbl>
          </a:graphicData>
        </a:graphic>
      </p:graphicFrame>
      <p:graphicFrame>
        <p:nvGraphicFramePr>
          <p:cNvPr id="6" name="Tabela 5"/>
          <p:cNvGraphicFramePr>
            <a:graphicFrameLocks noGrp="1"/>
          </p:cNvGraphicFramePr>
          <p:nvPr/>
        </p:nvGraphicFramePr>
        <p:xfrm>
          <a:off x="6246054" y="1885071"/>
          <a:ext cx="2654105" cy="3812343"/>
        </p:xfrm>
        <a:graphic>
          <a:graphicData uri="http://schemas.openxmlformats.org/drawingml/2006/table">
            <a:tbl>
              <a:tblPr firstRow="1" bandRow="1">
                <a:effectLst>
                  <a:innerShdw blurRad="215900" dist="50800" dir="13500000">
                    <a:prstClr val="black">
                      <a:alpha val="50000"/>
                    </a:prstClr>
                  </a:innerShdw>
                </a:effectLst>
                <a:tableStyleId>{5C22544A-7EE6-4342-B048-85BDC9FD1C3A}</a:tableStyleId>
              </a:tblPr>
              <a:tblGrid>
                <a:gridCol w="2654105">
                  <a:extLst>
                    <a:ext uri="{9D8B030D-6E8A-4147-A177-3AD203B41FA5}">
                      <a16:colId xmlns="" xmlns:a16="http://schemas.microsoft.com/office/drawing/2014/main" val="20000"/>
                    </a:ext>
                  </a:extLst>
                </a:gridCol>
              </a:tblGrid>
              <a:tr h="930015">
                <a:tc>
                  <a:txBody>
                    <a:bodyPr/>
                    <a:lstStyle/>
                    <a:p>
                      <a:pPr algn="ctr"/>
                      <a:endParaRPr lang="pt-BR" b="1" dirty="0">
                        <a:latin typeface="Arial" pitchFamily="34" charset="0"/>
                        <a:cs typeface="Arial" pitchFamily="34" charset="0"/>
                      </a:endParaRPr>
                    </a:p>
                    <a:p>
                      <a:pPr algn="ctr"/>
                      <a:r>
                        <a:rPr lang="pt-BR" b="1" dirty="0">
                          <a:latin typeface="Arial" pitchFamily="34" charset="0"/>
                          <a:cs typeface="Arial" pitchFamily="34" charset="0"/>
                        </a:rPr>
                        <a:t>META</a:t>
                      </a:r>
                      <a:r>
                        <a:rPr lang="pt-BR" b="1" baseline="0" dirty="0">
                          <a:latin typeface="Arial" pitchFamily="34" charset="0"/>
                          <a:cs typeface="Arial" pitchFamily="34" charset="0"/>
                        </a:rPr>
                        <a:t> 2019</a:t>
                      </a:r>
                      <a:endParaRPr lang="pt-BR" b="1" dirty="0">
                        <a:latin typeface="Arial" pitchFamily="34" charset="0"/>
                        <a:cs typeface="Arial" pitchFamily="34" charset="0"/>
                      </a:endParaRPr>
                    </a:p>
                  </a:txBody>
                  <a:tcPr/>
                </a:tc>
                <a:extLst>
                  <a:ext uri="{0D108BD9-81ED-4DB2-BD59-A6C34878D82A}">
                    <a16:rowId xmlns="" xmlns:a16="http://schemas.microsoft.com/office/drawing/2014/main" val="10000"/>
                  </a:ext>
                </a:extLst>
              </a:tr>
              <a:tr h="2882328">
                <a:tc>
                  <a:txBody>
                    <a:bodyPr/>
                    <a:lstStyle/>
                    <a:p>
                      <a:endParaRPr lang="pt-BR" b="1" dirty="0">
                        <a:latin typeface="Arial" pitchFamily="34" charset="0"/>
                        <a:cs typeface="Arial" pitchFamily="34" charset="0"/>
                      </a:endParaRPr>
                    </a:p>
                    <a:p>
                      <a:endParaRPr lang="pt-BR" b="1" dirty="0">
                        <a:latin typeface="Arial" pitchFamily="34" charset="0"/>
                        <a:cs typeface="Arial" pitchFamily="34" charset="0"/>
                      </a:endParaRPr>
                    </a:p>
                    <a:p>
                      <a:endParaRPr lang="pt-BR" b="1" dirty="0">
                        <a:latin typeface="Arial" pitchFamily="34" charset="0"/>
                        <a:cs typeface="Arial" pitchFamily="34" charset="0"/>
                      </a:endParaRPr>
                    </a:p>
                    <a:p>
                      <a:pPr algn="ctr"/>
                      <a:endParaRPr lang="pt-BR" sz="2000" b="1" dirty="0" smtClean="0">
                        <a:latin typeface="Arial" pitchFamily="34" charset="0"/>
                        <a:cs typeface="Arial" pitchFamily="34" charset="0"/>
                      </a:endParaRPr>
                    </a:p>
                    <a:p>
                      <a:pPr algn="ctr"/>
                      <a:r>
                        <a:rPr lang="pt-BR" sz="2000" b="1" dirty="0" smtClean="0">
                          <a:latin typeface="Arial" pitchFamily="34" charset="0"/>
                          <a:cs typeface="Arial" pitchFamily="34" charset="0"/>
                        </a:rPr>
                        <a:t>80,00</a:t>
                      </a:r>
                      <a:r>
                        <a:rPr lang="pt-BR" sz="2000" b="1" dirty="0">
                          <a:latin typeface="Arial" pitchFamily="34" charset="0"/>
                          <a:cs typeface="Arial" pitchFamily="34" charset="0"/>
                        </a:rPr>
                        <a:t>%</a:t>
                      </a:r>
                    </a:p>
                    <a:p>
                      <a:endParaRPr lang="pt-BR" b="1" dirty="0">
                        <a:latin typeface="Arial" pitchFamily="34" charset="0"/>
                        <a:cs typeface="Arial" pitchFamily="34" charset="0"/>
                      </a:endParaRPr>
                    </a:p>
                    <a:p>
                      <a:endParaRPr lang="pt-BR" b="1" dirty="0">
                        <a:latin typeface="Arial" pitchFamily="34" charset="0"/>
                        <a:cs typeface="Arial" pitchFamily="34" charset="0"/>
                      </a:endParaRPr>
                    </a:p>
                    <a:p>
                      <a:endParaRPr lang="pt-BR" b="1" dirty="0">
                        <a:latin typeface="Arial" pitchFamily="34" charset="0"/>
                        <a:cs typeface="Arial" pitchFamily="34" charset="0"/>
                      </a:endParaRPr>
                    </a:p>
                  </a:txBody>
                  <a:tcPr/>
                </a:tc>
                <a:extLst>
                  <a:ext uri="{0D108BD9-81ED-4DB2-BD59-A6C34878D82A}">
                    <a16:rowId xmlns="" xmlns:a16="http://schemas.microsoft.com/office/drawing/2014/main" val="10001"/>
                  </a:ext>
                </a:extLst>
              </a:tr>
            </a:tbl>
          </a:graphicData>
        </a:graphic>
      </p:graphicFrame>
      <p:graphicFrame>
        <p:nvGraphicFramePr>
          <p:cNvPr id="7" name="Tabela 6"/>
          <p:cNvGraphicFramePr>
            <a:graphicFrameLocks noGrp="1"/>
          </p:cNvGraphicFramePr>
          <p:nvPr/>
        </p:nvGraphicFramePr>
        <p:xfrm>
          <a:off x="182873" y="788584"/>
          <a:ext cx="8792314" cy="891711"/>
        </p:xfrm>
        <a:graphic>
          <a:graphicData uri="http://schemas.openxmlformats.org/drawingml/2006/table">
            <a:tbl>
              <a:tblPr/>
              <a:tblGrid>
                <a:gridCol w="1083985">
                  <a:extLst>
                    <a:ext uri="{9D8B030D-6E8A-4147-A177-3AD203B41FA5}">
                      <a16:colId xmlns="" xmlns:a16="http://schemas.microsoft.com/office/drawing/2014/main" val="20000"/>
                    </a:ext>
                  </a:extLst>
                </a:gridCol>
                <a:gridCol w="856481">
                  <a:extLst>
                    <a:ext uri="{9D8B030D-6E8A-4147-A177-3AD203B41FA5}">
                      <a16:colId xmlns="" xmlns:a16="http://schemas.microsoft.com/office/drawing/2014/main" val="20001"/>
                    </a:ext>
                  </a:extLst>
                </a:gridCol>
                <a:gridCol w="856481">
                  <a:extLst>
                    <a:ext uri="{9D8B030D-6E8A-4147-A177-3AD203B41FA5}">
                      <a16:colId xmlns="" xmlns:a16="http://schemas.microsoft.com/office/drawing/2014/main" val="20002"/>
                    </a:ext>
                  </a:extLst>
                </a:gridCol>
                <a:gridCol w="856481">
                  <a:extLst>
                    <a:ext uri="{9D8B030D-6E8A-4147-A177-3AD203B41FA5}">
                      <a16:colId xmlns="" xmlns:a16="http://schemas.microsoft.com/office/drawing/2014/main" val="20003"/>
                    </a:ext>
                  </a:extLst>
                </a:gridCol>
                <a:gridCol w="856481">
                  <a:extLst>
                    <a:ext uri="{9D8B030D-6E8A-4147-A177-3AD203B41FA5}">
                      <a16:colId xmlns="" xmlns:a16="http://schemas.microsoft.com/office/drawing/2014/main" val="20004"/>
                    </a:ext>
                  </a:extLst>
                </a:gridCol>
                <a:gridCol w="856481">
                  <a:extLst>
                    <a:ext uri="{9D8B030D-6E8A-4147-A177-3AD203B41FA5}">
                      <a16:colId xmlns="" xmlns:a16="http://schemas.microsoft.com/office/drawing/2014/main" val="20005"/>
                    </a:ext>
                  </a:extLst>
                </a:gridCol>
                <a:gridCol w="856481">
                  <a:extLst>
                    <a:ext uri="{9D8B030D-6E8A-4147-A177-3AD203B41FA5}">
                      <a16:colId xmlns="" xmlns:a16="http://schemas.microsoft.com/office/drawing/2014/main" val="20006"/>
                    </a:ext>
                  </a:extLst>
                </a:gridCol>
                <a:gridCol w="856481">
                  <a:extLst>
                    <a:ext uri="{9D8B030D-6E8A-4147-A177-3AD203B41FA5}">
                      <a16:colId xmlns="" xmlns:a16="http://schemas.microsoft.com/office/drawing/2014/main" val="20007"/>
                    </a:ext>
                  </a:extLst>
                </a:gridCol>
                <a:gridCol w="856481">
                  <a:extLst>
                    <a:ext uri="{9D8B030D-6E8A-4147-A177-3AD203B41FA5}">
                      <a16:colId xmlns="" xmlns:a16="http://schemas.microsoft.com/office/drawing/2014/main" val="20008"/>
                    </a:ext>
                  </a:extLst>
                </a:gridCol>
                <a:gridCol w="856481">
                  <a:extLst>
                    <a:ext uri="{9D8B030D-6E8A-4147-A177-3AD203B41FA5}">
                      <a16:colId xmlns="" xmlns:a16="http://schemas.microsoft.com/office/drawing/2014/main" val="20009"/>
                    </a:ext>
                  </a:extLst>
                </a:gridCol>
              </a:tblGrid>
              <a:tr h="185477">
                <a:tc gridSpan="10">
                  <a:txBody>
                    <a:bodyPr/>
                    <a:lstStyle/>
                    <a:p>
                      <a:pPr algn="ctr" fontAlgn="b"/>
                      <a:r>
                        <a:rPr lang="pt-BR" sz="1100" b="1" i="0" u="none" strike="noStrike">
                          <a:solidFill>
                            <a:srgbClr val="000000"/>
                          </a:solidFill>
                          <a:latin typeface="Arial"/>
                        </a:rPr>
                        <a:t>Proporção de Nascidos Vivos com 7 ou Mais Consultas de Pré-Natal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 xmlns:a16="http://schemas.microsoft.com/office/drawing/2014/main" val="10000"/>
                  </a:ext>
                </a:extLst>
              </a:tr>
              <a:tr h="185477">
                <a:tc>
                  <a:txBody>
                    <a:bodyPr/>
                    <a:lstStyle/>
                    <a:p>
                      <a:pPr algn="ctr" fontAlgn="b"/>
                      <a:r>
                        <a:rPr lang="pt-BR" sz="1100" b="1" i="0" u="none" strike="noStrike">
                          <a:solidFill>
                            <a:srgbClr val="000000"/>
                          </a:solidFill>
                          <a:latin typeface="Arial"/>
                        </a:rPr>
                        <a:t>Ano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1100" b="1" i="0" u="none" strike="noStrike">
                          <a:solidFill>
                            <a:srgbClr val="000000"/>
                          </a:solidFill>
                          <a:latin typeface="Arial"/>
                        </a:rPr>
                        <a:t>2010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1100" b="1" i="0" u="none" strike="noStrike">
                          <a:solidFill>
                            <a:srgbClr val="000000"/>
                          </a:solidFill>
                          <a:latin typeface="Arial"/>
                        </a:rPr>
                        <a:t>2011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1100" b="1" i="0" u="none" strike="noStrike">
                          <a:solidFill>
                            <a:srgbClr val="000000"/>
                          </a:solidFill>
                          <a:latin typeface="Arial"/>
                        </a:rPr>
                        <a:t>2012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1100" b="1" i="0" u="none" strike="noStrike">
                          <a:solidFill>
                            <a:srgbClr val="000000"/>
                          </a:solidFill>
                          <a:latin typeface="Arial"/>
                        </a:rPr>
                        <a:t>2013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1100" b="1" i="0" u="none" strike="noStrike">
                          <a:solidFill>
                            <a:srgbClr val="000000"/>
                          </a:solidFill>
                          <a:latin typeface="Arial"/>
                        </a:rPr>
                        <a:t>2014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1100" b="1" i="0" u="none" strike="noStrike">
                          <a:solidFill>
                            <a:srgbClr val="000000"/>
                          </a:solidFill>
                          <a:latin typeface="Arial"/>
                        </a:rPr>
                        <a:t>2015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1100" b="1" i="0" u="none" strike="noStrike">
                          <a:solidFill>
                            <a:srgbClr val="000000"/>
                          </a:solidFill>
                          <a:latin typeface="Arial"/>
                        </a:rPr>
                        <a:t>2016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1100" b="1" i="0" u="none" strike="noStrike">
                          <a:solidFill>
                            <a:srgbClr val="000000"/>
                          </a:solidFill>
                          <a:latin typeface="Arial"/>
                        </a:rPr>
                        <a:t>2017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1100" b="1" i="0" u="none" strike="noStrike">
                          <a:solidFill>
                            <a:srgbClr val="000000"/>
                          </a:solidFill>
                          <a:latin typeface="Arial"/>
                        </a:rPr>
                        <a:t>2018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extLst>
                  <a:ext uri="{0D108BD9-81ED-4DB2-BD59-A6C34878D82A}">
                    <a16:rowId xmlns="" xmlns:a16="http://schemas.microsoft.com/office/drawing/2014/main" val="10001"/>
                  </a:ext>
                </a:extLst>
              </a:tr>
              <a:tr h="185477">
                <a:tc>
                  <a:txBody>
                    <a:bodyPr/>
                    <a:lstStyle/>
                    <a:p>
                      <a:pPr algn="ctr" fontAlgn="b"/>
                      <a:r>
                        <a:rPr lang="pt-BR" sz="1100" b="1" i="0" u="none" strike="noStrike">
                          <a:solidFill>
                            <a:srgbClr val="000000"/>
                          </a:solidFill>
                          <a:latin typeface="Arial"/>
                        </a:rPr>
                        <a:t>Proporção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1100" b="1" i="0" u="none" strike="noStrike">
                          <a:solidFill>
                            <a:srgbClr val="000000"/>
                          </a:solidFill>
                          <a:latin typeface="Arial"/>
                        </a:rPr>
                        <a:t>82,84%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ctr" fontAlgn="b"/>
                      <a:r>
                        <a:rPr lang="pt-BR" sz="1100" b="1" i="0" u="none" strike="noStrike">
                          <a:solidFill>
                            <a:srgbClr val="000000"/>
                          </a:solidFill>
                          <a:latin typeface="Arial"/>
                        </a:rPr>
                        <a:t>82,52%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5C47D"/>
                    </a:solidFill>
                  </a:tcPr>
                </a:tc>
                <a:tc>
                  <a:txBody>
                    <a:bodyPr/>
                    <a:lstStyle/>
                    <a:p>
                      <a:pPr algn="ctr" fontAlgn="b"/>
                      <a:r>
                        <a:rPr lang="pt-BR" sz="1100" b="1" i="0" u="none" strike="noStrike">
                          <a:solidFill>
                            <a:srgbClr val="000000"/>
                          </a:solidFill>
                          <a:latin typeface="Arial"/>
                        </a:rPr>
                        <a:t>78,99%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8770"/>
                    </a:solidFill>
                  </a:tcPr>
                </a:tc>
                <a:tc>
                  <a:txBody>
                    <a:bodyPr/>
                    <a:lstStyle/>
                    <a:p>
                      <a:pPr algn="ctr" fontAlgn="b"/>
                      <a:r>
                        <a:rPr lang="pt-BR" sz="1100" b="1" i="0" u="none" strike="noStrike">
                          <a:solidFill>
                            <a:srgbClr val="000000"/>
                          </a:solidFill>
                          <a:latin typeface="Arial"/>
                        </a:rPr>
                        <a:t>79,19%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B74"/>
                    </a:solidFill>
                  </a:tcPr>
                </a:tc>
                <a:tc>
                  <a:txBody>
                    <a:bodyPr/>
                    <a:lstStyle/>
                    <a:p>
                      <a:pPr algn="ctr" fontAlgn="b"/>
                      <a:r>
                        <a:rPr lang="pt-BR" sz="1100" b="1" i="0" u="none" strike="noStrike">
                          <a:solidFill>
                            <a:srgbClr val="000000"/>
                          </a:solidFill>
                          <a:latin typeface="Arial"/>
                        </a:rPr>
                        <a:t>78,68%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b"/>
                      <a:r>
                        <a:rPr lang="pt-BR" sz="1100" b="1" i="0" u="none" strike="noStrike">
                          <a:solidFill>
                            <a:srgbClr val="000000"/>
                          </a:solidFill>
                          <a:latin typeface="Arial"/>
                        </a:rPr>
                        <a:t>80,00%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ctr" fontAlgn="b"/>
                      <a:r>
                        <a:rPr lang="pt-BR" sz="1100" b="1" i="0" u="none" strike="noStrike">
                          <a:solidFill>
                            <a:srgbClr val="000000"/>
                          </a:solidFill>
                          <a:latin typeface="Arial"/>
                        </a:rPr>
                        <a:t>80,00%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ctr" fontAlgn="b"/>
                      <a:r>
                        <a:rPr lang="pt-BR" sz="1100" b="1" i="0" u="none" strike="noStrike">
                          <a:solidFill>
                            <a:srgbClr val="000000"/>
                          </a:solidFill>
                          <a:latin typeface="Arial"/>
                        </a:rPr>
                        <a:t>82,07%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CB7E"/>
                    </a:solidFill>
                  </a:tcPr>
                </a:tc>
                <a:tc>
                  <a:txBody>
                    <a:bodyPr/>
                    <a:lstStyle/>
                    <a:p>
                      <a:pPr algn="ctr" fontAlgn="b"/>
                      <a:r>
                        <a:rPr lang="pt-BR" sz="1100" b="1" i="0" u="none" strike="noStrike">
                          <a:solidFill>
                            <a:srgbClr val="000000"/>
                          </a:solidFill>
                          <a:latin typeface="Arial"/>
                        </a:rPr>
                        <a:t>80,40%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E583"/>
                    </a:solidFill>
                  </a:tcPr>
                </a:tc>
                <a:extLst>
                  <a:ext uri="{0D108BD9-81ED-4DB2-BD59-A6C34878D82A}">
                    <a16:rowId xmlns="" xmlns:a16="http://schemas.microsoft.com/office/drawing/2014/main" val="10002"/>
                  </a:ext>
                </a:extLst>
              </a:tr>
              <a:tr h="326439">
                <a:tc gridSpan="10">
                  <a:txBody>
                    <a:bodyPr/>
                    <a:lstStyle/>
                    <a:p>
                      <a:pPr algn="l" fontAlgn="b"/>
                      <a:r>
                        <a:rPr lang="pt-BR" sz="1100" b="1" i="0" u="none" strike="noStrike" dirty="0">
                          <a:solidFill>
                            <a:srgbClr val="000000"/>
                          </a:solidFill>
                          <a:latin typeface="Arial"/>
                        </a:rPr>
                        <a:t>Fonte: SINASC - </a:t>
                      </a:r>
                      <a:r>
                        <a:rPr lang="pt-BR" sz="1100" b="1" i="0" u="none" strike="noStrike" dirty="0" err="1">
                          <a:solidFill>
                            <a:srgbClr val="000000"/>
                          </a:solidFill>
                          <a:latin typeface="Arial"/>
                        </a:rPr>
                        <a:t>Cordenadoria</a:t>
                      </a:r>
                      <a:r>
                        <a:rPr lang="pt-BR" sz="1100" b="1" i="0" u="none" strike="noStrike" dirty="0">
                          <a:solidFill>
                            <a:srgbClr val="000000"/>
                          </a:solidFill>
                          <a:latin typeface="Arial"/>
                        </a:rPr>
                        <a:t> de Informação e Informática. DGDO - Secretaria Municipal de Saúde de Campinas. Dados atualizados em 06/02/2020, sujeitos a revisão.</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 xmlns:a16="http://schemas.microsoft.com/office/drawing/2014/main" val="10003"/>
                  </a:ext>
                </a:extLst>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0" y="0"/>
            <a:ext cx="9144000" cy="338554"/>
          </a:xfrm>
          <a:prstGeom prst="rect">
            <a:avLst/>
          </a:prstGeom>
          <a:solidFill>
            <a:schemeClr val="accent1"/>
          </a:solidFill>
          <a:ln>
            <a:solidFill>
              <a:schemeClr val="tx1"/>
            </a:solidFill>
          </a:ln>
          <a:scene3d>
            <a:camera prst="orthographicFront"/>
            <a:lightRig rig="threePt" dir="t"/>
          </a:scene3d>
          <a:sp3d>
            <a:bevelT w="152400" h="50800" prst="softRound"/>
          </a:sp3d>
        </p:spPr>
        <p:txBody>
          <a:bodyPr wrap="square" rtlCol="0">
            <a:spAutoFit/>
          </a:bodyPr>
          <a:lstStyle/>
          <a:p>
            <a:pPr algn="ctr"/>
            <a:r>
              <a:rPr lang="pt-BR" sz="1600" b="1" dirty="0">
                <a:solidFill>
                  <a:schemeClr val="bg1"/>
                </a:solidFill>
                <a:latin typeface="Arial" pitchFamily="34" charset="0"/>
                <a:cs typeface="Arial" pitchFamily="34" charset="0"/>
              </a:rPr>
              <a:t>Relatório Anual de Gestão 2019 - RAG</a:t>
            </a:r>
          </a:p>
        </p:txBody>
      </p:sp>
      <p:graphicFrame>
        <p:nvGraphicFramePr>
          <p:cNvPr id="3" name="Diagrama 2"/>
          <p:cNvGraphicFramePr/>
          <p:nvPr/>
        </p:nvGraphicFramePr>
        <p:xfrm>
          <a:off x="928468" y="1142984"/>
          <a:ext cx="7596554" cy="47232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ítulo 1"/>
          <p:cNvSpPr>
            <a:spLocks noGrp="1" noChangeArrowheads="1"/>
          </p:cNvSpPr>
          <p:nvPr>
            <p:ph type="title"/>
          </p:nvPr>
        </p:nvSpPr>
        <p:spPr>
          <a:xfrm>
            <a:off x="0" y="373113"/>
            <a:ext cx="3812345" cy="681964"/>
          </a:xfrm>
          <a:solidFill>
            <a:schemeClr val="bg1">
              <a:lumMod val="85000"/>
            </a:schemeClr>
          </a:solidFill>
          <a:ln>
            <a:solidFill>
              <a:schemeClr val="tx1"/>
            </a:solidFill>
          </a:ln>
          <a:scene3d>
            <a:camera prst="orthographicFront"/>
            <a:lightRig rig="threePt" dir="t"/>
          </a:scene3d>
          <a:sp3d>
            <a:bevelT w="152400" h="50800" prst="softRound"/>
          </a:sp3d>
        </p:spPr>
        <p:txBody>
          <a:bodyPr>
            <a:normAutofit/>
          </a:bodyPr>
          <a:lstStyle/>
          <a:p>
            <a:pPr eaLnBrk="1" hangingPunct="1"/>
            <a:r>
              <a:rPr lang="pt-BR" sz="2400" dirty="0"/>
              <a:t>Estrutura do PMS 2018-2021</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p:cNvSpPr txBox="1"/>
          <p:nvPr/>
        </p:nvSpPr>
        <p:spPr>
          <a:xfrm>
            <a:off x="0" y="0"/>
            <a:ext cx="9144000" cy="646331"/>
          </a:xfrm>
          <a:prstGeom prst="rect">
            <a:avLst/>
          </a:prstGeom>
          <a:solidFill>
            <a:schemeClr val="accent1"/>
          </a:solidFill>
          <a:ln>
            <a:solidFill>
              <a:schemeClr val="tx1"/>
            </a:solidFill>
          </a:ln>
          <a:scene3d>
            <a:camera prst="orthographicFront"/>
            <a:lightRig rig="threePt" dir="t"/>
          </a:scene3d>
          <a:sp3d>
            <a:bevelT w="152400" h="50800" prst="softRound"/>
          </a:sp3d>
        </p:spPr>
        <p:txBody>
          <a:bodyPr wrap="square" rtlCol="0">
            <a:spAutoFit/>
          </a:bodyPr>
          <a:lstStyle/>
          <a:p>
            <a:pPr algn="ctr"/>
            <a:r>
              <a:rPr lang="pt-BR" b="1" dirty="0">
                <a:solidFill>
                  <a:schemeClr val="bg1"/>
                </a:solidFill>
                <a:latin typeface="Arial" pitchFamily="34" charset="0"/>
                <a:cs typeface="Arial" pitchFamily="34" charset="0"/>
              </a:rPr>
              <a:t>Indicador 2.i.3. Proporção de nascidos vivos de mães com sete ou mais consultas de pré-natal</a:t>
            </a:r>
          </a:p>
        </p:txBody>
      </p:sp>
      <p:sp>
        <p:nvSpPr>
          <p:cNvPr id="4" name="Retângulo 3"/>
          <p:cNvSpPr/>
          <p:nvPr/>
        </p:nvSpPr>
        <p:spPr>
          <a:xfrm>
            <a:off x="773723" y="815926"/>
            <a:ext cx="8187397" cy="3877985"/>
          </a:xfrm>
          <a:prstGeom prst="rect">
            <a:avLst/>
          </a:prstGeom>
        </p:spPr>
        <p:txBody>
          <a:bodyPr wrap="square">
            <a:spAutoFit/>
          </a:bodyPr>
          <a:lstStyle/>
          <a:p>
            <a:pPr algn="just">
              <a:buFont typeface="Arial" pitchFamily="34" charset="0"/>
              <a:buChar char="•"/>
            </a:pPr>
            <a:endParaRPr lang="pt-BR" sz="1500" b="1" dirty="0" smtClean="0">
              <a:latin typeface="Arial" pitchFamily="34" charset="0"/>
              <a:cs typeface="Arial" pitchFamily="34" charset="0"/>
            </a:endParaRPr>
          </a:p>
          <a:p>
            <a:pPr algn="just">
              <a:buFont typeface="Arial" pitchFamily="34" charset="0"/>
              <a:buChar char="•"/>
            </a:pPr>
            <a:r>
              <a:rPr lang="pt-BR" sz="1500" b="1" dirty="0" smtClean="0">
                <a:latin typeface="Arial" pitchFamily="34" charset="0"/>
                <a:cs typeface="Arial" pitchFamily="34" charset="0"/>
              </a:rPr>
              <a:t>Fortalecer vínculos com todas as gestantes visando diminuir o absenteísmo e incluir as de maior vulnerabilidade social que não </a:t>
            </a:r>
            <a:r>
              <a:rPr lang="pt-BR" sz="1500" b="1" dirty="0" err="1" smtClean="0">
                <a:latin typeface="Arial" pitchFamily="34" charset="0"/>
                <a:cs typeface="Arial" pitchFamily="34" charset="0"/>
              </a:rPr>
              <a:t>frequentam</a:t>
            </a:r>
            <a:r>
              <a:rPr lang="pt-BR" sz="1500" b="1" dirty="0" smtClean="0">
                <a:latin typeface="Arial" pitchFamily="34" charset="0"/>
                <a:cs typeface="Arial" pitchFamily="34" charset="0"/>
              </a:rPr>
              <a:t> ainda os serviços de saúde pública;</a:t>
            </a:r>
          </a:p>
          <a:p>
            <a:pPr algn="just">
              <a:buFont typeface="Arial" pitchFamily="34" charset="0"/>
              <a:buChar char="•"/>
            </a:pPr>
            <a:endParaRPr lang="pt-BR" sz="1500" b="1" dirty="0" smtClean="0">
              <a:latin typeface="Arial" pitchFamily="34" charset="0"/>
              <a:cs typeface="Arial" pitchFamily="34" charset="0"/>
            </a:endParaRPr>
          </a:p>
          <a:p>
            <a:pPr algn="just">
              <a:buFont typeface="Arial" pitchFamily="34" charset="0"/>
              <a:buChar char="•"/>
            </a:pPr>
            <a:endParaRPr lang="pt-BR" sz="1500" b="1" dirty="0" smtClean="0">
              <a:latin typeface="Arial" pitchFamily="34" charset="0"/>
              <a:cs typeface="Arial" pitchFamily="34" charset="0"/>
            </a:endParaRPr>
          </a:p>
          <a:p>
            <a:pPr algn="just">
              <a:buFont typeface="Arial" pitchFamily="34" charset="0"/>
              <a:buChar char="•"/>
            </a:pPr>
            <a:r>
              <a:rPr lang="pt-BR" sz="1500" b="1" dirty="0" smtClean="0">
                <a:latin typeface="Arial" pitchFamily="34" charset="0"/>
                <a:cs typeface="Arial" pitchFamily="34" charset="0"/>
              </a:rPr>
              <a:t>Está proposta uma capacitação em atendimento pré-natal para enfermeiros e médicos não ginecologistas da atenção básica para aumentar a oferta de consultas;</a:t>
            </a:r>
          </a:p>
          <a:p>
            <a:pPr algn="just">
              <a:buFont typeface="Arial" pitchFamily="34" charset="0"/>
              <a:buChar char="•"/>
            </a:pPr>
            <a:endParaRPr lang="pt-BR" sz="1500" b="1" dirty="0" smtClean="0">
              <a:latin typeface="Arial" pitchFamily="34" charset="0"/>
              <a:cs typeface="Arial" pitchFamily="34" charset="0"/>
            </a:endParaRPr>
          </a:p>
          <a:p>
            <a:pPr algn="just"/>
            <a:endParaRPr lang="pt-BR" sz="1500" b="1" dirty="0" smtClean="0">
              <a:latin typeface="Arial" pitchFamily="34" charset="0"/>
              <a:cs typeface="Arial" pitchFamily="34" charset="0"/>
            </a:endParaRPr>
          </a:p>
          <a:p>
            <a:pPr algn="just">
              <a:buFont typeface="Arial" pitchFamily="34" charset="0"/>
              <a:buChar char="•"/>
            </a:pPr>
            <a:r>
              <a:rPr lang="pt-BR" sz="1500" b="1" dirty="0" smtClean="0">
                <a:latin typeface="Arial" pitchFamily="34" charset="0"/>
                <a:cs typeface="Arial" pitchFamily="34" charset="0"/>
              </a:rPr>
              <a:t>Também teremos a </a:t>
            </a:r>
            <a:r>
              <a:rPr lang="pt-BR" sz="1500" b="1" dirty="0" err="1" smtClean="0">
                <a:latin typeface="Arial" pitchFamily="34" charset="0"/>
                <a:cs typeface="Arial" pitchFamily="34" charset="0"/>
              </a:rPr>
              <a:t>a</a:t>
            </a:r>
            <a:r>
              <a:rPr lang="pt-BR" sz="1500" b="1" dirty="0" smtClean="0">
                <a:latin typeface="Arial" pitchFamily="34" charset="0"/>
                <a:cs typeface="Arial" pitchFamily="34" charset="0"/>
              </a:rPr>
              <a:t> inclusão de novos profissionais através do Programa Mais Médicos Campineiro e residência médica em Medicina de Família e Comunidade em parceria com as universidades do município e deveremos assim promover maior acesso às nossas gestantes.</a:t>
            </a:r>
          </a:p>
          <a:p>
            <a:endParaRPr lang="pt-BR" dirty="0" smtClean="0"/>
          </a:p>
          <a:p>
            <a:endParaRPr lang="pt-BR" dirty="0"/>
          </a:p>
        </p:txBody>
      </p:sp>
      <p:sp>
        <p:nvSpPr>
          <p:cNvPr id="5" name="CaixaDeTexto 4"/>
          <p:cNvSpPr txBox="1"/>
          <p:nvPr/>
        </p:nvSpPr>
        <p:spPr>
          <a:xfrm rot="16200000">
            <a:off x="-2124242" y="3075075"/>
            <a:ext cx="4979965" cy="461665"/>
          </a:xfrm>
          <a:prstGeom prst="rect">
            <a:avLst/>
          </a:prstGeom>
          <a:solidFill>
            <a:srgbClr val="92D050"/>
          </a:solidFill>
        </p:spPr>
        <p:txBody>
          <a:bodyPr wrap="square" rtlCol="0">
            <a:spAutoFit/>
          </a:bodyPr>
          <a:lstStyle/>
          <a:p>
            <a:pPr algn="ctr"/>
            <a:r>
              <a:rPr lang="pt-BR" sz="2400" b="1" dirty="0" smtClean="0"/>
              <a:t>Comentário  da Gestão</a:t>
            </a:r>
            <a:endParaRPr lang="pt-BR" sz="2400" b="1"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p:cNvSpPr txBox="1"/>
          <p:nvPr/>
        </p:nvSpPr>
        <p:spPr>
          <a:xfrm>
            <a:off x="0" y="0"/>
            <a:ext cx="9144000" cy="646331"/>
          </a:xfrm>
          <a:prstGeom prst="rect">
            <a:avLst/>
          </a:prstGeom>
          <a:solidFill>
            <a:schemeClr val="accent1"/>
          </a:solidFill>
          <a:ln>
            <a:solidFill>
              <a:schemeClr val="tx1"/>
            </a:solidFill>
          </a:ln>
          <a:scene3d>
            <a:camera prst="orthographicFront"/>
            <a:lightRig rig="threePt" dir="t"/>
          </a:scene3d>
          <a:sp3d>
            <a:bevelT w="152400" h="50800" prst="softRound"/>
          </a:sp3d>
        </p:spPr>
        <p:txBody>
          <a:bodyPr wrap="square" rtlCol="0">
            <a:spAutoFit/>
          </a:bodyPr>
          <a:lstStyle/>
          <a:p>
            <a:pPr algn="ctr"/>
            <a:r>
              <a:rPr lang="pt-BR" b="1" dirty="0">
                <a:solidFill>
                  <a:schemeClr val="bg1"/>
                </a:solidFill>
                <a:latin typeface="Arial" pitchFamily="34" charset="0"/>
                <a:cs typeface="Arial" pitchFamily="34" charset="0"/>
              </a:rPr>
              <a:t>Indicador 2.i.3. Proporção de nascidos vivos de mães com sete ou mais consultas de pré-natal</a:t>
            </a:r>
          </a:p>
        </p:txBody>
      </p:sp>
      <p:sp>
        <p:nvSpPr>
          <p:cNvPr id="2049" name="Rectangle 1"/>
          <p:cNvSpPr>
            <a:spLocks noChangeArrowheads="1"/>
          </p:cNvSpPr>
          <p:nvPr/>
        </p:nvSpPr>
        <p:spPr bwMode="auto">
          <a:xfrm>
            <a:off x="0" y="618978"/>
            <a:ext cx="914400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t-BR" sz="1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Meta: 80% </a:t>
            </a:r>
            <a:r>
              <a:rPr kumimoji="0" lang="pt-BR" sz="1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sym typeface="Wingdings" pitchFamily="2" charset="2"/>
              </a:rPr>
              <a:t></a:t>
            </a:r>
            <a:r>
              <a:rPr kumimoji="0" lang="pt-BR" sz="1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Alcançado: 81,14%</a:t>
            </a:r>
            <a:endParaRPr kumimoji="0" lang="pt-BR" sz="14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sym typeface="Wingdings" pitchFamily="2" charset="2"/>
            </a:endParaRPr>
          </a:p>
        </p:txBody>
      </p:sp>
      <p:pic>
        <p:nvPicPr>
          <p:cNvPr id="2050" name="Gráfico 10"/>
          <p:cNvPicPr>
            <a:picLocks noChangeArrowheads="1"/>
          </p:cNvPicPr>
          <p:nvPr/>
        </p:nvPicPr>
        <p:blipFill>
          <a:blip r:embed="rId2" cstate="print"/>
          <a:srcRect/>
          <a:stretch>
            <a:fillRect/>
          </a:stretch>
        </p:blipFill>
        <p:spPr bwMode="auto">
          <a:xfrm>
            <a:off x="731520" y="858130"/>
            <a:ext cx="8412480" cy="2208627"/>
          </a:xfrm>
          <a:prstGeom prst="rect">
            <a:avLst/>
          </a:prstGeom>
          <a:noFill/>
          <a:ln w="9525">
            <a:noFill/>
            <a:miter lim="800000"/>
            <a:headEnd/>
            <a:tailEnd/>
          </a:ln>
        </p:spPr>
      </p:pic>
      <p:sp>
        <p:nvSpPr>
          <p:cNvPr id="2051" name="Rectangle 3"/>
          <p:cNvSpPr>
            <a:spLocks noChangeArrowheads="1"/>
          </p:cNvSpPr>
          <p:nvPr/>
        </p:nvSpPr>
        <p:spPr bwMode="auto">
          <a:xfrm>
            <a:off x="759654" y="2942324"/>
            <a:ext cx="8384345"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228600" algn="l"/>
              </a:tabLst>
            </a:pPr>
            <a:r>
              <a:rPr kumimoji="0" lang="pt-BR"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Esse indicador nos permite avaliar o acesso das mulheres ao pré-natal, importante para a garantia de qualidade e possibilidade de realizar todos os exames necessários. </a:t>
            </a: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endParaRPr kumimoji="0" lang="pt-BR"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tab pos="228600" algn="l"/>
              </a:tabLst>
            </a:pPr>
            <a:r>
              <a:rPr kumimoji="0" lang="pt-BR"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 rede o tem conseguido alcançar, com exceções de alguns anos, mas mesmo neles ficou muito próximo da meta.</a:t>
            </a:r>
            <a:r>
              <a:rPr kumimoji="0" lang="pt-BR" b="0" i="0" u="none" strike="noStrike" cap="none" normalizeH="0" baseline="0" dirty="0" smtClean="0">
                <a:ln>
                  <a:noFill/>
                </a:ln>
                <a:solidFill>
                  <a:schemeClr val="tx1"/>
                </a:solidFill>
                <a:effectLst/>
                <a:latin typeface="Arial" pitchFamily="34" charset="0"/>
                <a:cs typeface="Arial" pitchFamily="34" charset="0"/>
              </a:rPr>
              <a:t> </a:t>
            </a:r>
          </a:p>
        </p:txBody>
      </p:sp>
      <p:sp>
        <p:nvSpPr>
          <p:cNvPr id="6" name="CaixaDeTexto 5"/>
          <p:cNvSpPr txBox="1"/>
          <p:nvPr/>
        </p:nvSpPr>
        <p:spPr>
          <a:xfrm rot="16200000">
            <a:off x="-2138308" y="3061008"/>
            <a:ext cx="5008099" cy="461665"/>
          </a:xfrm>
          <a:prstGeom prst="rect">
            <a:avLst/>
          </a:prstGeom>
          <a:solidFill>
            <a:srgbClr val="FFFF00"/>
          </a:solidFill>
        </p:spPr>
        <p:txBody>
          <a:bodyPr wrap="square" rtlCol="0">
            <a:spAutoFit/>
          </a:bodyPr>
          <a:lstStyle/>
          <a:p>
            <a:pPr algn="ctr"/>
            <a:r>
              <a:rPr lang="pt-BR" sz="2400" b="1" dirty="0" smtClean="0"/>
              <a:t>Comentário  da Executiva CMS</a:t>
            </a:r>
            <a:endParaRPr lang="pt-BR" sz="2400" b="1"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0" y="0"/>
            <a:ext cx="9144000" cy="1200329"/>
          </a:xfrm>
          <a:prstGeom prst="rect">
            <a:avLst/>
          </a:prstGeom>
          <a:solidFill>
            <a:schemeClr val="accent1"/>
          </a:solidFill>
          <a:ln>
            <a:solidFill>
              <a:schemeClr val="tx1"/>
            </a:solidFill>
          </a:ln>
          <a:scene3d>
            <a:camera prst="orthographicFront"/>
            <a:lightRig rig="threePt" dir="t"/>
          </a:scene3d>
          <a:sp3d>
            <a:bevelT w="152400" h="50800" prst="softRound"/>
          </a:sp3d>
        </p:spPr>
        <p:txBody>
          <a:bodyPr wrap="square" rtlCol="0">
            <a:spAutoFit/>
          </a:bodyPr>
          <a:lstStyle/>
          <a:p>
            <a:pPr algn="ctr"/>
            <a:r>
              <a:rPr lang="pt-BR" b="1" dirty="0">
                <a:solidFill>
                  <a:schemeClr val="bg1"/>
                </a:solidFill>
                <a:latin typeface="Arial" pitchFamily="34" charset="0"/>
                <a:cs typeface="Arial" pitchFamily="34" charset="0"/>
              </a:rPr>
              <a:t>Indicador 3.i.4. Proporção de vacinas selecionadas do Calendário Nacional de Vacinação para crianças menores de dois anos de idade - </a:t>
            </a:r>
            <a:r>
              <a:rPr lang="pt-BR" b="1" dirty="0" err="1">
                <a:solidFill>
                  <a:schemeClr val="bg1"/>
                </a:solidFill>
                <a:latin typeface="Arial" pitchFamily="34" charset="0"/>
                <a:cs typeface="Arial" pitchFamily="34" charset="0"/>
              </a:rPr>
              <a:t>Pentavalente</a:t>
            </a:r>
            <a:r>
              <a:rPr lang="pt-BR" b="1" dirty="0">
                <a:solidFill>
                  <a:schemeClr val="bg1"/>
                </a:solidFill>
                <a:latin typeface="Arial" pitchFamily="34" charset="0"/>
                <a:cs typeface="Arial" pitchFamily="34" charset="0"/>
              </a:rPr>
              <a:t> (3ª dose), Pneumocócica 10-valente (2ª dose), Poliomielite (3ª U dose) e Tríplice viral (1ª dose) - com cobertura vacinal preconizada</a:t>
            </a:r>
          </a:p>
        </p:txBody>
      </p:sp>
      <p:graphicFrame>
        <p:nvGraphicFramePr>
          <p:cNvPr id="6" name="Tabela 5"/>
          <p:cNvGraphicFramePr>
            <a:graphicFrameLocks noGrp="1"/>
          </p:cNvGraphicFramePr>
          <p:nvPr/>
        </p:nvGraphicFramePr>
        <p:xfrm>
          <a:off x="6274189" y="2771334"/>
          <a:ext cx="2654105" cy="3017673"/>
        </p:xfrm>
        <a:graphic>
          <a:graphicData uri="http://schemas.openxmlformats.org/drawingml/2006/table">
            <a:tbl>
              <a:tblPr firstRow="1" bandRow="1">
                <a:effectLst>
                  <a:innerShdw blurRad="215900" dist="50800" dir="13500000">
                    <a:prstClr val="black">
                      <a:alpha val="50000"/>
                    </a:prstClr>
                  </a:innerShdw>
                </a:effectLst>
                <a:tableStyleId>{5C22544A-7EE6-4342-B048-85BDC9FD1C3A}</a:tableStyleId>
              </a:tblPr>
              <a:tblGrid>
                <a:gridCol w="2654105">
                  <a:extLst>
                    <a:ext uri="{9D8B030D-6E8A-4147-A177-3AD203B41FA5}">
                      <a16:colId xmlns="" xmlns:a16="http://schemas.microsoft.com/office/drawing/2014/main" val="20000"/>
                    </a:ext>
                  </a:extLst>
                </a:gridCol>
              </a:tblGrid>
              <a:tr h="736157">
                <a:tc>
                  <a:txBody>
                    <a:bodyPr/>
                    <a:lstStyle/>
                    <a:p>
                      <a:pPr algn="ctr"/>
                      <a:endParaRPr lang="pt-BR" b="1" dirty="0">
                        <a:latin typeface="Arial" pitchFamily="34" charset="0"/>
                        <a:cs typeface="Arial" pitchFamily="34" charset="0"/>
                      </a:endParaRPr>
                    </a:p>
                    <a:p>
                      <a:pPr algn="ctr"/>
                      <a:r>
                        <a:rPr lang="pt-BR" b="1" dirty="0">
                          <a:latin typeface="Arial" pitchFamily="34" charset="0"/>
                          <a:cs typeface="Arial" pitchFamily="34" charset="0"/>
                        </a:rPr>
                        <a:t>META</a:t>
                      </a:r>
                      <a:r>
                        <a:rPr lang="pt-BR" b="1" baseline="0" dirty="0">
                          <a:latin typeface="Arial" pitchFamily="34" charset="0"/>
                          <a:cs typeface="Arial" pitchFamily="34" charset="0"/>
                        </a:rPr>
                        <a:t> 2019</a:t>
                      </a:r>
                      <a:endParaRPr lang="pt-BR" b="1" dirty="0">
                        <a:latin typeface="Arial" pitchFamily="34" charset="0"/>
                        <a:cs typeface="Arial" pitchFamily="34" charset="0"/>
                      </a:endParaRPr>
                    </a:p>
                  </a:txBody>
                  <a:tcPr/>
                </a:tc>
                <a:extLst>
                  <a:ext uri="{0D108BD9-81ED-4DB2-BD59-A6C34878D82A}">
                    <a16:rowId xmlns="" xmlns:a16="http://schemas.microsoft.com/office/drawing/2014/main" val="10000"/>
                  </a:ext>
                </a:extLst>
              </a:tr>
              <a:tr h="2281516">
                <a:tc>
                  <a:txBody>
                    <a:bodyPr/>
                    <a:lstStyle/>
                    <a:p>
                      <a:endParaRPr lang="pt-BR" b="1" dirty="0">
                        <a:latin typeface="Arial" pitchFamily="34" charset="0"/>
                        <a:cs typeface="Arial" pitchFamily="34" charset="0"/>
                      </a:endParaRPr>
                    </a:p>
                    <a:p>
                      <a:endParaRPr lang="pt-BR" b="1" dirty="0">
                        <a:latin typeface="Arial" pitchFamily="34" charset="0"/>
                        <a:cs typeface="Arial" pitchFamily="34" charset="0"/>
                      </a:endParaRPr>
                    </a:p>
                    <a:p>
                      <a:endParaRPr lang="pt-BR" b="1" dirty="0">
                        <a:latin typeface="Arial" pitchFamily="34" charset="0"/>
                        <a:cs typeface="Arial" pitchFamily="34" charset="0"/>
                      </a:endParaRPr>
                    </a:p>
                    <a:p>
                      <a:pPr algn="ctr"/>
                      <a:r>
                        <a:rPr lang="pt-BR" sz="2400" b="1" dirty="0">
                          <a:latin typeface="Arial" pitchFamily="34" charset="0"/>
                          <a:cs typeface="Arial" pitchFamily="34" charset="0"/>
                        </a:rPr>
                        <a:t>75,00%</a:t>
                      </a:r>
                    </a:p>
                    <a:p>
                      <a:endParaRPr lang="pt-BR" b="1" dirty="0">
                        <a:latin typeface="Arial" pitchFamily="34" charset="0"/>
                        <a:cs typeface="Arial" pitchFamily="34" charset="0"/>
                      </a:endParaRPr>
                    </a:p>
                    <a:p>
                      <a:endParaRPr lang="pt-BR" b="1" dirty="0">
                        <a:latin typeface="Arial" pitchFamily="34" charset="0"/>
                        <a:cs typeface="Arial" pitchFamily="34" charset="0"/>
                      </a:endParaRPr>
                    </a:p>
                    <a:p>
                      <a:endParaRPr lang="pt-BR" b="1" dirty="0">
                        <a:latin typeface="Arial" pitchFamily="34" charset="0"/>
                        <a:cs typeface="Arial" pitchFamily="34" charset="0"/>
                      </a:endParaRPr>
                    </a:p>
                  </a:txBody>
                  <a:tcPr/>
                </a:tc>
                <a:extLst>
                  <a:ext uri="{0D108BD9-81ED-4DB2-BD59-A6C34878D82A}">
                    <a16:rowId xmlns="" xmlns:a16="http://schemas.microsoft.com/office/drawing/2014/main" val="10001"/>
                  </a:ext>
                </a:extLst>
              </a:tr>
            </a:tbl>
          </a:graphicData>
        </a:graphic>
      </p:graphicFrame>
      <p:graphicFrame>
        <p:nvGraphicFramePr>
          <p:cNvPr id="7" name="Tabela 6"/>
          <p:cNvGraphicFramePr>
            <a:graphicFrameLocks noGrp="1"/>
          </p:cNvGraphicFramePr>
          <p:nvPr/>
        </p:nvGraphicFramePr>
        <p:xfrm>
          <a:off x="168810" y="1313864"/>
          <a:ext cx="8806376" cy="1196340"/>
        </p:xfrm>
        <a:graphic>
          <a:graphicData uri="http://schemas.openxmlformats.org/drawingml/2006/table">
            <a:tbl>
              <a:tblPr/>
              <a:tblGrid>
                <a:gridCol w="1744461">
                  <a:extLst>
                    <a:ext uri="{9D8B030D-6E8A-4147-A177-3AD203B41FA5}">
                      <a16:colId xmlns="" xmlns:a16="http://schemas.microsoft.com/office/drawing/2014/main" val="20000"/>
                    </a:ext>
                  </a:extLst>
                </a:gridCol>
                <a:gridCol w="1008845">
                  <a:extLst>
                    <a:ext uri="{9D8B030D-6E8A-4147-A177-3AD203B41FA5}">
                      <a16:colId xmlns="" xmlns:a16="http://schemas.microsoft.com/office/drawing/2014/main" val="20001"/>
                    </a:ext>
                  </a:extLst>
                </a:gridCol>
                <a:gridCol w="1008845">
                  <a:extLst>
                    <a:ext uri="{9D8B030D-6E8A-4147-A177-3AD203B41FA5}">
                      <a16:colId xmlns="" xmlns:a16="http://schemas.microsoft.com/office/drawing/2014/main" val="20002"/>
                    </a:ext>
                  </a:extLst>
                </a:gridCol>
                <a:gridCol w="1008845">
                  <a:extLst>
                    <a:ext uri="{9D8B030D-6E8A-4147-A177-3AD203B41FA5}">
                      <a16:colId xmlns="" xmlns:a16="http://schemas.microsoft.com/office/drawing/2014/main" val="20003"/>
                    </a:ext>
                  </a:extLst>
                </a:gridCol>
                <a:gridCol w="1008845">
                  <a:extLst>
                    <a:ext uri="{9D8B030D-6E8A-4147-A177-3AD203B41FA5}">
                      <a16:colId xmlns="" xmlns:a16="http://schemas.microsoft.com/office/drawing/2014/main" val="20004"/>
                    </a:ext>
                  </a:extLst>
                </a:gridCol>
                <a:gridCol w="1008845">
                  <a:extLst>
                    <a:ext uri="{9D8B030D-6E8A-4147-A177-3AD203B41FA5}">
                      <a16:colId xmlns="" xmlns:a16="http://schemas.microsoft.com/office/drawing/2014/main" val="20005"/>
                    </a:ext>
                  </a:extLst>
                </a:gridCol>
                <a:gridCol w="1008845">
                  <a:extLst>
                    <a:ext uri="{9D8B030D-6E8A-4147-A177-3AD203B41FA5}">
                      <a16:colId xmlns="" xmlns:a16="http://schemas.microsoft.com/office/drawing/2014/main" val="20006"/>
                    </a:ext>
                  </a:extLst>
                </a:gridCol>
                <a:gridCol w="1008845">
                  <a:extLst>
                    <a:ext uri="{9D8B030D-6E8A-4147-A177-3AD203B41FA5}">
                      <a16:colId xmlns="" xmlns:a16="http://schemas.microsoft.com/office/drawing/2014/main" val="20007"/>
                    </a:ext>
                  </a:extLst>
                </a:gridCol>
              </a:tblGrid>
              <a:tr h="0">
                <a:tc gridSpan="8">
                  <a:txBody>
                    <a:bodyPr/>
                    <a:lstStyle/>
                    <a:p>
                      <a:pPr algn="ctr" fontAlgn="ctr"/>
                      <a:r>
                        <a:rPr lang="pt-BR" sz="1100" b="1" i="0" u="none" strike="noStrike">
                          <a:solidFill>
                            <a:srgbClr val="000000"/>
                          </a:solidFill>
                          <a:latin typeface="Arial"/>
                        </a:rPr>
                        <a:t>Proporção de vacinas selecionadas** para &lt; 2 anos com cobertura vacinal preconizada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 xmlns:a16="http://schemas.microsoft.com/office/drawing/2014/main" val="10000"/>
                  </a:ext>
                </a:extLst>
              </a:tr>
              <a:tr h="190500">
                <a:tc>
                  <a:txBody>
                    <a:bodyPr/>
                    <a:lstStyle/>
                    <a:p>
                      <a:pPr algn="ctr" fontAlgn="ctr"/>
                      <a:r>
                        <a:rPr lang="pt-BR" sz="1100" b="1" i="0" u="none" strike="noStrike">
                          <a:solidFill>
                            <a:srgbClr val="000000"/>
                          </a:solidFill>
                          <a:latin typeface="Arial"/>
                        </a:rPr>
                        <a:t>Ano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100" b="1" i="0" u="none" strike="noStrike">
                          <a:solidFill>
                            <a:srgbClr val="000000"/>
                          </a:solidFill>
                          <a:latin typeface="Arial"/>
                        </a:rPr>
                        <a:t>2012*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ctr"/>
                      <a:r>
                        <a:rPr lang="pt-BR" sz="1100" b="1" i="0" u="none" strike="noStrike">
                          <a:solidFill>
                            <a:srgbClr val="000000"/>
                          </a:solidFill>
                          <a:latin typeface="Arial"/>
                        </a:rPr>
                        <a:t>2013*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ctr"/>
                      <a:r>
                        <a:rPr lang="pt-BR" sz="1100" b="1" i="0" u="none" strike="noStrike">
                          <a:solidFill>
                            <a:srgbClr val="000000"/>
                          </a:solidFill>
                          <a:latin typeface="Arial"/>
                        </a:rPr>
                        <a:t>2014*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ctr"/>
                      <a:r>
                        <a:rPr lang="pt-BR" sz="1100" b="1" i="0" u="none" strike="noStrike">
                          <a:solidFill>
                            <a:srgbClr val="000000"/>
                          </a:solidFill>
                          <a:latin typeface="Arial"/>
                        </a:rPr>
                        <a:t>2015*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ctr"/>
                      <a:r>
                        <a:rPr lang="pt-BR" sz="1100" b="1" i="0" u="none" strike="noStrike">
                          <a:solidFill>
                            <a:srgbClr val="000000"/>
                          </a:solidFill>
                          <a:latin typeface="Arial"/>
                        </a:rPr>
                        <a:t>2016*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ctr"/>
                      <a:r>
                        <a:rPr lang="pt-BR" sz="1100" b="1" i="0" u="none" strike="noStrike">
                          <a:solidFill>
                            <a:srgbClr val="000000"/>
                          </a:solidFill>
                          <a:latin typeface="Arial"/>
                        </a:rPr>
                        <a:t>2017**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ctr"/>
                      <a:r>
                        <a:rPr lang="pt-BR" sz="1100" b="1" i="0" u="none" strike="noStrike">
                          <a:solidFill>
                            <a:srgbClr val="000000"/>
                          </a:solidFill>
                          <a:latin typeface="Arial"/>
                        </a:rPr>
                        <a:t>2018**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extLst>
                  <a:ext uri="{0D108BD9-81ED-4DB2-BD59-A6C34878D82A}">
                    <a16:rowId xmlns="" xmlns:a16="http://schemas.microsoft.com/office/drawing/2014/main" val="10001"/>
                  </a:ext>
                </a:extLst>
              </a:tr>
              <a:tr h="0">
                <a:tc>
                  <a:txBody>
                    <a:bodyPr/>
                    <a:lstStyle/>
                    <a:p>
                      <a:pPr algn="ctr" fontAlgn="ctr"/>
                      <a:r>
                        <a:rPr lang="pt-BR" sz="1100" b="1" i="0" u="none" strike="noStrike">
                          <a:solidFill>
                            <a:srgbClr val="000000"/>
                          </a:solidFill>
                          <a:latin typeface="Arial"/>
                        </a:rPr>
                        <a:t>% vacinas com cobertura preconizada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100" b="1" i="0" u="none" strike="noStrike">
                          <a:solidFill>
                            <a:srgbClr val="000000"/>
                          </a:solidFill>
                          <a:latin typeface="Arial"/>
                        </a:rPr>
                        <a:t>75,00%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D880"/>
                    </a:solidFill>
                  </a:tcPr>
                </a:tc>
                <a:tc>
                  <a:txBody>
                    <a:bodyPr/>
                    <a:lstStyle/>
                    <a:p>
                      <a:pPr algn="ctr" fontAlgn="ctr"/>
                      <a:r>
                        <a:rPr lang="pt-BR" sz="1100" b="1" i="0" u="none" strike="noStrike">
                          <a:solidFill>
                            <a:srgbClr val="000000"/>
                          </a:solidFill>
                          <a:latin typeface="Arial"/>
                        </a:rPr>
                        <a:t>100,00%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ctr" fontAlgn="ctr"/>
                      <a:r>
                        <a:rPr lang="pt-BR" sz="1100" b="1" i="0" u="none" strike="noStrike">
                          <a:solidFill>
                            <a:srgbClr val="000000"/>
                          </a:solidFill>
                          <a:latin typeface="Arial"/>
                        </a:rPr>
                        <a:t>100,00%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ctr" fontAlgn="ctr"/>
                      <a:r>
                        <a:rPr lang="pt-BR" sz="1100" b="1" i="0" u="none" strike="noStrike">
                          <a:solidFill>
                            <a:srgbClr val="000000"/>
                          </a:solidFill>
                          <a:latin typeface="Arial"/>
                        </a:rPr>
                        <a:t>87,50%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ctr" fontAlgn="ctr"/>
                      <a:r>
                        <a:rPr lang="pt-BR" sz="1100" b="1" i="0" u="none" strike="noStrike">
                          <a:solidFill>
                            <a:srgbClr val="000000"/>
                          </a:solidFill>
                          <a:latin typeface="Arial"/>
                        </a:rPr>
                        <a:t>87,50%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ctr" fontAlgn="ctr"/>
                      <a:r>
                        <a:rPr lang="pt-BR" sz="1100" b="1" i="0" u="none" strike="noStrike">
                          <a:solidFill>
                            <a:srgbClr val="000000"/>
                          </a:solidFill>
                          <a:latin typeface="Arial"/>
                        </a:rPr>
                        <a:t>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pt-BR" sz="1100" b="1" i="0" u="none" strike="noStrike">
                          <a:solidFill>
                            <a:srgbClr val="000000"/>
                          </a:solidFill>
                          <a:latin typeface="Arial"/>
                        </a:rPr>
                        <a:t>50,00%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379"/>
                    </a:solidFill>
                  </a:tcPr>
                </a:tc>
                <a:extLst>
                  <a:ext uri="{0D108BD9-81ED-4DB2-BD59-A6C34878D82A}">
                    <a16:rowId xmlns="" xmlns:a16="http://schemas.microsoft.com/office/drawing/2014/main" val="10002"/>
                  </a:ext>
                </a:extLst>
              </a:tr>
              <a:tr h="0">
                <a:tc gridSpan="8">
                  <a:txBody>
                    <a:bodyPr/>
                    <a:lstStyle/>
                    <a:p>
                      <a:pPr algn="l" fontAlgn="b"/>
                      <a:r>
                        <a:rPr lang="pt-BR" sz="1100" b="1" i="0" u="none" strike="noStrike">
                          <a:solidFill>
                            <a:srgbClr val="000000"/>
                          </a:solidFill>
                          <a:latin typeface="Arial"/>
                        </a:rPr>
                        <a:t>* Este indicador, até 2016, tinha no denominador um total de 8 vacinas selecionadas.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 xmlns:a16="http://schemas.microsoft.com/office/drawing/2014/main" val="10003"/>
                  </a:ext>
                </a:extLst>
              </a:tr>
              <a:tr h="0">
                <a:tc gridSpan="8">
                  <a:txBody>
                    <a:bodyPr/>
                    <a:lstStyle/>
                    <a:p>
                      <a:pPr algn="l" fontAlgn="b"/>
                      <a:r>
                        <a:rPr lang="pt-BR" sz="1100" b="1" i="0" u="none" strike="noStrike" dirty="0">
                          <a:solidFill>
                            <a:srgbClr val="000000"/>
                          </a:solidFill>
                          <a:latin typeface="Arial"/>
                        </a:rPr>
                        <a:t>** Este indicador, a partir de 2017, tem o denominador composto de 4 vacinas selecionadas - </a:t>
                      </a:r>
                      <a:r>
                        <a:rPr lang="pt-BR" sz="1100" b="1" i="0" u="none" strike="noStrike" dirty="0" err="1">
                          <a:solidFill>
                            <a:srgbClr val="000000"/>
                          </a:solidFill>
                          <a:latin typeface="Arial"/>
                        </a:rPr>
                        <a:t>Pentavalente</a:t>
                      </a:r>
                      <a:r>
                        <a:rPr lang="pt-BR" sz="1100" b="1" i="0" u="none" strike="noStrike" dirty="0">
                          <a:solidFill>
                            <a:srgbClr val="000000"/>
                          </a:solidFill>
                          <a:latin typeface="Arial"/>
                        </a:rPr>
                        <a:t>, Pneumocócica 10 valente, Poliomielite e Tríplice Viral.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 xmlns:a16="http://schemas.microsoft.com/office/drawing/2014/main" val="10004"/>
                  </a:ext>
                </a:extLst>
              </a:tr>
            </a:tbl>
          </a:graphicData>
        </a:graphic>
      </p:graphicFrame>
      <p:graphicFrame>
        <p:nvGraphicFramePr>
          <p:cNvPr id="8" name="Tabela 7">
            <a:extLst>
              <a:ext uri="{FF2B5EF4-FFF2-40B4-BE49-F238E27FC236}">
                <a16:creationId xmlns="" xmlns:a16="http://schemas.microsoft.com/office/drawing/2014/main" id="{C840460F-FD36-42D0-BCB3-15CD021FAB27}"/>
              </a:ext>
            </a:extLst>
          </p:cNvPr>
          <p:cNvGraphicFramePr>
            <a:graphicFrameLocks noGrp="1"/>
          </p:cNvGraphicFramePr>
          <p:nvPr>
            <p:extLst>
              <p:ext uri="{D42A27DB-BD31-4B8C-83A1-F6EECF244321}">
                <p14:modId xmlns:p14="http://schemas.microsoft.com/office/powerpoint/2010/main" xmlns="" val="3869496132"/>
              </p:ext>
            </p:extLst>
          </p:nvPr>
        </p:nvGraphicFramePr>
        <p:xfrm>
          <a:off x="196947" y="2766426"/>
          <a:ext cx="5795889" cy="3015394"/>
        </p:xfrm>
        <a:graphic>
          <a:graphicData uri="http://schemas.openxmlformats.org/drawingml/2006/table">
            <a:tbl>
              <a:tblPr firstRow="1" firstCol="1" bandRow="1">
                <a:tableStyleId>{5C22544A-7EE6-4342-B048-85BDC9FD1C3A}</a:tableStyleId>
              </a:tblPr>
              <a:tblGrid>
                <a:gridCol w="3135224">
                  <a:extLst>
                    <a:ext uri="{9D8B030D-6E8A-4147-A177-3AD203B41FA5}">
                      <a16:colId xmlns="" xmlns:a16="http://schemas.microsoft.com/office/drawing/2014/main" val="3744775198"/>
                    </a:ext>
                  </a:extLst>
                </a:gridCol>
                <a:gridCol w="2660665">
                  <a:extLst>
                    <a:ext uri="{9D8B030D-6E8A-4147-A177-3AD203B41FA5}">
                      <a16:colId xmlns="" xmlns:a16="http://schemas.microsoft.com/office/drawing/2014/main" val="3923410594"/>
                    </a:ext>
                  </a:extLst>
                </a:gridCol>
              </a:tblGrid>
              <a:tr h="777194">
                <a:tc>
                  <a:txBody>
                    <a:bodyPr/>
                    <a:lstStyle/>
                    <a:p>
                      <a:pPr algn="ctr">
                        <a:spcAft>
                          <a:spcPts val="0"/>
                        </a:spcAft>
                      </a:pPr>
                      <a:r>
                        <a:rPr lang="pt-BR" sz="1800" dirty="0" err="1">
                          <a:effectLst/>
                          <a:latin typeface="Arial" pitchFamily="34" charset="0"/>
                          <a:cs typeface="Arial" pitchFamily="34" charset="0"/>
                        </a:rPr>
                        <a:t>Imunobiológico</a:t>
                      </a:r>
                      <a:endParaRPr lang="pt-BR" sz="1800" dirty="0">
                        <a:effectLst/>
                        <a:latin typeface="Arial" pitchFamily="34" charset="0"/>
                        <a:ea typeface="Calibri" panose="020F0502020204030204" pitchFamily="34" charset="0"/>
                        <a:cs typeface="Arial" pitchFamily="34" charset="0"/>
                      </a:endParaRPr>
                    </a:p>
                  </a:txBody>
                  <a:tcPr marL="44450" marR="44450" marT="0" marB="0" anchor="ctr"/>
                </a:tc>
                <a:tc>
                  <a:txBody>
                    <a:bodyPr/>
                    <a:lstStyle/>
                    <a:p>
                      <a:pPr algn="ctr">
                        <a:spcAft>
                          <a:spcPts val="0"/>
                        </a:spcAft>
                      </a:pPr>
                      <a:r>
                        <a:rPr lang="pt-BR" sz="1800" dirty="0">
                          <a:effectLst/>
                          <a:latin typeface="Arial" pitchFamily="34" charset="0"/>
                          <a:cs typeface="Arial" pitchFamily="34" charset="0"/>
                        </a:rPr>
                        <a:t>Cobertura Vacinal 2019</a:t>
                      </a:r>
                      <a:endParaRPr lang="pt-BR" sz="1800" dirty="0">
                        <a:effectLst/>
                        <a:latin typeface="Arial" pitchFamily="34" charset="0"/>
                        <a:ea typeface="Calibri" panose="020F0502020204030204" pitchFamily="34" charset="0"/>
                        <a:cs typeface="Arial" pitchFamily="34" charset="0"/>
                      </a:endParaRPr>
                    </a:p>
                  </a:txBody>
                  <a:tcPr marL="44450" marR="44450" marT="0" marB="0" anchor="ctr"/>
                </a:tc>
                <a:extLst>
                  <a:ext uri="{0D108BD9-81ED-4DB2-BD59-A6C34878D82A}">
                    <a16:rowId xmlns="" xmlns:a16="http://schemas.microsoft.com/office/drawing/2014/main" val="3927995681"/>
                  </a:ext>
                </a:extLst>
              </a:tr>
              <a:tr h="683813">
                <a:tc>
                  <a:txBody>
                    <a:bodyPr/>
                    <a:lstStyle/>
                    <a:p>
                      <a:pPr algn="ctr">
                        <a:spcAft>
                          <a:spcPts val="0"/>
                        </a:spcAft>
                      </a:pPr>
                      <a:r>
                        <a:rPr lang="pt-BR" sz="1800" dirty="0" err="1">
                          <a:effectLst/>
                          <a:latin typeface="Arial" pitchFamily="34" charset="0"/>
                          <a:cs typeface="Arial" pitchFamily="34" charset="0"/>
                        </a:rPr>
                        <a:t>Pneumocóccica</a:t>
                      </a:r>
                      <a:r>
                        <a:rPr lang="pt-BR" sz="1800" dirty="0">
                          <a:effectLst/>
                          <a:latin typeface="Arial" pitchFamily="34" charset="0"/>
                          <a:cs typeface="Arial" pitchFamily="34" charset="0"/>
                        </a:rPr>
                        <a:t>(&lt;1 ano)</a:t>
                      </a:r>
                      <a:endParaRPr lang="pt-BR" sz="1800" dirty="0">
                        <a:effectLst/>
                        <a:latin typeface="Arial" pitchFamily="34" charset="0"/>
                        <a:ea typeface="Calibri" panose="020F0502020204030204" pitchFamily="34" charset="0"/>
                        <a:cs typeface="Arial" pitchFamily="34" charset="0"/>
                      </a:endParaRPr>
                    </a:p>
                  </a:txBody>
                  <a:tcPr marL="44450" marR="44450" marT="0" marB="0" anchor="ctr"/>
                </a:tc>
                <a:tc>
                  <a:txBody>
                    <a:bodyPr/>
                    <a:lstStyle/>
                    <a:p>
                      <a:pPr algn="ctr">
                        <a:spcAft>
                          <a:spcPts val="0"/>
                        </a:spcAft>
                      </a:pPr>
                      <a:r>
                        <a:rPr lang="pt-BR" sz="1800" dirty="0" smtClean="0">
                          <a:effectLst/>
                          <a:latin typeface="Arial" pitchFamily="34" charset="0"/>
                          <a:cs typeface="Arial" pitchFamily="34" charset="0"/>
                        </a:rPr>
                        <a:t>92,17%</a:t>
                      </a:r>
                      <a:endParaRPr lang="pt-BR" sz="1800" dirty="0">
                        <a:effectLst/>
                        <a:latin typeface="Arial" pitchFamily="34" charset="0"/>
                        <a:ea typeface="Calibri" panose="020F0502020204030204" pitchFamily="34" charset="0"/>
                        <a:cs typeface="Arial" pitchFamily="34" charset="0"/>
                      </a:endParaRPr>
                    </a:p>
                  </a:txBody>
                  <a:tcPr marL="44450" marR="44450" marT="0" marB="0" anchor="ctr"/>
                </a:tc>
                <a:extLst>
                  <a:ext uri="{0D108BD9-81ED-4DB2-BD59-A6C34878D82A}">
                    <a16:rowId xmlns="" xmlns:a16="http://schemas.microsoft.com/office/drawing/2014/main" val="3428840252"/>
                  </a:ext>
                </a:extLst>
              </a:tr>
              <a:tr h="518129">
                <a:tc>
                  <a:txBody>
                    <a:bodyPr/>
                    <a:lstStyle/>
                    <a:p>
                      <a:pPr algn="ctr">
                        <a:spcAft>
                          <a:spcPts val="0"/>
                        </a:spcAft>
                      </a:pPr>
                      <a:r>
                        <a:rPr lang="pt-BR" sz="1800">
                          <a:effectLst/>
                          <a:latin typeface="Arial" pitchFamily="34" charset="0"/>
                          <a:cs typeface="Arial" pitchFamily="34" charset="0"/>
                        </a:rPr>
                        <a:t>Pentavalente (&lt; 1 ano)</a:t>
                      </a:r>
                      <a:endParaRPr lang="pt-BR" sz="1800">
                        <a:effectLst/>
                        <a:latin typeface="Arial" pitchFamily="34" charset="0"/>
                        <a:ea typeface="Calibri" panose="020F0502020204030204" pitchFamily="34" charset="0"/>
                        <a:cs typeface="Arial" pitchFamily="34" charset="0"/>
                      </a:endParaRPr>
                    </a:p>
                  </a:txBody>
                  <a:tcPr marL="44450" marR="44450" marT="0" marB="0" anchor="ctr"/>
                </a:tc>
                <a:tc>
                  <a:txBody>
                    <a:bodyPr/>
                    <a:lstStyle/>
                    <a:p>
                      <a:pPr algn="ctr">
                        <a:spcAft>
                          <a:spcPts val="0"/>
                        </a:spcAft>
                      </a:pPr>
                      <a:r>
                        <a:rPr lang="pt-BR" sz="1800" dirty="0" smtClean="0">
                          <a:effectLst/>
                          <a:latin typeface="Arial" pitchFamily="34" charset="0"/>
                          <a:cs typeface="Arial" pitchFamily="34" charset="0"/>
                        </a:rPr>
                        <a:t>76,69%</a:t>
                      </a:r>
                      <a:endParaRPr lang="pt-BR" sz="1800" dirty="0">
                        <a:effectLst/>
                        <a:latin typeface="Arial" pitchFamily="34" charset="0"/>
                        <a:ea typeface="Calibri" panose="020F0502020204030204" pitchFamily="34" charset="0"/>
                        <a:cs typeface="Arial" pitchFamily="34" charset="0"/>
                      </a:endParaRPr>
                    </a:p>
                  </a:txBody>
                  <a:tcPr marL="44450" marR="44450" marT="0" marB="0" anchor="ctr"/>
                </a:tc>
                <a:extLst>
                  <a:ext uri="{0D108BD9-81ED-4DB2-BD59-A6C34878D82A}">
                    <a16:rowId xmlns="" xmlns:a16="http://schemas.microsoft.com/office/drawing/2014/main" val="3655876601"/>
                  </a:ext>
                </a:extLst>
              </a:tr>
              <a:tr h="518129">
                <a:tc>
                  <a:txBody>
                    <a:bodyPr/>
                    <a:lstStyle/>
                    <a:p>
                      <a:pPr algn="ctr">
                        <a:spcAft>
                          <a:spcPts val="0"/>
                        </a:spcAft>
                      </a:pPr>
                      <a:r>
                        <a:rPr lang="pt-BR" sz="1800">
                          <a:effectLst/>
                          <a:latin typeface="Arial" pitchFamily="34" charset="0"/>
                          <a:cs typeface="Arial" pitchFamily="34" charset="0"/>
                        </a:rPr>
                        <a:t>Poliomielite(&lt; 1 ano)</a:t>
                      </a:r>
                      <a:endParaRPr lang="pt-BR" sz="1800">
                        <a:effectLst/>
                        <a:latin typeface="Arial" pitchFamily="34" charset="0"/>
                        <a:ea typeface="Calibri" panose="020F0502020204030204" pitchFamily="34" charset="0"/>
                        <a:cs typeface="Arial" pitchFamily="34" charset="0"/>
                      </a:endParaRPr>
                    </a:p>
                  </a:txBody>
                  <a:tcPr marL="44450" marR="44450" marT="0" marB="0" anchor="ctr"/>
                </a:tc>
                <a:tc>
                  <a:txBody>
                    <a:bodyPr/>
                    <a:lstStyle/>
                    <a:p>
                      <a:pPr algn="ctr">
                        <a:spcAft>
                          <a:spcPts val="0"/>
                        </a:spcAft>
                      </a:pPr>
                      <a:r>
                        <a:rPr lang="pt-BR" sz="1800" dirty="0" smtClean="0">
                          <a:effectLst/>
                          <a:latin typeface="Arial" pitchFamily="34" charset="0"/>
                          <a:cs typeface="Arial" pitchFamily="34" charset="0"/>
                        </a:rPr>
                        <a:t>89,02%</a:t>
                      </a:r>
                      <a:endParaRPr lang="pt-BR" sz="1800" dirty="0">
                        <a:effectLst/>
                        <a:latin typeface="Arial" pitchFamily="34" charset="0"/>
                        <a:ea typeface="Calibri" panose="020F0502020204030204" pitchFamily="34" charset="0"/>
                        <a:cs typeface="Arial" pitchFamily="34" charset="0"/>
                      </a:endParaRPr>
                    </a:p>
                  </a:txBody>
                  <a:tcPr marL="44450" marR="44450" marT="0" marB="0" anchor="ctr"/>
                </a:tc>
                <a:extLst>
                  <a:ext uri="{0D108BD9-81ED-4DB2-BD59-A6C34878D82A}">
                    <a16:rowId xmlns="" xmlns:a16="http://schemas.microsoft.com/office/drawing/2014/main" val="876050735"/>
                  </a:ext>
                </a:extLst>
              </a:tr>
              <a:tr h="518129">
                <a:tc>
                  <a:txBody>
                    <a:bodyPr/>
                    <a:lstStyle/>
                    <a:p>
                      <a:pPr algn="ctr">
                        <a:spcAft>
                          <a:spcPts val="0"/>
                        </a:spcAft>
                      </a:pPr>
                      <a:r>
                        <a:rPr lang="pt-BR" sz="1800">
                          <a:effectLst/>
                          <a:latin typeface="Arial" pitchFamily="34" charset="0"/>
                          <a:cs typeface="Arial" pitchFamily="34" charset="0"/>
                        </a:rPr>
                        <a:t>Tríplice Viral – D1</a:t>
                      </a:r>
                      <a:endParaRPr lang="pt-BR" sz="1800">
                        <a:effectLst/>
                        <a:latin typeface="Arial" pitchFamily="34" charset="0"/>
                        <a:ea typeface="Calibri" panose="020F0502020204030204" pitchFamily="34" charset="0"/>
                        <a:cs typeface="Arial" pitchFamily="34" charset="0"/>
                      </a:endParaRPr>
                    </a:p>
                  </a:txBody>
                  <a:tcPr marL="44450" marR="44450" marT="0" marB="0" anchor="ctr"/>
                </a:tc>
                <a:tc>
                  <a:txBody>
                    <a:bodyPr/>
                    <a:lstStyle/>
                    <a:p>
                      <a:pPr algn="ctr">
                        <a:spcAft>
                          <a:spcPts val="0"/>
                        </a:spcAft>
                      </a:pPr>
                      <a:r>
                        <a:rPr lang="pt-BR" sz="1800" b="0" dirty="0" smtClean="0">
                          <a:effectLst/>
                          <a:latin typeface="Arial" pitchFamily="34" charset="0"/>
                          <a:cs typeface="Arial" pitchFamily="34" charset="0"/>
                        </a:rPr>
                        <a:t>91,74%</a:t>
                      </a:r>
                      <a:endParaRPr lang="pt-BR" sz="1800" b="0" dirty="0">
                        <a:effectLst/>
                        <a:latin typeface="Arial" pitchFamily="34" charset="0"/>
                        <a:ea typeface="Calibri" panose="020F0502020204030204" pitchFamily="34" charset="0"/>
                        <a:cs typeface="Arial" pitchFamily="34" charset="0"/>
                      </a:endParaRPr>
                    </a:p>
                  </a:txBody>
                  <a:tcPr marL="44450" marR="44450" marT="0" marB="0" anchor="ctr">
                    <a:solidFill>
                      <a:schemeClr val="bg1"/>
                    </a:solidFill>
                  </a:tcPr>
                </a:tc>
                <a:extLst>
                  <a:ext uri="{0D108BD9-81ED-4DB2-BD59-A6C34878D82A}">
                    <a16:rowId xmlns="" xmlns:a16="http://schemas.microsoft.com/office/drawing/2014/main" val="3183840645"/>
                  </a:ext>
                </a:extLst>
              </a:tr>
            </a:tbl>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0" y="0"/>
            <a:ext cx="9144000" cy="1200329"/>
          </a:xfrm>
          <a:prstGeom prst="rect">
            <a:avLst/>
          </a:prstGeom>
          <a:solidFill>
            <a:schemeClr val="accent1"/>
          </a:solidFill>
          <a:ln>
            <a:solidFill>
              <a:schemeClr val="tx1"/>
            </a:solidFill>
          </a:ln>
          <a:scene3d>
            <a:camera prst="orthographicFront"/>
            <a:lightRig rig="threePt" dir="t"/>
          </a:scene3d>
          <a:sp3d>
            <a:bevelT w="152400" h="50800" prst="softRound"/>
          </a:sp3d>
        </p:spPr>
        <p:txBody>
          <a:bodyPr wrap="square" rtlCol="0">
            <a:spAutoFit/>
          </a:bodyPr>
          <a:lstStyle/>
          <a:p>
            <a:pPr algn="ctr"/>
            <a:r>
              <a:rPr lang="pt-BR" b="1" dirty="0">
                <a:solidFill>
                  <a:schemeClr val="bg1"/>
                </a:solidFill>
                <a:latin typeface="Arial" pitchFamily="34" charset="0"/>
                <a:cs typeface="Arial" pitchFamily="34" charset="0"/>
              </a:rPr>
              <a:t>Indicador 3.i.4. Proporção de vacinas selecionadas do Calendário Nacional de Vacinação para crianças menores de dois anos de idade - </a:t>
            </a:r>
            <a:r>
              <a:rPr lang="pt-BR" b="1" dirty="0" err="1">
                <a:solidFill>
                  <a:schemeClr val="bg1"/>
                </a:solidFill>
                <a:latin typeface="Arial" pitchFamily="34" charset="0"/>
                <a:cs typeface="Arial" pitchFamily="34" charset="0"/>
              </a:rPr>
              <a:t>Pentavalente</a:t>
            </a:r>
            <a:r>
              <a:rPr lang="pt-BR" b="1" dirty="0">
                <a:solidFill>
                  <a:schemeClr val="bg1"/>
                </a:solidFill>
                <a:latin typeface="Arial" pitchFamily="34" charset="0"/>
                <a:cs typeface="Arial" pitchFamily="34" charset="0"/>
              </a:rPr>
              <a:t> (3ª dose), Pneumocócica 10-valente (2ª dose), Poliomielite (3ª U dose) e Tríplice viral (1ª dose) - com cobertura vacinal preconizada</a:t>
            </a:r>
          </a:p>
        </p:txBody>
      </p:sp>
      <p:graphicFrame>
        <p:nvGraphicFramePr>
          <p:cNvPr id="5" name="Tabela 4">
            <a:extLst>
              <a:ext uri="{FF2B5EF4-FFF2-40B4-BE49-F238E27FC236}">
                <a16:creationId xmlns="" xmlns:a16="http://schemas.microsoft.com/office/drawing/2014/main" id="{18025CE6-26D1-4D4C-A255-6BAFAB08C8BF}"/>
              </a:ext>
            </a:extLst>
          </p:cNvPr>
          <p:cNvGraphicFramePr>
            <a:graphicFrameLocks noGrp="1"/>
          </p:cNvGraphicFramePr>
          <p:nvPr>
            <p:extLst>
              <p:ext uri="{D42A27DB-BD31-4B8C-83A1-F6EECF244321}">
                <p14:modId xmlns:p14="http://schemas.microsoft.com/office/powerpoint/2010/main" xmlns="" val="4192461328"/>
              </p:ext>
            </p:extLst>
          </p:nvPr>
        </p:nvGraphicFramePr>
        <p:xfrm>
          <a:off x="0" y="2658792"/>
          <a:ext cx="6093088" cy="3165232"/>
        </p:xfrm>
        <a:graphic>
          <a:graphicData uri="http://schemas.openxmlformats.org/drawingml/2006/table">
            <a:tbl>
              <a:tblPr>
                <a:effectLst>
                  <a:innerShdw blurRad="114300">
                    <a:prstClr val="black"/>
                  </a:innerShdw>
                </a:effectLst>
                <a:tableStyleId>{5C22544A-7EE6-4342-B048-85BDC9FD1C3A}</a:tableStyleId>
              </a:tblPr>
              <a:tblGrid>
                <a:gridCol w="1340479">
                  <a:extLst>
                    <a:ext uri="{9D8B030D-6E8A-4147-A177-3AD203B41FA5}">
                      <a16:colId xmlns="" xmlns:a16="http://schemas.microsoft.com/office/drawing/2014/main" val="883459056"/>
                    </a:ext>
                  </a:extLst>
                </a:gridCol>
                <a:gridCol w="1584203">
                  <a:extLst>
                    <a:ext uri="{9D8B030D-6E8A-4147-A177-3AD203B41FA5}">
                      <a16:colId xmlns="" xmlns:a16="http://schemas.microsoft.com/office/drawing/2014/main" val="3519434354"/>
                    </a:ext>
                  </a:extLst>
                </a:gridCol>
                <a:gridCol w="1584203">
                  <a:extLst>
                    <a:ext uri="{9D8B030D-6E8A-4147-A177-3AD203B41FA5}">
                      <a16:colId xmlns="" xmlns:a16="http://schemas.microsoft.com/office/drawing/2014/main" val="1809633612"/>
                    </a:ext>
                  </a:extLst>
                </a:gridCol>
                <a:gridCol w="1584203">
                  <a:extLst>
                    <a:ext uri="{9D8B030D-6E8A-4147-A177-3AD203B41FA5}">
                      <a16:colId xmlns="" xmlns:a16="http://schemas.microsoft.com/office/drawing/2014/main" val="4184462049"/>
                    </a:ext>
                  </a:extLst>
                </a:gridCol>
              </a:tblGrid>
              <a:tr h="791308">
                <a:tc>
                  <a:txBody>
                    <a:bodyPr/>
                    <a:lstStyle/>
                    <a:p>
                      <a:pPr algn="l" fontAlgn="ctr"/>
                      <a:r>
                        <a:rPr lang="pt-BR" sz="1800" u="none" strike="noStrike" dirty="0">
                          <a:effectLst/>
                          <a:latin typeface="Arial" pitchFamily="34" charset="0"/>
                          <a:cs typeface="Arial" pitchFamily="34" charset="0"/>
                        </a:rPr>
                        <a:t> </a:t>
                      </a:r>
                      <a:endParaRPr lang="pt-BR" sz="1800" b="0"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u="none" strike="noStrike" dirty="0">
                          <a:effectLst/>
                          <a:latin typeface="Arial" pitchFamily="34" charset="0"/>
                          <a:cs typeface="Arial" pitchFamily="34" charset="0"/>
                        </a:rPr>
                        <a:t>2018</a:t>
                      </a:r>
                      <a:endParaRPr lang="pt-BR" sz="1800" b="0"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u="none" strike="noStrike" dirty="0">
                          <a:effectLst/>
                          <a:latin typeface="Arial" pitchFamily="34" charset="0"/>
                          <a:cs typeface="Arial" pitchFamily="34" charset="0"/>
                        </a:rPr>
                        <a:t>2019</a:t>
                      </a:r>
                      <a:endParaRPr lang="pt-BR" sz="1800" b="0"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b="1" u="none" strike="noStrike" dirty="0">
                          <a:effectLst/>
                          <a:latin typeface="Arial" pitchFamily="34" charset="0"/>
                          <a:cs typeface="Arial" pitchFamily="34" charset="0"/>
                        </a:rPr>
                        <a:t>RAG 2019</a:t>
                      </a:r>
                      <a:endParaRPr lang="pt-BR" sz="1800" b="1" i="0" u="none" strike="noStrike" dirty="0">
                        <a:solidFill>
                          <a:srgbClr val="000000"/>
                        </a:solidFill>
                        <a:effectLst/>
                        <a:latin typeface="Arial" pitchFamily="34" charset="0"/>
                        <a:cs typeface="Arial" pitchFamily="34" charset="0"/>
                      </a:endParaRPr>
                    </a:p>
                  </a:txBody>
                  <a:tcPr marL="3810" marR="3810" marT="3810" marB="0" anchor="ctr"/>
                </a:tc>
                <a:extLst>
                  <a:ext uri="{0D108BD9-81ED-4DB2-BD59-A6C34878D82A}">
                    <a16:rowId xmlns="" xmlns:a16="http://schemas.microsoft.com/office/drawing/2014/main" val="3563337576"/>
                  </a:ext>
                </a:extLst>
              </a:tr>
              <a:tr h="791308">
                <a:tc>
                  <a:txBody>
                    <a:bodyPr/>
                    <a:lstStyle/>
                    <a:p>
                      <a:pPr algn="ctr" fontAlgn="ctr"/>
                      <a:r>
                        <a:rPr lang="pt-BR" sz="1800" b="1" u="none" strike="noStrike" dirty="0">
                          <a:effectLst/>
                          <a:latin typeface="Arial" pitchFamily="34" charset="0"/>
                          <a:cs typeface="Arial" pitchFamily="34" charset="0"/>
                        </a:rPr>
                        <a:t>1 RDQA</a:t>
                      </a:r>
                      <a:endParaRPr lang="pt-BR" sz="1800" b="1"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b="0" u="none" strike="noStrike" dirty="0">
                          <a:effectLst/>
                          <a:latin typeface="Arial" pitchFamily="34" charset="0"/>
                          <a:cs typeface="Arial" pitchFamily="34" charset="0"/>
                        </a:rPr>
                        <a:t>0,00%</a:t>
                      </a:r>
                      <a:endParaRPr lang="pt-BR" sz="1800" b="0"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b="0" u="none" strike="noStrike" dirty="0">
                          <a:effectLst/>
                          <a:latin typeface="Arial" pitchFamily="34" charset="0"/>
                          <a:cs typeface="Arial" pitchFamily="34" charset="0"/>
                        </a:rPr>
                        <a:t>0,00%</a:t>
                      </a:r>
                      <a:endParaRPr lang="pt-BR" sz="1800" b="0" i="0" u="none" strike="noStrike" dirty="0">
                        <a:solidFill>
                          <a:srgbClr val="000000"/>
                        </a:solidFill>
                        <a:effectLst/>
                        <a:latin typeface="Arial" pitchFamily="34" charset="0"/>
                        <a:cs typeface="Arial" pitchFamily="34" charset="0"/>
                      </a:endParaRPr>
                    </a:p>
                  </a:txBody>
                  <a:tcPr marL="3810" marR="3810" marT="3810" marB="0" anchor="ctr"/>
                </a:tc>
                <a:tc rowSpan="3">
                  <a:txBody>
                    <a:bodyPr/>
                    <a:lstStyle/>
                    <a:p>
                      <a:pPr algn="ctr" fontAlgn="ctr"/>
                      <a:r>
                        <a:rPr lang="pt-BR" sz="2000" b="1" u="none" strike="noStrike" dirty="0" smtClean="0">
                          <a:effectLst/>
                          <a:latin typeface="Arial" pitchFamily="34" charset="0"/>
                          <a:cs typeface="Arial" pitchFamily="34" charset="0"/>
                        </a:rPr>
                        <a:t>0,00%</a:t>
                      </a:r>
                      <a:r>
                        <a:rPr lang="pt-BR" sz="2000" b="1" u="none" strike="noStrike" dirty="0">
                          <a:effectLst/>
                          <a:latin typeface="Arial" pitchFamily="34" charset="0"/>
                          <a:cs typeface="Arial" pitchFamily="34" charset="0"/>
                        </a:rPr>
                        <a:t> </a:t>
                      </a:r>
                      <a:endParaRPr lang="pt-BR" sz="2000" b="1" i="0" u="none" strike="noStrike" dirty="0">
                        <a:solidFill>
                          <a:srgbClr val="000000"/>
                        </a:solidFill>
                        <a:effectLst/>
                        <a:latin typeface="Arial" pitchFamily="34" charset="0"/>
                        <a:cs typeface="Arial" pitchFamily="34" charset="0"/>
                      </a:endParaRPr>
                    </a:p>
                  </a:txBody>
                  <a:tcPr marL="3810" marR="3810" marT="3810" marB="0" anchor="ctr">
                    <a:solidFill>
                      <a:schemeClr val="accent2">
                        <a:lumMod val="20000"/>
                        <a:lumOff val="80000"/>
                      </a:schemeClr>
                    </a:solidFill>
                  </a:tcPr>
                </a:tc>
                <a:extLst>
                  <a:ext uri="{0D108BD9-81ED-4DB2-BD59-A6C34878D82A}">
                    <a16:rowId xmlns="" xmlns:a16="http://schemas.microsoft.com/office/drawing/2014/main" val="1443623475"/>
                  </a:ext>
                </a:extLst>
              </a:tr>
              <a:tr h="791308">
                <a:tc>
                  <a:txBody>
                    <a:bodyPr/>
                    <a:lstStyle/>
                    <a:p>
                      <a:pPr algn="ctr" fontAlgn="ctr"/>
                      <a:r>
                        <a:rPr lang="pt-BR" sz="1800" b="1" u="none" strike="noStrike" dirty="0">
                          <a:effectLst/>
                          <a:latin typeface="Arial" pitchFamily="34" charset="0"/>
                          <a:cs typeface="Arial" pitchFamily="34" charset="0"/>
                        </a:rPr>
                        <a:t>2 RDQA</a:t>
                      </a:r>
                      <a:endParaRPr lang="pt-BR" sz="1800" b="1"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b="0" u="none" strike="noStrike">
                          <a:effectLst/>
                          <a:latin typeface="Arial" pitchFamily="34" charset="0"/>
                          <a:cs typeface="Arial" pitchFamily="34" charset="0"/>
                        </a:rPr>
                        <a:t>50,00%</a:t>
                      </a:r>
                      <a:endParaRPr lang="pt-BR" sz="1800" b="0" i="0" u="none" strike="noStrike">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b="0" u="none" strike="noStrike" dirty="0">
                          <a:effectLst/>
                          <a:latin typeface="Arial" pitchFamily="34" charset="0"/>
                          <a:cs typeface="Arial" pitchFamily="34" charset="0"/>
                        </a:rPr>
                        <a:t> 25,00%</a:t>
                      </a:r>
                      <a:endParaRPr lang="pt-BR" sz="1800" b="0" i="0" u="none" strike="noStrike" dirty="0">
                        <a:solidFill>
                          <a:srgbClr val="000000"/>
                        </a:solidFill>
                        <a:effectLst/>
                        <a:latin typeface="Arial" pitchFamily="34" charset="0"/>
                        <a:cs typeface="Arial" pitchFamily="34" charset="0"/>
                      </a:endParaRPr>
                    </a:p>
                  </a:txBody>
                  <a:tcPr marL="3810" marR="3810" marT="3810" marB="0" anchor="ctr"/>
                </a:tc>
                <a:tc vMerge="1">
                  <a:txBody>
                    <a:bodyPr/>
                    <a:lstStyle/>
                    <a:p>
                      <a:pPr algn="ctr" fontAlgn="ctr"/>
                      <a:endParaRPr lang="pt-BR" sz="1800" b="0" i="0" u="none" strike="noStrike" dirty="0">
                        <a:solidFill>
                          <a:srgbClr val="000000"/>
                        </a:solidFill>
                        <a:effectLst/>
                        <a:latin typeface="Arial" panose="020B0604020202020204" pitchFamily="34" charset="0"/>
                      </a:endParaRPr>
                    </a:p>
                  </a:txBody>
                  <a:tcPr marL="3810" marR="3810" marT="3810" marB="0" anchor="ctr">
                    <a:solidFill>
                      <a:schemeClr val="accent2">
                        <a:lumMod val="60000"/>
                        <a:lumOff val="40000"/>
                      </a:schemeClr>
                    </a:solidFill>
                  </a:tcPr>
                </a:tc>
                <a:extLst>
                  <a:ext uri="{0D108BD9-81ED-4DB2-BD59-A6C34878D82A}">
                    <a16:rowId xmlns="" xmlns:a16="http://schemas.microsoft.com/office/drawing/2014/main" val="663266749"/>
                  </a:ext>
                </a:extLst>
              </a:tr>
              <a:tr h="791308">
                <a:tc>
                  <a:txBody>
                    <a:bodyPr/>
                    <a:lstStyle/>
                    <a:p>
                      <a:pPr algn="ctr" fontAlgn="ctr"/>
                      <a:r>
                        <a:rPr lang="pt-BR" sz="1800" b="1" u="none" strike="noStrike" dirty="0">
                          <a:effectLst/>
                          <a:latin typeface="Arial" pitchFamily="34" charset="0"/>
                          <a:cs typeface="Arial" pitchFamily="34" charset="0"/>
                        </a:rPr>
                        <a:t>3 RDQA</a:t>
                      </a:r>
                      <a:endParaRPr lang="pt-BR" sz="1800" b="1"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b="0" u="none" strike="noStrike">
                          <a:effectLst/>
                          <a:latin typeface="Arial" pitchFamily="34" charset="0"/>
                          <a:cs typeface="Arial" pitchFamily="34" charset="0"/>
                        </a:rPr>
                        <a:t>50,00%</a:t>
                      </a:r>
                      <a:endParaRPr lang="pt-BR" sz="1800" b="0" i="0" u="none" strike="noStrike">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b="0" u="none" strike="noStrike" dirty="0">
                          <a:effectLst/>
                          <a:latin typeface="Arial" pitchFamily="34" charset="0"/>
                          <a:cs typeface="Arial" pitchFamily="34" charset="0"/>
                        </a:rPr>
                        <a:t> </a:t>
                      </a:r>
                      <a:r>
                        <a:rPr lang="pt-BR" sz="1800" b="0" u="none" strike="noStrike" dirty="0" smtClean="0">
                          <a:effectLst/>
                          <a:latin typeface="Arial" pitchFamily="34" charset="0"/>
                          <a:cs typeface="Arial" pitchFamily="34" charset="0"/>
                        </a:rPr>
                        <a:t>0,00%</a:t>
                      </a:r>
                      <a:endParaRPr lang="pt-BR" sz="1800" b="0" i="0" u="none" strike="noStrike" dirty="0">
                        <a:solidFill>
                          <a:srgbClr val="000000"/>
                        </a:solidFill>
                        <a:effectLst/>
                        <a:latin typeface="Arial" pitchFamily="34" charset="0"/>
                        <a:cs typeface="Arial" pitchFamily="34" charset="0"/>
                      </a:endParaRPr>
                    </a:p>
                  </a:txBody>
                  <a:tcPr marL="3810" marR="3810" marT="3810" marB="0" anchor="ctr"/>
                </a:tc>
                <a:tc vMerge="1">
                  <a:txBody>
                    <a:bodyPr/>
                    <a:lstStyle/>
                    <a:p>
                      <a:pPr algn="ctr" fontAlgn="ctr"/>
                      <a:endParaRPr lang="pt-BR" sz="1800" b="0" i="0" u="none" strike="noStrike" dirty="0">
                        <a:solidFill>
                          <a:srgbClr val="000000"/>
                        </a:solidFill>
                        <a:effectLst/>
                        <a:latin typeface="Arial" panose="020B0604020202020204" pitchFamily="34" charset="0"/>
                      </a:endParaRPr>
                    </a:p>
                  </a:txBody>
                  <a:tcPr marL="3810" marR="3810" marT="3810" marB="0" anchor="ctr"/>
                </a:tc>
                <a:extLst>
                  <a:ext uri="{0D108BD9-81ED-4DB2-BD59-A6C34878D82A}">
                    <a16:rowId xmlns="" xmlns:a16="http://schemas.microsoft.com/office/drawing/2014/main" val="3536398260"/>
                  </a:ext>
                </a:extLst>
              </a:tr>
            </a:tbl>
          </a:graphicData>
        </a:graphic>
      </p:graphicFrame>
      <p:graphicFrame>
        <p:nvGraphicFramePr>
          <p:cNvPr id="6" name="Tabela 5"/>
          <p:cNvGraphicFramePr>
            <a:graphicFrameLocks noGrp="1"/>
          </p:cNvGraphicFramePr>
          <p:nvPr/>
        </p:nvGraphicFramePr>
        <p:xfrm>
          <a:off x="6274189" y="2771334"/>
          <a:ext cx="2654105" cy="3017673"/>
        </p:xfrm>
        <a:graphic>
          <a:graphicData uri="http://schemas.openxmlformats.org/drawingml/2006/table">
            <a:tbl>
              <a:tblPr firstRow="1" bandRow="1">
                <a:effectLst>
                  <a:innerShdw blurRad="215900" dist="50800" dir="13500000">
                    <a:prstClr val="black">
                      <a:alpha val="50000"/>
                    </a:prstClr>
                  </a:innerShdw>
                </a:effectLst>
                <a:tableStyleId>{5C22544A-7EE6-4342-B048-85BDC9FD1C3A}</a:tableStyleId>
              </a:tblPr>
              <a:tblGrid>
                <a:gridCol w="2654105">
                  <a:extLst>
                    <a:ext uri="{9D8B030D-6E8A-4147-A177-3AD203B41FA5}">
                      <a16:colId xmlns="" xmlns:a16="http://schemas.microsoft.com/office/drawing/2014/main" val="20000"/>
                    </a:ext>
                  </a:extLst>
                </a:gridCol>
              </a:tblGrid>
              <a:tr h="736157">
                <a:tc>
                  <a:txBody>
                    <a:bodyPr/>
                    <a:lstStyle/>
                    <a:p>
                      <a:pPr algn="ctr"/>
                      <a:endParaRPr lang="pt-BR" b="1" dirty="0">
                        <a:latin typeface="Arial" pitchFamily="34" charset="0"/>
                        <a:cs typeface="Arial" pitchFamily="34" charset="0"/>
                      </a:endParaRPr>
                    </a:p>
                    <a:p>
                      <a:pPr algn="ctr"/>
                      <a:r>
                        <a:rPr lang="pt-BR" b="1" dirty="0">
                          <a:latin typeface="Arial" pitchFamily="34" charset="0"/>
                          <a:cs typeface="Arial" pitchFamily="34" charset="0"/>
                        </a:rPr>
                        <a:t>META</a:t>
                      </a:r>
                      <a:r>
                        <a:rPr lang="pt-BR" b="1" baseline="0" dirty="0">
                          <a:latin typeface="Arial" pitchFamily="34" charset="0"/>
                          <a:cs typeface="Arial" pitchFamily="34" charset="0"/>
                        </a:rPr>
                        <a:t> 2019</a:t>
                      </a:r>
                      <a:endParaRPr lang="pt-BR" b="1" dirty="0">
                        <a:latin typeface="Arial" pitchFamily="34" charset="0"/>
                        <a:cs typeface="Arial" pitchFamily="34" charset="0"/>
                      </a:endParaRPr>
                    </a:p>
                  </a:txBody>
                  <a:tcPr/>
                </a:tc>
                <a:extLst>
                  <a:ext uri="{0D108BD9-81ED-4DB2-BD59-A6C34878D82A}">
                    <a16:rowId xmlns="" xmlns:a16="http://schemas.microsoft.com/office/drawing/2014/main" val="10000"/>
                  </a:ext>
                </a:extLst>
              </a:tr>
              <a:tr h="2281516">
                <a:tc>
                  <a:txBody>
                    <a:bodyPr/>
                    <a:lstStyle/>
                    <a:p>
                      <a:endParaRPr lang="pt-BR" b="1" dirty="0">
                        <a:latin typeface="Arial" pitchFamily="34" charset="0"/>
                        <a:cs typeface="Arial" pitchFamily="34" charset="0"/>
                      </a:endParaRPr>
                    </a:p>
                    <a:p>
                      <a:endParaRPr lang="pt-BR" b="1" dirty="0">
                        <a:latin typeface="Arial" pitchFamily="34" charset="0"/>
                        <a:cs typeface="Arial" pitchFamily="34" charset="0"/>
                      </a:endParaRPr>
                    </a:p>
                    <a:p>
                      <a:endParaRPr lang="pt-BR" b="1" dirty="0">
                        <a:latin typeface="Arial" pitchFamily="34" charset="0"/>
                        <a:cs typeface="Arial" pitchFamily="34" charset="0"/>
                      </a:endParaRPr>
                    </a:p>
                    <a:p>
                      <a:pPr algn="ctr"/>
                      <a:r>
                        <a:rPr lang="pt-BR" sz="2000" b="1" dirty="0">
                          <a:latin typeface="Arial" pitchFamily="34" charset="0"/>
                          <a:cs typeface="Arial" pitchFamily="34" charset="0"/>
                        </a:rPr>
                        <a:t>75,00%</a:t>
                      </a:r>
                    </a:p>
                    <a:p>
                      <a:endParaRPr lang="pt-BR" b="1" dirty="0">
                        <a:latin typeface="Arial" pitchFamily="34" charset="0"/>
                        <a:cs typeface="Arial" pitchFamily="34" charset="0"/>
                      </a:endParaRPr>
                    </a:p>
                    <a:p>
                      <a:endParaRPr lang="pt-BR" b="1" dirty="0">
                        <a:latin typeface="Arial" pitchFamily="34" charset="0"/>
                        <a:cs typeface="Arial" pitchFamily="34" charset="0"/>
                      </a:endParaRPr>
                    </a:p>
                    <a:p>
                      <a:endParaRPr lang="pt-BR" b="1" dirty="0">
                        <a:latin typeface="Arial" pitchFamily="34" charset="0"/>
                        <a:cs typeface="Arial" pitchFamily="34" charset="0"/>
                      </a:endParaRPr>
                    </a:p>
                  </a:txBody>
                  <a:tcPr/>
                </a:tc>
                <a:extLst>
                  <a:ext uri="{0D108BD9-81ED-4DB2-BD59-A6C34878D82A}">
                    <a16:rowId xmlns="" xmlns:a16="http://schemas.microsoft.com/office/drawing/2014/main" val="10001"/>
                  </a:ext>
                </a:extLst>
              </a:tr>
            </a:tbl>
          </a:graphicData>
        </a:graphic>
      </p:graphicFrame>
      <p:graphicFrame>
        <p:nvGraphicFramePr>
          <p:cNvPr id="7" name="Tabela 6"/>
          <p:cNvGraphicFramePr>
            <a:graphicFrameLocks noGrp="1"/>
          </p:cNvGraphicFramePr>
          <p:nvPr/>
        </p:nvGraphicFramePr>
        <p:xfrm>
          <a:off x="168810" y="1313864"/>
          <a:ext cx="8806376" cy="1196340"/>
        </p:xfrm>
        <a:graphic>
          <a:graphicData uri="http://schemas.openxmlformats.org/drawingml/2006/table">
            <a:tbl>
              <a:tblPr/>
              <a:tblGrid>
                <a:gridCol w="1744461">
                  <a:extLst>
                    <a:ext uri="{9D8B030D-6E8A-4147-A177-3AD203B41FA5}">
                      <a16:colId xmlns="" xmlns:a16="http://schemas.microsoft.com/office/drawing/2014/main" val="20000"/>
                    </a:ext>
                  </a:extLst>
                </a:gridCol>
                <a:gridCol w="1008845">
                  <a:extLst>
                    <a:ext uri="{9D8B030D-6E8A-4147-A177-3AD203B41FA5}">
                      <a16:colId xmlns="" xmlns:a16="http://schemas.microsoft.com/office/drawing/2014/main" val="20001"/>
                    </a:ext>
                  </a:extLst>
                </a:gridCol>
                <a:gridCol w="1008845">
                  <a:extLst>
                    <a:ext uri="{9D8B030D-6E8A-4147-A177-3AD203B41FA5}">
                      <a16:colId xmlns="" xmlns:a16="http://schemas.microsoft.com/office/drawing/2014/main" val="20002"/>
                    </a:ext>
                  </a:extLst>
                </a:gridCol>
                <a:gridCol w="1008845">
                  <a:extLst>
                    <a:ext uri="{9D8B030D-6E8A-4147-A177-3AD203B41FA5}">
                      <a16:colId xmlns="" xmlns:a16="http://schemas.microsoft.com/office/drawing/2014/main" val="20003"/>
                    </a:ext>
                  </a:extLst>
                </a:gridCol>
                <a:gridCol w="1008845">
                  <a:extLst>
                    <a:ext uri="{9D8B030D-6E8A-4147-A177-3AD203B41FA5}">
                      <a16:colId xmlns="" xmlns:a16="http://schemas.microsoft.com/office/drawing/2014/main" val="20004"/>
                    </a:ext>
                  </a:extLst>
                </a:gridCol>
                <a:gridCol w="1008845">
                  <a:extLst>
                    <a:ext uri="{9D8B030D-6E8A-4147-A177-3AD203B41FA5}">
                      <a16:colId xmlns="" xmlns:a16="http://schemas.microsoft.com/office/drawing/2014/main" val="20005"/>
                    </a:ext>
                  </a:extLst>
                </a:gridCol>
                <a:gridCol w="1008845">
                  <a:extLst>
                    <a:ext uri="{9D8B030D-6E8A-4147-A177-3AD203B41FA5}">
                      <a16:colId xmlns="" xmlns:a16="http://schemas.microsoft.com/office/drawing/2014/main" val="20006"/>
                    </a:ext>
                  </a:extLst>
                </a:gridCol>
                <a:gridCol w="1008845">
                  <a:extLst>
                    <a:ext uri="{9D8B030D-6E8A-4147-A177-3AD203B41FA5}">
                      <a16:colId xmlns="" xmlns:a16="http://schemas.microsoft.com/office/drawing/2014/main" val="20007"/>
                    </a:ext>
                  </a:extLst>
                </a:gridCol>
              </a:tblGrid>
              <a:tr h="0">
                <a:tc gridSpan="8">
                  <a:txBody>
                    <a:bodyPr/>
                    <a:lstStyle/>
                    <a:p>
                      <a:pPr algn="ctr" fontAlgn="ctr"/>
                      <a:r>
                        <a:rPr lang="pt-BR" sz="1100" b="1" i="0" u="none" strike="noStrike">
                          <a:solidFill>
                            <a:srgbClr val="000000"/>
                          </a:solidFill>
                          <a:latin typeface="Arial"/>
                        </a:rPr>
                        <a:t>Proporção de vacinas selecionadas** para &lt; 2 anos com cobertura vacinal preconizada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 xmlns:a16="http://schemas.microsoft.com/office/drawing/2014/main" val="10000"/>
                  </a:ext>
                </a:extLst>
              </a:tr>
              <a:tr h="190500">
                <a:tc>
                  <a:txBody>
                    <a:bodyPr/>
                    <a:lstStyle/>
                    <a:p>
                      <a:pPr algn="ctr" fontAlgn="ctr"/>
                      <a:r>
                        <a:rPr lang="pt-BR" sz="1100" b="1" i="0" u="none" strike="noStrike">
                          <a:solidFill>
                            <a:srgbClr val="000000"/>
                          </a:solidFill>
                          <a:latin typeface="Arial"/>
                        </a:rPr>
                        <a:t>Ano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100" b="1" i="0" u="none" strike="noStrike">
                          <a:solidFill>
                            <a:srgbClr val="000000"/>
                          </a:solidFill>
                          <a:latin typeface="Arial"/>
                        </a:rPr>
                        <a:t>2012*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ctr"/>
                      <a:r>
                        <a:rPr lang="pt-BR" sz="1100" b="1" i="0" u="none" strike="noStrike">
                          <a:solidFill>
                            <a:srgbClr val="000000"/>
                          </a:solidFill>
                          <a:latin typeface="Arial"/>
                        </a:rPr>
                        <a:t>2013*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ctr"/>
                      <a:r>
                        <a:rPr lang="pt-BR" sz="1100" b="1" i="0" u="none" strike="noStrike">
                          <a:solidFill>
                            <a:srgbClr val="000000"/>
                          </a:solidFill>
                          <a:latin typeface="Arial"/>
                        </a:rPr>
                        <a:t>2014*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ctr"/>
                      <a:r>
                        <a:rPr lang="pt-BR" sz="1100" b="1" i="0" u="none" strike="noStrike">
                          <a:solidFill>
                            <a:srgbClr val="000000"/>
                          </a:solidFill>
                          <a:latin typeface="Arial"/>
                        </a:rPr>
                        <a:t>2015*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ctr"/>
                      <a:r>
                        <a:rPr lang="pt-BR" sz="1100" b="1" i="0" u="none" strike="noStrike">
                          <a:solidFill>
                            <a:srgbClr val="000000"/>
                          </a:solidFill>
                          <a:latin typeface="Arial"/>
                        </a:rPr>
                        <a:t>2016*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ctr"/>
                      <a:r>
                        <a:rPr lang="pt-BR" sz="1100" b="1" i="0" u="none" strike="noStrike">
                          <a:solidFill>
                            <a:srgbClr val="000000"/>
                          </a:solidFill>
                          <a:latin typeface="Arial"/>
                        </a:rPr>
                        <a:t>2017**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ctr"/>
                      <a:r>
                        <a:rPr lang="pt-BR" sz="1100" b="1" i="0" u="none" strike="noStrike">
                          <a:solidFill>
                            <a:srgbClr val="000000"/>
                          </a:solidFill>
                          <a:latin typeface="Arial"/>
                        </a:rPr>
                        <a:t>2018**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extLst>
                  <a:ext uri="{0D108BD9-81ED-4DB2-BD59-A6C34878D82A}">
                    <a16:rowId xmlns="" xmlns:a16="http://schemas.microsoft.com/office/drawing/2014/main" val="10001"/>
                  </a:ext>
                </a:extLst>
              </a:tr>
              <a:tr h="0">
                <a:tc>
                  <a:txBody>
                    <a:bodyPr/>
                    <a:lstStyle/>
                    <a:p>
                      <a:pPr algn="ctr" fontAlgn="ctr"/>
                      <a:r>
                        <a:rPr lang="pt-BR" sz="1100" b="1" i="0" u="none" strike="noStrike">
                          <a:solidFill>
                            <a:srgbClr val="000000"/>
                          </a:solidFill>
                          <a:latin typeface="Arial"/>
                        </a:rPr>
                        <a:t>% vacinas com cobertura preconizada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t-BR" sz="1100" b="1" i="0" u="none" strike="noStrike">
                          <a:solidFill>
                            <a:srgbClr val="000000"/>
                          </a:solidFill>
                          <a:latin typeface="Arial"/>
                        </a:rPr>
                        <a:t>75,00%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D880"/>
                    </a:solidFill>
                  </a:tcPr>
                </a:tc>
                <a:tc>
                  <a:txBody>
                    <a:bodyPr/>
                    <a:lstStyle/>
                    <a:p>
                      <a:pPr algn="ctr" fontAlgn="ctr"/>
                      <a:r>
                        <a:rPr lang="pt-BR" sz="1100" b="1" i="0" u="none" strike="noStrike">
                          <a:solidFill>
                            <a:srgbClr val="000000"/>
                          </a:solidFill>
                          <a:latin typeface="Arial"/>
                        </a:rPr>
                        <a:t>100,00%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ctr" fontAlgn="ctr"/>
                      <a:r>
                        <a:rPr lang="pt-BR" sz="1100" b="1" i="0" u="none" strike="noStrike">
                          <a:solidFill>
                            <a:srgbClr val="000000"/>
                          </a:solidFill>
                          <a:latin typeface="Arial"/>
                        </a:rPr>
                        <a:t>100,00%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ctr" fontAlgn="ctr"/>
                      <a:r>
                        <a:rPr lang="pt-BR" sz="1100" b="1" i="0" u="none" strike="noStrike">
                          <a:solidFill>
                            <a:srgbClr val="000000"/>
                          </a:solidFill>
                          <a:latin typeface="Arial"/>
                        </a:rPr>
                        <a:t>87,50%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ctr" fontAlgn="ctr"/>
                      <a:r>
                        <a:rPr lang="pt-BR" sz="1100" b="1" i="0" u="none" strike="noStrike">
                          <a:solidFill>
                            <a:srgbClr val="000000"/>
                          </a:solidFill>
                          <a:latin typeface="Arial"/>
                        </a:rPr>
                        <a:t>87,50%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ctr" fontAlgn="ctr"/>
                      <a:r>
                        <a:rPr lang="pt-BR" sz="1100" b="1" i="0" u="none" strike="noStrike">
                          <a:solidFill>
                            <a:srgbClr val="000000"/>
                          </a:solidFill>
                          <a:latin typeface="Arial"/>
                        </a:rPr>
                        <a:t>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ctr"/>
                      <a:r>
                        <a:rPr lang="pt-BR" sz="1100" b="1" i="0" u="none" strike="noStrike">
                          <a:solidFill>
                            <a:srgbClr val="000000"/>
                          </a:solidFill>
                          <a:latin typeface="Arial"/>
                        </a:rPr>
                        <a:t>50,00%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B379"/>
                    </a:solidFill>
                  </a:tcPr>
                </a:tc>
                <a:extLst>
                  <a:ext uri="{0D108BD9-81ED-4DB2-BD59-A6C34878D82A}">
                    <a16:rowId xmlns="" xmlns:a16="http://schemas.microsoft.com/office/drawing/2014/main" val="10002"/>
                  </a:ext>
                </a:extLst>
              </a:tr>
              <a:tr h="0">
                <a:tc gridSpan="8">
                  <a:txBody>
                    <a:bodyPr/>
                    <a:lstStyle/>
                    <a:p>
                      <a:pPr algn="l" fontAlgn="b"/>
                      <a:r>
                        <a:rPr lang="pt-BR" sz="1100" b="1" i="0" u="none" strike="noStrike">
                          <a:solidFill>
                            <a:srgbClr val="000000"/>
                          </a:solidFill>
                          <a:latin typeface="Arial"/>
                        </a:rPr>
                        <a:t>* Este indicador, até 2016, tinha no denominador um total de 8 vacinas selecionadas.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 xmlns:a16="http://schemas.microsoft.com/office/drawing/2014/main" val="10003"/>
                  </a:ext>
                </a:extLst>
              </a:tr>
              <a:tr h="0">
                <a:tc gridSpan="8">
                  <a:txBody>
                    <a:bodyPr/>
                    <a:lstStyle/>
                    <a:p>
                      <a:pPr algn="l" fontAlgn="b"/>
                      <a:r>
                        <a:rPr lang="pt-BR" sz="1100" b="1" i="0" u="none" strike="noStrike" dirty="0">
                          <a:solidFill>
                            <a:srgbClr val="000000"/>
                          </a:solidFill>
                          <a:latin typeface="Arial"/>
                        </a:rPr>
                        <a:t>** Este indicador, a partir de 2017, tem o denominador composto de 4 vacinas selecionadas - </a:t>
                      </a:r>
                      <a:r>
                        <a:rPr lang="pt-BR" sz="1100" b="1" i="0" u="none" strike="noStrike" dirty="0" err="1">
                          <a:solidFill>
                            <a:srgbClr val="000000"/>
                          </a:solidFill>
                          <a:latin typeface="Arial"/>
                        </a:rPr>
                        <a:t>Pentavalente</a:t>
                      </a:r>
                      <a:r>
                        <a:rPr lang="pt-BR" sz="1100" b="1" i="0" u="none" strike="noStrike" dirty="0">
                          <a:solidFill>
                            <a:srgbClr val="000000"/>
                          </a:solidFill>
                          <a:latin typeface="Arial"/>
                        </a:rPr>
                        <a:t>, Pneumocócica 10 valente, Poliomielite e Tríplice Viral.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p:cNvSpPr txBox="1"/>
          <p:nvPr/>
        </p:nvSpPr>
        <p:spPr>
          <a:xfrm>
            <a:off x="0" y="0"/>
            <a:ext cx="9144000" cy="1200329"/>
          </a:xfrm>
          <a:prstGeom prst="rect">
            <a:avLst/>
          </a:prstGeom>
          <a:solidFill>
            <a:schemeClr val="accent1"/>
          </a:solidFill>
          <a:ln>
            <a:solidFill>
              <a:schemeClr val="tx1"/>
            </a:solidFill>
          </a:ln>
          <a:scene3d>
            <a:camera prst="orthographicFront"/>
            <a:lightRig rig="threePt" dir="t"/>
          </a:scene3d>
          <a:sp3d>
            <a:bevelT w="152400" h="50800" prst="softRound"/>
          </a:sp3d>
        </p:spPr>
        <p:txBody>
          <a:bodyPr wrap="square" rtlCol="0">
            <a:spAutoFit/>
          </a:bodyPr>
          <a:lstStyle/>
          <a:p>
            <a:pPr algn="ctr"/>
            <a:r>
              <a:rPr lang="pt-BR" b="1" dirty="0">
                <a:solidFill>
                  <a:schemeClr val="bg1"/>
                </a:solidFill>
                <a:latin typeface="Arial" pitchFamily="34" charset="0"/>
                <a:cs typeface="Arial" pitchFamily="34" charset="0"/>
              </a:rPr>
              <a:t>Indicador 3.i.4. Proporção de vacinas selecionadas do Calendário Nacional de Vacinação para crianças menores de dois anos de idade - </a:t>
            </a:r>
            <a:r>
              <a:rPr lang="pt-BR" b="1" dirty="0" err="1">
                <a:solidFill>
                  <a:schemeClr val="bg1"/>
                </a:solidFill>
                <a:latin typeface="Arial" pitchFamily="34" charset="0"/>
                <a:cs typeface="Arial" pitchFamily="34" charset="0"/>
              </a:rPr>
              <a:t>Pentavalente</a:t>
            </a:r>
            <a:r>
              <a:rPr lang="pt-BR" b="1" dirty="0">
                <a:solidFill>
                  <a:schemeClr val="bg1"/>
                </a:solidFill>
                <a:latin typeface="Arial" pitchFamily="34" charset="0"/>
                <a:cs typeface="Arial" pitchFamily="34" charset="0"/>
              </a:rPr>
              <a:t> (3ª dose), Pneumocócica 10-valente (2ª dose), Poliomielite (3ª U dose) e Tríplice viral (1ª dose) - com cobertura vacinal preconizada</a:t>
            </a:r>
          </a:p>
        </p:txBody>
      </p:sp>
      <p:sp>
        <p:nvSpPr>
          <p:cNvPr id="4" name="Retângulo 3"/>
          <p:cNvSpPr/>
          <p:nvPr/>
        </p:nvSpPr>
        <p:spPr>
          <a:xfrm>
            <a:off x="1026942" y="1364566"/>
            <a:ext cx="7835704" cy="4524315"/>
          </a:xfrm>
          <a:prstGeom prst="rect">
            <a:avLst/>
          </a:prstGeom>
        </p:spPr>
        <p:txBody>
          <a:bodyPr wrap="square">
            <a:spAutoFit/>
          </a:bodyPr>
          <a:lstStyle/>
          <a:p>
            <a:pPr algn="just">
              <a:buFont typeface="Arial" pitchFamily="34" charset="0"/>
              <a:buChar char="•"/>
            </a:pPr>
            <a:r>
              <a:rPr lang="pt-BR" sz="1500" b="1" dirty="0" smtClean="0">
                <a:latin typeface="Arial" pitchFamily="34" charset="0"/>
                <a:cs typeface="Arial" pitchFamily="34" charset="0"/>
              </a:rPr>
              <a:t>Todas as salas de vacina estão informatizadas conforme determinação do Programa Nacional de Imunização (PNI), e utilizam os sistemas de informação preconizados (SIPNI Web e </a:t>
            </a:r>
            <a:r>
              <a:rPr lang="pt-BR" sz="1500" b="1" dirty="0" err="1" smtClean="0">
                <a:latin typeface="Arial" pitchFamily="34" charset="0"/>
                <a:cs typeface="Arial" pitchFamily="34" charset="0"/>
              </a:rPr>
              <a:t>E-Sus</a:t>
            </a:r>
            <a:r>
              <a:rPr lang="pt-BR" sz="1500" b="1" dirty="0" smtClean="0">
                <a:latin typeface="Arial" pitchFamily="34" charset="0"/>
                <a:cs typeface="Arial" pitchFamily="34" charset="0"/>
              </a:rPr>
              <a:t>), levando ao registro em tempo real das doses aplicadas na sala de vacina;</a:t>
            </a:r>
          </a:p>
          <a:p>
            <a:pPr algn="just">
              <a:buFont typeface="Arial" pitchFamily="34" charset="0"/>
              <a:buChar char="•"/>
            </a:pPr>
            <a:endParaRPr lang="pt-BR" sz="1500" b="1" dirty="0" smtClean="0">
              <a:latin typeface="Arial" pitchFamily="34" charset="0"/>
              <a:cs typeface="Arial" pitchFamily="34" charset="0"/>
            </a:endParaRPr>
          </a:p>
          <a:p>
            <a:pPr algn="just">
              <a:buFont typeface="Arial" pitchFamily="34" charset="0"/>
              <a:buChar char="•"/>
            </a:pPr>
            <a:r>
              <a:rPr lang="pt-BR" sz="1500" b="1" dirty="0" smtClean="0">
                <a:latin typeface="Arial" pitchFamily="34" charset="0"/>
                <a:cs typeface="Arial" pitchFamily="34" charset="0"/>
              </a:rPr>
              <a:t>Aumento na aceitação da vacina SCR, no entanto sem impactar em aumento na cobertura;</a:t>
            </a:r>
          </a:p>
          <a:p>
            <a:pPr algn="just"/>
            <a:endParaRPr lang="pt-BR" sz="1500" b="1" dirty="0" smtClean="0">
              <a:latin typeface="Arial" pitchFamily="34" charset="0"/>
              <a:cs typeface="Arial" pitchFamily="34" charset="0"/>
            </a:endParaRPr>
          </a:p>
          <a:p>
            <a:pPr algn="just">
              <a:buFont typeface="Arial" pitchFamily="34" charset="0"/>
              <a:buChar char="•"/>
            </a:pPr>
            <a:r>
              <a:rPr lang="pt-BR" sz="1500" b="1" dirty="0" smtClean="0">
                <a:latin typeface="Arial" pitchFamily="34" charset="0"/>
                <a:cs typeface="Arial" pitchFamily="34" charset="0"/>
              </a:rPr>
              <a:t>Dificuldades operacionais com o sistema de informação (SI-PNI);</a:t>
            </a:r>
          </a:p>
          <a:p>
            <a:pPr algn="just">
              <a:buFont typeface="Arial" pitchFamily="34" charset="0"/>
              <a:buChar char="•"/>
            </a:pPr>
            <a:endParaRPr lang="pt-BR" sz="1500" b="1" dirty="0" smtClean="0">
              <a:latin typeface="Arial" pitchFamily="34" charset="0"/>
              <a:cs typeface="Arial" pitchFamily="34" charset="0"/>
            </a:endParaRPr>
          </a:p>
          <a:p>
            <a:pPr algn="just">
              <a:buFont typeface="Arial" pitchFamily="34" charset="0"/>
              <a:buChar char="•"/>
            </a:pPr>
            <a:r>
              <a:rPr lang="pt-BR" sz="1500" b="1" dirty="0" smtClean="0">
                <a:latin typeface="Arial" pitchFamily="34" charset="0"/>
                <a:cs typeface="Arial" pitchFamily="34" charset="0"/>
              </a:rPr>
              <a:t>Implantação do sistema </a:t>
            </a:r>
            <a:r>
              <a:rPr lang="pt-BR" sz="1500" b="1" dirty="0" err="1" smtClean="0">
                <a:latin typeface="Arial" pitchFamily="34" charset="0"/>
                <a:cs typeface="Arial" pitchFamily="34" charset="0"/>
              </a:rPr>
              <a:t>E-Sus</a:t>
            </a:r>
            <a:r>
              <a:rPr lang="pt-BR" sz="1500" b="1" dirty="0" smtClean="0">
                <a:latin typeface="Arial" pitchFamily="34" charset="0"/>
                <a:cs typeface="Arial" pitchFamily="34" charset="0"/>
              </a:rPr>
              <a:t> e a instabilidade na migração de registros de doses aplicadas do E-SUS para o </a:t>
            </a:r>
            <a:r>
              <a:rPr lang="pt-BR" sz="1500" b="1" dirty="0" err="1" smtClean="0">
                <a:latin typeface="Arial" pitchFamily="34" charset="0"/>
                <a:cs typeface="Arial" pitchFamily="34" charset="0"/>
              </a:rPr>
              <a:t>Si-PNI</a:t>
            </a:r>
            <a:r>
              <a:rPr lang="pt-BR" sz="1500" b="1" dirty="0" smtClean="0">
                <a:latin typeface="Arial" pitchFamily="34" charset="0"/>
                <a:cs typeface="Arial" pitchFamily="34" charset="0"/>
              </a:rPr>
              <a:t>;</a:t>
            </a:r>
          </a:p>
          <a:p>
            <a:pPr algn="just">
              <a:buFont typeface="Arial" pitchFamily="34" charset="0"/>
              <a:buChar char="•"/>
            </a:pPr>
            <a:endParaRPr lang="pt-BR" sz="1500" b="1" dirty="0" smtClean="0">
              <a:latin typeface="Arial" pitchFamily="34" charset="0"/>
              <a:cs typeface="Arial" pitchFamily="34" charset="0"/>
            </a:endParaRPr>
          </a:p>
          <a:p>
            <a:pPr algn="just">
              <a:buFont typeface="Arial" pitchFamily="34" charset="0"/>
              <a:buChar char="•"/>
            </a:pPr>
            <a:r>
              <a:rPr lang="pt-BR" sz="1500" b="1" dirty="0" smtClean="0">
                <a:latin typeface="Arial" pitchFamily="34" charset="0"/>
                <a:cs typeface="Arial" pitchFamily="34" charset="0"/>
              </a:rPr>
              <a:t>Em 2019, de maio a dezembro, houve desabastecimento da vacina </a:t>
            </a:r>
            <a:r>
              <a:rPr lang="pt-BR" sz="1500" b="1" dirty="0" err="1" smtClean="0">
                <a:latin typeface="Arial" pitchFamily="34" charset="0"/>
                <a:cs typeface="Arial" pitchFamily="34" charset="0"/>
              </a:rPr>
              <a:t>Pentavalente</a:t>
            </a:r>
            <a:r>
              <a:rPr lang="pt-BR" sz="1500" b="1" dirty="0" smtClean="0">
                <a:latin typeface="Arial" pitchFamily="34" charset="0"/>
                <a:cs typeface="Arial" pitchFamily="34" charset="0"/>
              </a:rPr>
              <a:t>, pelo Ministério da Saúde, fato que prejudicou a cobertura vacinal deste </a:t>
            </a:r>
            <a:r>
              <a:rPr lang="pt-BR" sz="1500" b="1" dirty="0" err="1" smtClean="0">
                <a:latin typeface="Arial" pitchFamily="34" charset="0"/>
                <a:cs typeface="Arial" pitchFamily="34" charset="0"/>
              </a:rPr>
              <a:t>imunobiológico</a:t>
            </a:r>
            <a:r>
              <a:rPr lang="pt-BR" sz="1500" b="1" dirty="0" smtClean="0">
                <a:latin typeface="Arial" pitchFamily="34" charset="0"/>
                <a:cs typeface="Arial" pitchFamily="34" charset="0"/>
              </a:rPr>
              <a:t>;</a:t>
            </a:r>
          </a:p>
          <a:p>
            <a:pPr algn="just">
              <a:buFont typeface="Arial" pitchFamily="34" charset="0"/>
              <a:buChar char="•"/>
            </a:pPr>
            <a:endParaRPr lang="pt-BR" sz="1500" b="1" dirty="0" smtClean="0">
              <a:latin typeface="Arial" pitchFamily="34" charset="0"/>
              <a:cs typeface="Arial" pitchFamily="34" charset="0"/>
            </a:endParaRPr>
          </a:p>
          <a:p>
            <a:pPr algn="just">
              <a:buFont typeface="Arial" pitchFamily="34" charset="0"/>
              <a:buChar char="•"/>
            </a:pPr>
            <a:r>
              <a:rPr lang="pt-BR" sz="1500" b="1" dirty="0" smtClean="0">
                <a:latin typeface="Arial" pitchFamily="34" charset="0"/>
                <a:cs typeface="Arial" pitchFamily="34" charset="0"/>
              </a:rPr>
              <a:t>Movimento anti-vacina.</a:t>
            </a:r>
          </a:p>
          <a:p>
            <a:pPr>
              <a:buFont typeface="Arial" pitchFamily="34" charset="0"/>
              <a:buChar char="•"/>
            </a:pPr>
            <a:endParaRPr lang="pt-BR" dirty="0"/>
          </a:p>
        </p:txBody>
      </p:sp>
      <p:sp>
        <p:nvSpPr>
          <p:cNvPr id="5" name="CaixaDeTexto 4"/>
          <p:cNvSpPr txBox="1"/>
          <p:nvPr/>
        </p:nvSpPr>
        <p:spPr>
          <a:xfrm rot="16200000">
            <a:off x="-1878057" y="3321259"/>
            <a:ext cx="4487596" cy="461665"/>
          </a:xfrm>
          <a:prstGeom prst="rect">
            <a:avLst/>
          </a:prstGeom>
          <a:solidFill>
            <a:srgbClr val="92D050"/>
          </a:solidFill>
        </p:spPr>
        <p:txBody>
          <a:bodyPr wrap="square" rtlCol="0">
            <a:spAutoFit/>
          </a:bodyPr>
          <a:lstStyle/>
          <a:p>
            <a:pPr algn="ctr"/>
            <a:r>
              <a:rPr lang="pt-BR" sz="2400" b="1" dirty="0" smtClean="0"/>
              <a:t>Comentário  da Gestão</a:t>
            </a:r>
            <a:endParaRPr lang="pt-BR" sz="2400" b="1"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p:cNvSpPr txBox="1"/>
          <p:nvPr/>
        </p:nvSpPr>
        <p:spPr>
          <a:xfrm>
            <a:off x="0" y="0"/>
            <a:ext cx="9144000" cy="1200329"/>
          </a:xfrm>
          <a:prstGeom prst="rect">
            <a:avLst/>
          </a:prstGeom>
          <a:solidFill>
            <a:schemeClr val="accent1"/>
          </a:solidFill>
          <a:ln>
            <a:solidFill>
              <a:schemeClr val="tx1"/>
            </a:solidFill>
          </a:ln>
          <a:scene3d>
            <a:camera prst="orthographicFront"/>
            <a:lightRig rig="threePt" dir="t"/>
          </a:scene3d>
          <a:sp3d>
            <a:bevelT w="152400" h="50800" prst="softRound"/>
          </a:sp3d>
        </p:spPr>
        <p:txBody>
          <a:bodyPr wrap="square" rtlCol="0">
            <a:spAutoFit/>
          </a:bodyPr>
          <a:lstStyle/>
          <a:p>
            <a:pPr algn="ctr"/>
            <a:r>
              <a:rPr lang="pt-BR" b="1" dirty="0">
                <a:solidFill>
                  <a:schemeClr val="bg1"/>
                </a:solidFill>
                <a:latin typeface="Arial" pitchFamily="34" charset="0"/>
                <a:cs typeface="Arial" pitchFamily="34" charset="0"/>
              </a:rPr>
              <a:t>Indicador 3.i.4. Proporção de vacinas selecionadas do Calendário Nacional de Vacinação para crianças menores de dois anos de idade - </a:t>
            </a:r>
            <a:r>
              <a:rPr lang="pt-BR" b="1" dirty="0" err="1">
                <a:solidFill>
                  <a:schemeClr val="bg1"/>
                </a:solidFill>
                <a:latin typeface="Arial" pitchFamily="34" charset="0"/>
                <a:cs typeface="Arial" pitchFamily="34" charset="0"/>
              </a:rPr>
              <a:t>Pentavalente</a:t>
            </a:r>
            <a:r>
              <a:rPr lang="pt-BR" b="1" dirty="0">
                <a:solidFill>
                  <a:schemeClr val="bg1"/>
                </a:solidFill>
                <a:latin typeface="Arial" pitchFamily="34" charset="0"/>
                <a:cs typeface="Arial" pitchFamily="34" charset="0"/>
              </a:rPr>
              <a:t> (3ª dose), Pneumocócica 10-valente (2ª dose), Poliomielite (3ª U dose) e Tríplice viral (1ª dose) - com cobertura vacinal preconizada</a:t>
            </a:r>
          </a:p>
        </p:txBody>
      </p:sp>
      <p:sp>
        <p:nvSpPr>
          <p:cNvPr id="1025" name="Rectangle 1"/>
          <p:cNvSpPr>
            <a:spLocks noChangeArrowheads="1"/>
          </p:cNvSpPr>
          <p:nvPr/>
        </p:nvSpPr>
        <p:spPr bwMode="auto">
          <a:xfrm>
            <a:off x="1083212" y="1561513"/>
            <a:ext cx="6429965" cy="120032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212725" algn="l" defTabSz="914400" rtl="0" eaLnBrk="1" fontAlgn="base" latinLnBrk="0" hangingPunct="1">
              <a:lnSpc>
                <a:spcPct val="100000"/>
              </a:lnSpc>
              <a:spcBef>
                <a:spcPct val="0"/>
              </a:spcBef>
              <a:spcAft>
                <a:spcPct val="0"/>
              </a:spcAft>
              <a:buClrTx/>
              <a:buSzTx/>
              <a:buFontTx/>
              <a:buNone/>
              <a:tabLst/>
            </a:pPr>
            <a:r>
              <a:rPr kumimoji="0" lang="pt-BR"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Meta: 75% </a:t>
            </a:r>
            <a:r>
              <a:rPr kumimoji="0" lang="pt-BR"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sym typeface="Wingdings" pitchFamily="2" charset="2"/>
              </a:rPr>
              <a:t></a:t>
            </a:r>
            <a:r>
              <a:rPr kumimoji="0" lang="pt-BR"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Alcançado:</a:t>
            </a:r>
            <a:r>
              <a:rPr kumimoji="0" lang="pt-BR" b="1" i="0" u="none" strike="noStrike" cap="none" normalizeH="0" baseline="0" dirty="0" smtClean="0">
                <a:ln>
                  <a:noFill/>
                </a:ln>
                <a:solidFill>
                  <a:schemeClr val="tx1"/>
                </a:solidFill>
                <a:effectLst/>
                <a:latin typeface="Arial" pitchFamily="34" charset="0"/>
                <a:ea typeface="Times New Roman" pitchFamily="18" charset="0"/>
                <a:cs typeface="Arial" pitchFamily="34" charset="0"/>
                <a:sym typeface="Wingdings" pitchFamily="2" charset="2"/>
              </a:rPr>
              <a:t> </a:t>
            </a:r>
            <a:r>
              <a:rPr kumimoji="0" lang="pt-BR"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sym typeface="Wingdings" pitchFamily="2" charset="2"/>
              </a:rPr>
              <a:t>	Pneumocócica: 92,17%</a:t>
            </a:r>
            <a:endParaRPr kumimoji="0" lang="pt-BR" b="0" i="0" u="none" strike="noStrike" cap="none" normalizeH="0" baseline="0" dirty="0" smtClean="0">
              <a:ln>
                <a:noFill/>
              </a:ln>
              <a:solidFill>
                <a:schemeClr val="tx1"/>
              </a:solidFill>
              <a:effectLst/>
              <a:latin typeface="Arial" pitchFamily="34" charset="0"/>
              <a:cs typeface="Arial" pitchFamily="34" charset="0"/>
              <a:sym typeface="Wingdings" pitchFamily="2" charset="2"/>
            </a:endParaRPr>
          </a:p>
          <a:p>
            <a:pPr marL="0" marR="0" lvl="0" indent="212725" algn="l" defTabSz="914400" rtl="0" eaLnBrk="0" fontAlgn="base" latinLnBrk="0" hangingPunct="0">
              <a:lnSpc>
                <a:spcPct val="100000"/>
              </a:lnSpc>
              <a:spcBef>
                <a:spcPct val="0"/>
              </a:spcBef>
              <a:spcAft>
                <a:spcPct val="0"/>
              </a:spcAft>
              <a:buClrTx/>
              <a:buSzTx/>
              <a:buFontTx/>
              <a:buNone/>
              <a:tabLst/>
            </a:pPr>
            <a:r>
              <a:rPr kumimoji="0" lang="pt-BR" b="1"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sym typeface="Wingdings" pitchFamily="2" charset="2"/>
              </a:rPr>
              <a:t>Pentavalente</a:t>
            </a:r>
            <a:r>
              <a:rPr kumimoji="0" lang="pt-BR"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sym typeface="Wingdings" pitchFamily="2" charset="2"/>
              </a:rPr>
              <a:t>: 76,69%</a:t>
            </a:r>
            <a:endParaRPr kumimoji="0" lang="pt-BR" b="0" i="0" u="none" strike="noStrike" cap="none" normalizeH="0" baseline="0" dirty="0" smtClean="0">
              <a:ln>
                <a:noFill/>
              </a:ln>
              <a:solidFill>
                <a:schemeClr val="tx1"/>
              </a:solidFill>
              <a:effectLst/>
              <a:latin typeface="Arial" pitchFamily="34" charset="0"/>
              <a:cs typeface="Arial" pitchFamily="34" charset="0"/>
              <a:sym typeface="Wingdings" pitchFamily="2" charset="2"/>
            </a:endParaRPr>
          </a:p>
          <a:p>
            <a:pPr marL="0" marR="0" lvl="0" indent="212725" algn="l" defTabSz="914400" rtl="0" eaLnBrk="0" fontAlgn="base" latinLnBrk="0" hangingPunct="0">
              <a:lnSpc>
                <a:spcPct val="100000"/>
              </a:lnSpc>
              <a:spcBef>
                <a:spcPct val="0"/>
              </a:spcBef>
              <a:spcAft>
                <a:spcPct val="0"/>
              </a:spcAft>
              <a:buClrTx/>
              <a:buSzTx/>
              <a:buFontTx/>
              <a:buNone/>
              <a:tabLst/>
            </a:pPr>
            <a:r>
              <a:rPr kumimoji="0" lang="pt-BR"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sym typeface="Wingdings" pitchFamily="2" charset="2"/>
              </a:rPr>
              <a:t>Poliomielite: 89%</a:t>
            </a:r>
            <a:endParaRPr kumimoji="0" lang="pt-BR" b="0" i="0" u="none" strike="noStrike" cap="none" normalizeH="0" baseline="0" dirty="0" smtClean="0">
              <a:ln>
                <a:noFill/>
              </a:ln>
              <a:solidFill>
                <a:schemeClr val="tx1"/>
              </a:solidFill>
              <a:effectLst/>
              <a:latin typeface="Arial" pitchFamily="34" charset="0"/>
              <a:cs typeface="Arial" pitchFamily="34" charset="0"/>
              <a:sym typeface="Wingdings" pitchFamily="2" charset="2"/>
            </a:endParaRPr>
          </a:p>
          <a:p>
            <a:pPr marL="0" marR="0" lvl="0" indent="212725" algn="l" defTabSz="914400" rtl="0" eaLnBrk="0" fontAlgn="base" latinLnBrk="0" hangingPunct="0">
              <a:lnSpc>
                <a:spcPct val="100000"/>
              </a:lnSpc>
              <a:spcBef>
                <a:spcPct val="0"/>
              </a:spcBef>
              <a:spcAft>
                <a:spcPct val="0"/>
              </a:spcAft>
              <a:buClrTx/>
              <a:buSzTx/>
              <a:buFontTx/>
              <a:buNone/>
              <a:tabLst/>
            </a:pPr>
            <a:r>
              <a:rPr kumimoji="0" lang="pt-BR"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sym typeface="Wingdings" pitchFamily="2" charset="2"/>
              </a:rPr>
              <a:t>Tríplice viral: 91,74%</a:t>
            </a:r>
          </a:p>
        </p:txBody>
      </p:sp>
      <p:sp>
        <p:nvSpPr>
          <p:cNvPr id="1026" name="Rectangle 2"/>
          <p:cNvSpPr>
            <a:spLocks noChangeArrowheads="1"/>
          </p:cNvSpPr>
          <p:nvPr/>
        </p:nvSpPr>
        <p:spPr bwMode="auto">
          <a:xfrm>
            <a:off x="942534" y="3559125"/>
            <a:ext cx="8201465"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tab pos="228600" algn="l"/>
              </a:tabLst>
            </a:pPr>
            <a:r>
              <a:rPr kumimoji="0" lang="pt-BR" b="0" i="0" u="none" strike="noStrike" cap="none" normalizeH="0" baseline="0" dirty="0" smtClean="0">
                <a:ln>
                  <a:noFill/>
                </a:ln>
                <a:solidFill>
                  <a:srgbClr val="000000"/>
                </a:solidFill>
                <a:effectLst/>
                <a:latin typeface="Arial" pitchFamily="34" charset="0"/>
                <a:ea typeface="Times New Roman" pitchFamily="18" charset="0"/>
                <a:cs typeface="Calibri" pitchFamily="34" charset="0"/>
              </a:rPr>
              <a:t>Não foi possível fazer o gráfico por se tratar um indicador composto, além de mudanças na metodologia ao longo do tempo.</a:t>
            </a:r>
            <a:endParaRPr kumimoji="0" lang="pt-B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Lst>
            </a:pPr>
            <a:endParaRPr kumimoji="0" lang="pt-BR" b="0" i="0" u="none" strike="noStrike" cap="none" normalizeH="0" baseline="0" dirty="0" smtClean="0">
              <a:ln>
                <a:noFill/>
              </a:ln>
              <a:solidFill>
                <a:srgbClr val="000000"/>
              </a:solidFill>
              <a:effectLst/>
              <a:latin typeface="Arial" pitchFamily="34" charset="0"/>
              <a:ea typeface="Times New Roman" pitchFamily="18"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28600" algn="l"/>
              </a:tabLst>
            </a:pPr>
            <a:r>
              <a:rPr kumimoji="0" lang="pt-BR" b="0" i="0" u="none" strike="noStrike" cap="none" normalizeH="0" baseline="0" dirty="0" smtClean="0">
                <a:ln>
                  <a:noFill/>
                </a:ln>
                <a:solidFill>
                  <a:srgbClr val="000000"/>
                </a:solidFill>
                <a:effectLst/>
                <a:latin typeface="Arial" pitchFamily="34" charset="0"/>
                <a:ea typeface="Times New Roman" pitchFamily="18" charset="0"/>
                <a:cs typeface="Calibri" pitchFamily="34" charset="0"/>
              </a:rPr>
              <a:t>Por que uma meta de 75% quando em anos anteriores foram atingidas metas que variaram de 87 a 100%?</a:t>
            </a:r>
            <a:endParaRPr kumimoji="0" lang="pt-BR"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CaixaDeTexto 4"/>
          <p:cNvSpPr txBox="1"/>
          <p:nvPr/>
        </p:nvSpPr>
        <p:spPr>
          <a:xfrm rot="16200000">
            <a:off x="-1878057" y="3321259"/>
            <a:ext cx="4487596" cy="461665"/>
          </a:xfrm>
          <a:prstGeom prst="rect">
            <a:avLst/>
          </a:prstGeom>
          <a:solidFill>
            <a:srgbClr val="FFFF00"/>
          </a:solidFill>
        </p:spPr>
        <p:txBody>
          <a:bodyPr wrap="square" rtlCol="0">
            <a:spAutoFit/>
          </a:bodyPr>
          <a:lstStyle/>
          <a:p>
            <a:pPr algn="ctr"/>
            <a:r>
              <a:rPr lang="pt-BR" sz="2400" b="1" dirty="0" smtClean="0"/>
              <a:t>Comentário  da Executiva CMS</a:t>
            </a:r>
            <a:endParaRPr lang="pt-BR" sz="2400" b="1"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normAutofit/>
          </a:bodyPr>
          <a:lstStyle/>
          <a:p>
            <a:pPr algn="ctr">
              <a:buNone/>
            </a:pPr>
            <a:endParaRPr lang="pt-BR" sz="4800" b="1" dirty="0" smtClean="0"/>
          </a:p>
          <a:p>
            <a:pPr algn="ctr">
              <a:buNone/>
            </a:pPr>
            <a:endParaRPr lang="pt-BR" sz="4800" b="1" dirty="0" smtClean="0"/>
          </a:p>
          <a:p>
            <a:pPr algn="ctr">
              <a:buNone/>
            </a:pPr>
            <a:r>
              <a:rPr lang="pt-BR" sz="4800" b="1" dirty="0" smtClean="0"/>
              <a:t>Obrigado!</a:t>
            </a:r>
            <a:endParaRPr lang="pt-BR" sz="48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0" y="0"/>
            <a:ext cx="9144000" cy="338554"/>
          </a:xfrm>
          <a:prstGeom prst="rect">
            <a:avLst/>
          </a:prstGeom>
          <a:solidFill>
            <a:schemeClr val="accent1"/>
          </a:solidFill>
          <a:ln>
            <a:solidFill>
              <a:schemeClr val="tx1"/>
            </a:solidFill>
          </a:ln>
          <a:scene3d>
            <a:camera prst="orthographicFront"/>
            <a:lightRig rig="threePt" dir="t"/>
          </a:scene3d>
          <a:sp3d>
            <a:bevelT w="152400" h="50800" prst="softRound"/>
          </a:sp3d>
        </p:spPr>
        <p:txBody>
          <a:bodyPr wrap="square" rtlCol="0">
            <a:spAutoFit/>
          </a:bodyPr>
          <a:lstStyle/>
          <a:p>
            <a:pPr algn="ctr"/>
            <a:r>
              <a:rPr lang="pt-BR" sz="1600" b="1" dirty="0">
                <a:solidFill>
                  <a:schemeClr val="bg1"/>
                </a:solidFill>
                <a:latin typeface="Arial" pitchFamily="34" charset="0"/>
                <a:cs typeface="Arial" pitchFamily="34" charset="0"/>
              </a:rPr>
              <a:t>Relatório Anual de Gestão 2019 - RAG</a:t>
            </a:r>
          </a:p>
        </p:txBody>
      </p:sp>
      <p:graphicFrame>
        <p:nvGraphicFramePr>
          <p:cNvPr id="3" name="Diagrama 2"/>
          <p:cNvGraphicFramePr/>
          <p:nvPr/>
        </p:nvGraphicFramePr>
        <p:xfrm>
          <a:off x="365760" y="984738"/>
          <a:ext cx="8257735" cy="44453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ítulo 1"/>
          <p:cNvSpPr>
            <a:spLocks noGrp="1" noChangeArrowheads="1"/>
          </p:cNvSpPr>
          <p:nvPr>
            <p:ph type="title"/>
          </p:nvPr>
        </p:nvSpPr>
        <p:spPr>
          <a:xfrm>
            <a:off x="0" y="373113"/>
            <a:ext cx="3052689" cy="681964"/>
          </a:xfrm>
          <a:solidFill>
            <a:schemeClr val="bg1">
              <a:lumMod val="85000"/>
            </a:schemeClr>
          </a:solidFill>
          <a:ln>
            <a:solidFill>
              <a:schemeClr val="tx1"/>
            </a:solidFill>
          </a:ln>
          <a:scene3d>
            <a:camera prst="orthographicFront"/>
            <a:lightRig rig="threePt" dir="t"/>
          </a:scene3d>
          <a:sp3d>
            <a:bevelT w="152400" h="50800" prst="softRound"/>
          </a:sp3d>
        </p:spPr>
        <p:txBody>
          <a:bodyPr>
            <a:normAutofit/>
          </a:bodyPr>
          <a:lstStyle/>
          <a:p>
            <a:pPr algn="ctr" eaLnBrk="1" hangingPunct="1"/>
            <a:r>
              <a:rPr lang="pt-BR" sz="2400" dirty="0"/>
              <a:t>Eixos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0" y="0"/>
            <a:ext cx="9144000" cy="369332"/>
          </a:xfrm>
          <a:prstGeom prst="rect">
            <a:avLst/>
          </a:prstGeom>
          <a:solidFill>
            <a:schemeClr val="accent1"/>
          </a:solidFill>
          <a:ln>
            <a:solidFill>
              <a:schemeClr val="tx1"/>
            </a:solidFill>
          </a:ln>
          <a:scene3d>
            <a:camera prst="orthographicFront"/>
            <a:lightRig rig="threePt" dir="t"/>
          </a:scene3d>
          <a:sp3d>
            <a:bevelT w="152400" h="50800" prst="softRound"/>
          </a:sp3d>
        </p:spPr>
        <p:txBody>
          <a:bodyPr wrap="square" rtlCol="0">
            <a:spAutoFit/>
          </a:bodyPr>
          <a:lstStyle/>
          <a:p>
            <a:pPr algn="ctr"/>
            <a:r>
              <a:rPr lang="pt-BR" b="1" i="1" dirty="0">
                <a:solidFill>
                  <a:schemeClr val="bg1"/>
                </a:solidFill>
                <a:latin typeface="Arial" pitchFamily="34" charset="0"/>
                <a:cs typeface="Arial" pitchFamily="34" charset="0"/>
              </a:rPr>
              <a:t>Indicador 1.i.1. Cobertura populacional estimada pelas equipes de Atenção Básica</a:t>
            </a:r>
            <a:endParaRPr lang="pt-BR" b="1" dirty="0">
              <a:solidFill>
                <a:schemeClr val="bg1"/>
              </a:solidFill>
              <a:latin typeface="Arial" pitchFamily="34" charset="0"/>
              <a:cs typeface="Arial" pitchFamily="34" charset="0"/>
            </a:endParaRPr>
          </a:p>
        </p:txBody>
      </p:sp>
      <p:graphicFrame>
        <p:nvGraphicFramePr>
          <p:cNvPr id="5" name="Tabela 4">
            <a:extLst>
              <a:ext uri="{FF2B5EF4-FFF2-40B4-BE49-F238E27FC236}">
                <a16:creationId xmlns="" xmlns:a16="http://schemas.microsoft.com/office/drawing/2014/main" id="{18025CE6-26D1-4D4C-A255-6BAFAB08C8BF}"/>
              </a:ext>
            </a:extLst>
          </p:cNvPr>
          <p:cNvGraphicFramePr>
            <a:graphicFrameLocks noGrp="1"/>
          </p:cNvGraphicFramePr>
          <p:nvPr>
            <p:extLst>
              <p:ext uri="{D42A27DB-BD31-4B8C-83A1-F6EECF244321}">
                <p14:modId xmlns:p14="http://schemas.microsoft.com/office/powerpoint/2010/main" xmlns="" val="4192461328"/>
              </p:ext>
            </p:extLst>
          </p:nvPr>
        </p:nvGraphicFramePr>
        <p:xfrm>
          <a:off x="0" y="2357430"/>
          <a:ext cx="6093088" cy="3550776"/>
        </p:xfrm>
        <a:graphic>
          <a:graphicData uri="http://schemas.openxmlformats.org/drawingml/2006/table">
            <a:tbl>
              <a:tblPr>
                <a:effectLst>
                  <a:innerShdw blurRad="114300">
                    <a:prstClr val="black"/>
                  </a:innerShdw>
                </a:effectLst>
                <a:tableStyleId>{5C22544A-7EE6-4342-B048-85BDC9FD1C3A}</a:tableStyleId>
              </a:tblPr>
              <a:tblGrid>
                <a:gridCol w="1340479">
                  <a:extLst>
                    <a:ext uri="{9D8B030D-6E8A-4147-A177-3AD203B41FA5}">
                      <a16:colId xmlns="" xmlns:a16="http://schemas.microsoft.com/office/drawing/2014/main" val="883459056"/>
                    </a:ext>
                  </a:extLst>
                </a:gridCol>
                <a:gridCol w="1584203">
                  <a:extLst>
                    <a:ext uri="{9D8B030D-6E8A-4147-A177-3AD203B41FA5}">
                      <a16:colId xmlns="" xmlns:a16="http://schemas.microsoft.com/office/drawing/2014/main" val="3519434354"/>
                    </a:ext>
                  </a:extLst>
                </a:gridCol>
                <a:gridCol w="1584203">
                  <a:extLst>
                    <a:ext uri="{9D8B030D-6E8A-4147-A177-3AD203B41FA5}">
                      <a16:colId xmlns="" xmlns:a16="http://schemas.microsoft.com/office/drawing/2014/main" val="1809633612"/>
                    </a:ext>
                  </a:extLst>
                </a:gridCol>
                <a:gridCol w="1584203">
                  <a:extLst>
                    <a:ext uri="{9D8B030D-6E8A-4147-A177-3AD203B41FA5}">
                      <a16:colId xmlns="" xmlns:a16="http://schemas.microsoft.com/office/drawing/2014/main" val="4184462049"/>
                    </a:ext>
                  </a:extLst>
                </a:gridCol>
              </a:tblGrid>
              <a:tr h="887694">
                <a:tc>
                  <a:txBody>
                    <a:bodyPr/>
                    <a:lstStyle/>
                    <a:p>
                      <a:pPr algn="l" fontAlgn="ctr"/>
                      <a:r>
                        <a:rPr lang="pt-BR" sz="1800" u="none" strike="noStrike" dirty="0">
                          <a:effectLst/>
                          <a:latin typeface="Arial" pitchFamily="34" charset="0"/>
                          <a:cs typeface="Arial" pitchFamily="34" charset="0"/>
                        </a:rPr>
                        <a:t> </a:t>
                      </a:r>
                      <a:endParaRPr lang="pt-BR" sz="1800" b="0"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u="none" strike="noStrike" dirty="0">
                          <a:effectLst/>
                          <a:latin typeface="Arial" pitchFamily="34" charset="0"/>
                          <a:cs typeface="Arial" pitchFamily="34" charset="0"/>
                        </a:rPr>
                        <a:t>2018</a:t>
                      </a:r>
                      <a:endParaRPr lang="pt-BR" sz="1800" b="0"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u="none" strike="noStrike" dirty="0">
                          <a:effectLst/>
                          <a:latin typeface="Arial" pitchFamily="34" charset="0"/>
                          <a:cs typeface="Arial" pitchFamily="34" charset="0"/>
                        </a:rPr>
                        <a:t>2019</a:t>
                      </a:r>
                      <a:endParaRPr lang="pt-BR" sz="1800" b="0"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b="1" u="none" strike="noStrike" dirty="0">
                          <a:effectLst/>
                          <a:latin typeface="Arial" pitchFamily="34" charset="0"/>
                          <a:cs typeface="Arial" pitchFamily="34" charset="0"/>
                        </a:rPr>
                        <a:t>RAG 2019</a:t>
                      </a:r>
                      <a:endParaRPr lang="pt-BR" sz="1800" b="1" i="0" u="none" strike="noStrike" dirty="0">
                        <a:solidFill>
                          <a:srgbClr val="000000"/>
                        </a:solidFill>
                        <a:effectLst/>
                        <a:latin typeface="Arial" pitchFamily="34" charset="0"/>
                        <a:cs typeface="Arial" pitchFamily="34" charset="0"/>
                      </a:endParaRPr>
                    </a:p>
                  </a:txBody>
                  <a:tcPr marL="3810" marR="3810" marT="3810" marB="0" anchor="ctr"/>
                </a:tc>
                <a:extLst>
                  <a:ext uri="{0D108BD9-81ED-4DB2-BD59-A6C34878D82A}">
                    <a16:rowId xmlns="" xmlns:a16="http://schemas.microsoft.com/office/drawing/2014/main" val="3563337576"/>
                  </a:ext>
                </a:extLst>
              </a:tr>
              <a:tr h="887694">
                <a:tc>
                  <a:txBody>
                    <a:bodyPr/>
                    <a:lstStyle/>
                    <a:p>
                      <a:pPr algn="ctr" fontAlgn="ctr"/>
                      <a:r>
                        <a:rPr lang="pt-BR" sz="1800" b="1" u="none" strike="noStrike" dirty="0">
                          <a:effectLst/>
                          <a:latin typeface="Arial" pitchFamily="34" charset="0"/>
                          <a:cs typeface="Arial" pitchFamily="34" charset="0"/>
                        </a:rPr>
                        <a:t>1 RDQA</a:t>
                      </a:r>
                      <a:endParaRPr lang="pt-BR" sz="1800" b="1"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u="none" strike="noStrike" dirty="0">
                          <a:effectLst/>
                          <a:latin typeface="Arial" pitchFamily="34" charset="0"/>
                          <a:cs typeface="Arial" pitchFamily="34" charset="0"/>
                        </a:rPr>
                        <a:t>46,10%</a:t>
                      </a:r>
                      <a:endParaRPr lang="pt-BR" sz="1800" b="0"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u="none" strike="noStrike" dirty="0">
                          <a:effectLst/>
                          <a:latin typeface="Arial" pitchFamily="34" charset="0"/>
                          <a:cs typeface="Arial" pitchFamily="34" charset="0"/>
                        </a:rPr>
                        <a:t>38,85%</a:t>
                      </a:r>
                      <a:endParaRPr lang="pt-BR" sz="1800" b="0" i="0" u="none" strike="noStrike" dirty="0">
                        <a:solidFill>
                          <a:srgbClr val="000000"/>
                        </a:solidFill>
                        <a:effectLst/>
                        <a:latin typeface="Arial" pitchFamily="34" charset="0"/>
                        <a:cs typeface="Arial" pitchFamily="34" charset="0"/>
                      </a:endParaRPr>
                    </a:p>
                  </a:txBody>
                  <a:tcPr marL="3810" marR="3810" marT="3810" marB="0" anchor="ctr"/>
                </a:tc>
                <a:tc rowSpan="3">
                  <a:txBody>
                    <a:bodyPr/>
                    <a:lstStyle/>
                    <a:p>
                      <a:pPr algn="ctr" fontAlgn="ctr"/>
                      <a:r>
                        <a:rPr lang="pt-BR" sz="1800" b="1" u="none" strike="noStrike" dirty="0">
                          <a:effectLst/>
                          <a:latin typeface="Arial" pitchFamily="34" charset="0"/>
                          <a:cs typeface="Arial" pitchFamily="34" charset="0"/>
                        </a:rPr>
                        <a:t>36,53%</a:t>
                      </a:r>
                      <a:r>
                        <a:rPr lang="pt-BR" sz="1800" u="none" strike="noStrike" dirty="0">
                          <a:effectLst/>
                          <a:latin typeface="Arial" pitchFamily="34" charset="0"/>
                          <a:cs typeface="Arial" pitchFamily="34" charset="0"/>
                        </a:rPr>
                        <a:t> </a:t>
                      </a:r>
                      <a:endParaRPr lang="pt-BR" sz="1800" b="0" i="0" u="none" strike="noStrike" dirty="0">
                        <a:solidFill>
                          <a:srgbClr val="000000"/>
                        </a:solidFill>
                        <a:effectLst/>
                        <a:latin typeface="Arial" pitchFamily="34" charset="0"/>
                        <a:cs typeface="Arial" pitchFamily="34" charset="0"/>
                      </a:endParaRPr>
                    </a:p>
                  </a:txBody>
                  <a:tcPr marL="3810" marR="3810" marT="3810" marB="0" anchor="ctr">
                    <a:solidFill>
                      <a:schemeClr val="accent2">
                        <a:lumMod val="20000"/>
                        <a:lumOff val="80000"/>
                      </a:schemeClr>
                    </a:solidFill>
                  </a:tcPr>
                </a:tc>
                <a:extLst>
                  <a:ext uri="{0D108BD9-81ED-4DB2-BD59-A6C34878D82A}">
                    <a16:rowId xmlns="" xmlns:a16="http://schemas.microsoft.com/office/drawing/2014/main" val="1443623475"/>
                  </a:ext>
                </a:extLst>
              </a:tr>
              <a:tr h="887694">
                <a:tc>
                  <a:txBody>
                    <a:bodyPr/>
                    <a:lstStyle/>
                    <a:p>
                      <a:pPr algn="ctr" fontAlgn="ctr"/>
                      <a:r>
                        <a:rPr lang="pt-BR" sz="1800" b="1" u="none" strike="noStrike" dirty="0">
                          <a:effectLst/>
                          <a:latin typeface="Arial" pitchFamily="34" charset="0"/>
                          <a:cs typeface="Arial" pitchFamily="34" charset="0"/>
                        </a:rPr>
                        <a:t>2 RDQA</a:t>
                      </a:r>
                      <a:endParaRPr lang="pt-BR" sz="1800" b="1"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u="none" strike="noStrike" dirty="0">
                          <a:effectLst/>
                          <a:latin typeface="Arial" pitchFamily="34" charset="0"/>
                          <a:cs typeface="Arial" pitchFamily="34" charset="0"/>
                        </a:rPr>
                        <a:t>45,52%</a:t>
                      </a:r>
                      <a:endParaRPr lang="pt-BR" sz="1800" b="0"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b="0" kern="1200" dirty="0">
                          <a:solidFill>
                            <a:schemeClr val="dk1"/>
                          </a:solidFill>
                          <a:latin typeface="Arial" pitchFamily="34" charset="0"/>
                          <a:ea typeface="+mn-ea"/>
                          <a:cs typeface="Arial" pitchFamily="34" charset="0"/>
                        </a:rPr>
                        <a:t>38,53%</a:t>
                      </a:r>
                      <a:endParaRPr lang="pt-BR" sz="1800" b="0" i="0" u="none" strike="noStrike" dirty="0">
                        <a:solidFill>
                          <a:srgbClr val="000000"/>
                        </a:solidFill>
                        <a:effectLst/>
                        <a:latin typeface="Arial" pitchFamily="34" charset="0"/>
                        <a:cs typeface="Arial" pitchFamily="34" charset="0"/>
                      </a:endParaRPr>
                    </a:p>
                  </a:txBody>
                  <a:tcPr marL="3810" marR="3810" marT="3810" marB="0" anchor="ctr"/>
                </a:tc>
                <a:tc vMerge="1">
                  <a:txBody>
                    <a:bodyPr/>
                    <a:lstStyle/>
                    <a:p>
                      <a:pPr algn="ctr" fontAlgn="ctr"/>
                      <a:endParaRPr lang="pt-BR" sz="1800" b="0" i="0" u="none" strike="noStrike" dirty="0">
                        <a:solidFill>
                          <a:srgbClr val="000000"/>
                        </a:solidFill>
                        <a:effectLst/>
                        <a:latin typeface="Arial" panose="020B0604020202020204" pitchFamily="34" charset="0"/>
                      </a:endParaRPr>
                    </a:p>
                  </a:txBody>
                  <a:tcPr marL="3810" marR="3810" marT="3810" marB="0" anchor="ctr">
                    <a:solidFill>
                      <a:schemeClr val="accent2">
                        <a:lumMod val="60000"/>
                        <a:lumOff val="40000"/>
                      </a:schemeClr>
                    </a:solidFill>
                  </a:tcPr>
                </a:tc>
                <a:extLst>
                  <a:ext uri="{0D108BD9-81ED-4DB2-BD59-A6C34878D82A}">
                    <a16:rowId xmlns="" xmlns:a16="http://schemas.microsoft.com/office/drawing/2014/main" val="663266749"/>
                  </a:ext>
                </a:extLst>
              </a:tr>
              <a:tr h="887694">
                <a:tc>
                  <a:txBody>
                    <a:bodyPr/>
                    <a:lstStyle/>
                    <a:p>
                      <a:pPr algn="ctr" fontAlgn="ctr"/>
                      <a:r>
                        <a:rPr lang="pt-BR" sz="1800" b="1" u="none" strike="noStrike" dirty="0">
                          <a:effectLst/>
                          <a:latin typeface="Arial" pitchFamily="34" charset="0"/>
                          <a:cs typeface="Arial" pitchFamily="34" charset="0"/>
                        </a:rPr>
                        <a:t>3 RDQA</a:t>
                      </a:r>
                      <a:endParaRPr lang="pt-BR" sz="1800" b="1"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u="none" strike="noStrike" dirty="0">
                          <a:effectLst/>
                          <a:latin typeface="Arial" pitchFamily="34" charset="0"/>
                          <a:cs typeface="Arial" pitchFamily="34" charset="0"/>
                        </a:rPr>
                        <a:t>42,18%</a:t>
                      </a:r>
                      <a:endParaRPr lang="pt-BR" sz="1800" b="0"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b="0" i="0" u="none" strike="noStrike" dirty="0">
                          <a:solidFill>
                            <a:srgbClr val="000000"/>
                          </a:solidFill>
                          <a:effectLst/>
                          <a:latin typeface="Arial" pitchFamily="34" charset="0"/>
                          <a:cs typeface="Arial" pitchFamily="34" charset="0"/>
                        </a:rPr>
                        <a:t>36,53%</a:t>
                      </a:r>
                    </a:p>
                  </a:txBody>
                  <a:tcPr marL="3810" marR="3810" marT="3810" marB="0" anchor="ctr"/>
                </a:tc>
                <a:tc vMerge="1">
                  <a:txBody>
                    <a:bodyPr/>
                    <a:lstStyle/>
                    <a:p>
                      <a:pPr algn="ctr" fontAlgn="ctr"/>
                      <a:endParaRPr lang="pt-BR" sz="1800" b="0" i="0" u="none" strike="noStrike" dirty="0">
                        <a:solidFill>
                          <a:srgbClr val="000000"/>
                        </a:solidFill>
                        <a:effectLst/>
                        <a:latin typeface="Arial" panose="020B0604020202020204" pitchFamily="34" charset="0"/>
                      </a:endParaRPr>
                    </a:p>
                  </a:txBody>
                  <a:tcPr marL="3810" marR="3810" marT="3810" marB="0" anchor="ctr"/>
                </a:tc>
                <a:extLst>
                  <a:ext uri="{0D108BD9-81ED-4DB2-BD59-A6C34878D82A}">
                    <a16:rowId xmlns="" xmlns:a16="http://schemas.microsoft.com/office/drawing/2014/main" val="3536398260"/>
                  </a:ext>
                </a:extLst>
              </a:tr>
            </a:tbl>
          </a:graphicData>
        </a:graphic>
      </p:graphicFrame>
      <p:graphicFrame>
        <p:nvGraphicFramePr>
          <p:cNvPr id="6" name="Tabela 5"/>
          <p:cNvGraphicFramePr>
            <a:graphicFrameLocks noGrp="1"/>
          </p:cNvGraphicFramePr>
          <p:nvPr/>
        </p:nvGraphicFramePr>
        <p:xfrm>
          <a:off x="6286512" y="2428868"/>
          <a:ext cx="2654105" cy="3498558"/>
        </p:xfrm>
        <a:graphic>
          <a:graphicData uri="http://schemas.openxmlformats.org/drawingml/2006/table">
            <a:tbl>
              <a:tblPr firstRow="1" bandRow="1">
                <a:effectLst>
                  <a:innerShdw blurRad="215900" dist="50800" dir="13500000">
                    <a:prstClr val="black">
                      <a:alpha val="50000"/>
                    </a:prstClr>
                  </a:innerShdw>
                </a:effectLst>
                <a:tableStyleId>{5C22544A-7EE6-4342-B048-85BDC9FD1C3A}</a:tableStyleId>
              </a:tblPr>
              <a:tblGrid>
                <a:gridCol w="2654105">
                  <a:extLst>
                    <a:ext uri="{9D8B030D-6E8A-4147-A177-3AD203B41FA5}">
                      <a16:colId xmlns="" xmlns:a16="http://schemas.microsoft.com/office/drawing/2014/main" val="20000"/>
                    </a:ext>
                  </a:extLst>
                </a:gridCol>
              </a:tblGrid>
              <a:tr h="853468">
                <a:tc>
                  <a:txBody>
                    <a:bodyPr/>
                    <a:lstStyle/>
                    <a:p>
                      <a:pPr algn="ctr"/>
                      <a:endParaRPr lang="pt-BR" b="1" dirty="0">
                        <a:latin typeface="Arial" pitchFamily="34" charset="0"/>
                        <a:cs typeface="Arial" pitchFamily="34" charset="0"/>
                      </a:endParaRPr>
                    </a:p>
                    <a:p>
                      <a:pPr algn="ctr"/>
                      <a:r>
                        <a:rPr lang="pt-BR" b="1" dirty="0">
                          <a:latin typeface="Arial" pitchFamily="34" charset="0"/>
                          <a:cs typeface="Arial" pitchFamily="34" charset="0"/>
                        </a:rPr>
                        <a:t>META</a:t>
                      </a:r>
                      <a:r>
                        <a:rPr lang="pt-BR" b="1" baseline="0" dirty="0">
                          <a:latin typeface="Arial" pitchFamily="34" charset="0"/>
                          <a:cs typeface="Arial" pitchFamily="34" charset="0"/>
                        </a:rPr>
                        <a:t> 2019</a:t>
                      </a:r>
                      <a:endParaRPr lang="pt-BR" b="1" dirty="0">
                        <a:latin typeface="Arial" pitchFamily="34" charset="0"/>
                        <a:cs typeface="Arial" pitchFamily="34" charset="0"/>
                      </a:endParaRPr>
                    </a:p>
                  </a:txBody>
                  <a:tcPr/>
                </a:tc>
                <a:extLst>
                  <a:ext uri="{0D108BD9-81ED-4DB2-BD59-A6C34878D82A}">
                    <a16:rowId xmlns="" xmlns:a16="http://schemas.microsoft.com/office/drawing/2014/main" val="10000"/>
                  </a:ext>
                </a:extLst>
              </a:tr>
              <a:tr h="2645090">
                <a:tc>
                  <a:txBody>
                    <a:bodyPr/>
                    <a:lstStyle/>
                    <a:p>
                      <a:endParaRPr lang="pt-BR" b="1" dirty="0">
                        <a:latin typeface="Arial" pitchFamily="34" charset="0"/>
                        <a:cs typeface="Arial" pitchFamily="34" charset="0"/>
                      </a:endParaRPr>
                    </a:p>
                    <a:p>
                      <a:endParaRPr lang="pt-BR" b="1" dirty="0">
                        <a:latin typeface="Arial" pitchFamily="34" charset="0"/>
                        <a:cs typeface="Arial" pitchFamily="34" charset="0"/>
                      </a:endParaRPr>
                    </a:p>
                    <a:p>
                      <a:endParaRPr lang="pt-BR" b="1" dirty="0">
                        <a:latin typeface="Arial" pitchFamily="34" charset="0"/>
                        <a:cs typeface="Arial" pitchFamily="34" charset="0"/>
                      </a:endParaRPr>
                    </a:p>
                    <a:p>
                      <a:pPr algn="ctr"/>
                      <a:r>
                        <a:rPr lang="pt-BR" sz="2400" b="1" dirty="0">
                          <a:latin typeface="Arial" pitchFamily="34" charset="0"/>
                          <a:cs typeface="Arial" pitchFamily="34" charset="0"/>
                        </a:rPr>
                        <a:t>58%</a:t>
                      </a:r>
                    </a:p>
                    <a:p>
                      <a:endParaRPr lang="pt-BR" b="1" dirty="0">
                        <a:latin typeface="Arial" pitchFamily="34" charset="0"/>
                        <a:cs typeface="Arial" pitchFamily="34" charset="0"/>
                      </a:endParaRPr>
                    </a:p>
                    <a:p>
                      <a:endParaRPr lang="pt-BR" b="1" dirty="0">
                        <a:latin typeface="Arial" pitchFamily="34" charset="0"/>
                        <a:cs typeface="Arial" pitchFamily="34" charset="0"/>
                      </a:endParaRPr>
                    </a:p>
                    <a:p>
                      <a:endParaRPr lang="pt-BR" b="1" dirty="0">
                        <a:latin typeface="Arial" pitchFamily="34" charset="0"/>
                        <a:cs typeface="Arial" pitchFamily="34" charset="0"/>
                      </a:endParaRPr>
                    </a:p>
                  </a:txBody>
                  <a:tcPr/>
                </a:tc>
                <a:extLst>
                  <a:ext uri="{0D108BD9-81ED-4DB2-BD59-A6C34878D82A}">
                    <a16:rowId xmlns="" xmlns:a16="http://schemas.microsoft.com/office/drawing/2014/main" val="10001"/>
                  </a:ext>
                </a:extLst>
              </a:tr>
            </a:tbl>
          </a:graphicData>
        </a:graphic>
      </p:graphicFrame>
      <p:graphicFrame>
        <p:nvGraphicFramePr>
          <p:cNvPr id="7" name="Tabela 6"/>
          <p:cNvGraphicFramePr>
            <a:graphicFrameLocks noGrp="1"/>
          </p:cNvGraphicFramePr>
          <p:nvPr/>
        </p:nvGraphicFramePr>
        <p:xfrm>
          <a:off x="196950" y="468577"/>
          <a:ext cx="8778237" cy="1559861"/>
        </p:xfrm>
        <a:graphic>
          <a:graphicData uri="http://schemas.openxmlformats.org/drawingml/2006/table">
            <a:tbl>
              <a:tblPr/>
              <a:tblGrid>
                <a:gridCol w="1309137">
                  <a:extLst>
                    <a:ext uri="{9D8B030D-6E8A-4147-A177-3AD203B41FA5}">
                      <a16:colId xmlns="" xmlns:a16="http://schemas.microsoft.com/office/drawing/2014/main" val="20000"/>
                    </a:ext>
                  </a:extLst>
                </a:gridCol>
                <a:gridCol w="829900">
                  <a:extLst>
                    <a:ext uri="{9D8B030D-6E8A-4147-A177-3AD203B41FA5}">
                      <a16:colId xmlns="" xmlns:a16="http://schemas.microsoft.com/office/drawing/2014/main" val="20001"/>
                    </a:ext>
                  </a:extLst>
                </a:gridCol>
                <a:gridCol w="829900">
                  <a:extLst>
                    <a:ext uri="{9D8B030D-6E8A-4147-A177-3AD203B41FA5}">
                      <a16:colId xmlns="" xmlns:a16="http://schemas.microsoft.com/office/drawing/2014/main" val="20002"/>
                    </a:ext>
                  </a:extLst>
                </a:gridCol>
                <a:gridCol w="829900">
                  <a:extLst>
                    <a:ext uri="{9D8B030D-6E8A-4147-A177-3AD203B41FA5}">
                      <a16:colId xmlns="" xmlns:a16="http://schemas.microsoft.com/office/drawing/2014/main" val="20003"/>
                    </a:ext>
                  </a:extLst>
                </a:gridCol>
                <a:gridCol w="829900">
                  <a:extLst>
                    <a:ext uri="{9D8B030D-6E8A-4147-A177-3AD203B41FA5}">
                      <a16:colId xmlns="" xmlns:a16="http://schemas.microsoft.com/office/drawing/2014/main" val="20004"/>
                    </a:ext>
                  </a:extLst>
                </a:gridCol>
                <a:gridCol w="829900">
                  <a:extLst>
                    <a:ext uri="{9D8B030D-6E8A-4147-A177-3AD203B41FA5}">
                      <a16:colId xmlns="" xmlns:a16="http://schemas.microsoft.com/office/drawing/2014/main" val="20005"/>
                    </a:ext>
                  </a:extLst>
                </a:gridCol>
                <a:gridCol w="829900">
                  <a:extLst>
                    <a:ext uri="{9D8B030D-6E8A-4147-A177-3AD203B41FA5}">
                      <a16:colId xmlns="" xmlns:a16="http://schemas.microsoft.com/office/drawing/2014/main" val="20006"/>
                    </a:ext>
                  </a:extLst>
                </a:gridCol>
                <a:gridCol w="829900">
                  <a:extLst>
                    <a:ext uri="{9D8B030D-6E8A-4147-A177-3AD203B41FA5}">
                      <a16:colId xmlns="" xmlns:a16="http://schemas.microsoft.com/office/drawing/2014/main" val="20007"/>
                    </a:ext>
                  </a:extLst>
                </a:gridCol>
                <a:gridCol w="829900">
                  <a:extLst>
                    <a:ext uri="{9D8B030D-6E8A-4147-A177-3AD203B41FA5}">
                      <a16:colId xmlns="" xmlns:a16="http://schemas.microsoft.com/office/drawing/2014/main" val="20008"/>
                    </a:ext>
                  </a:extLst>
                </a:gridCol>
                <a:gridCol w="829900">
                  <a:extLst>
                    <a:ext uri="{9D8B030D-6E8A-4147-A177-3AD203B41FA5}">
                      <a16:colId xmlns="" xmlns:a16="http://schemas.microsoft.com/office/drawing/2014/main" val="20009"/>
                    </a:ext>
                  </a:extLst>
                </a:gridCol>
              </a:tblGrid>
              <a:tr h="162995">
                <a:tc gridSpan="10">
                  <a:txBody>
                    <a:bodyPr/>
                    <a:lstStyle/>
                    <a:p>
                      <a:pPr algn="ctr" fontAlgn="b"/>
                      <a:r>
                        <a:rPr lang="pt-BR" sz="900" b="1" i="0" u="none" strike="noStrike" dirty="0">
                          <a:solidFill>
                            <a:srgbClr val="000000"/>
                          </a:solidFill>
                          <a:latin typeface="Arial"/>
                        </a:rPr>
                        <a:t>EQUIPES DE SAÚDE DA FAMÍLIA IMPLANTADAS EM CAMPINAS</a:t>
                      </a:r>
                    </a:p>
                  </a:txBody>
                  <a:tcPr marL="8150" marR="8150" marT="81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 xmlns:a16="http://schemas.microsoft.com/office/drawing/2014/main" val="10000"/>
                  </a:ext>
                </a:extLst>
              </a:tr>
              <a:tr h="162995">
                <a:tc>
                  <a:txBody>
                    <a:bodyPr/>
                    <a:lstStyle/>
                    <a:p>
                      <a:pPr algn="ctr" fontAlgn="b"/>
                      <a:r>
                        <a:rPr lang="pt-BR" sz="900" b="1" i="0" u="none" strike="noStrike" dirty="0">
                          <a:solidFill>
                            <a:srgbClr val="000000"/>
                          </a:solidFill>
                          <a:latin typeface="Arial"/>
                        </a:rPr>
                        <a:t>Ano</a:t>
                      </a:r>
                    </a:p>
                  </a:txBody>
                  <a:tcPr marL="8150" marR="8150" marT="81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900" b="1" i="0" u="none" strike="noStrike" dirty="0">
                          <a:solidFill>
                            <a:srgbClr val="000000"/>
                          </a:solidFill>
                          <a:latin typeface="Arial"/>
                        </a:rPr>
                        <a:t>2010</a:t>
                      </a:r>
                    </a:p>
                  </a:txBody>
                  <a:tcPr marL="8150" marR="8150" marT="81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900" b="1" i="0" u="none" strike="noStrike" dirty="0">
                          <a:solidFill>
                            <a:srgbClr val="000000"/>
                          </a:solidFill>
                          <a:latin typeface="Arial"/>
                        </a:rPr>
                        <a:t>2011</a:t>
                      </a:r>
                    </a:p>
                  </a:txBody>
                  <a:tcPr marL="8150" marR="8150" marT="81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900" b="1" i="0" u="none" strike="noStrike" dirty="0">
                          <a:solidFill>
                            <a:srgbClr val="000000"/>
                          </a:solidFill>
                          <a:latin typeface="Arial"/>
                        </a:rPr>
                        <a:t>2012</a:t>
                      </a:r>
                    </a:p>
                  </a:txBody>
                  <a:tcPr marL="8150" marR="8150" marT="81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900" b="1" i="0" u="none" strike="noStrike" dirty="0">
                          <a:solidFill>
                            <a:srgbClr val="000000"/>
                          </a:solidFill>
                          <a:latin typeface="Arial"/>
                        </a:rPr>
                        <a:t>2013</a:t>
                      </a:r>
                    </a:p>
                  </a:txBody>
                  <a:tcPr marL="8150" marR="8150" marT="81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900" b="1" i="0" u="none" strike="noStrike" dirty="0">
                          <a:solidFill>
                            <a:srgbClr val="000000"/>
                          </a:solidFill>
                          <a:latin typeface="Arial"/>
                        </a:rPr>
                        <a:t>2014</a:t>
                      </a:r>
                    </a:p>
                  </a:txBody>
                  <a:tcPr marL="8150" marR="8150" marT="81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900" b="1" i="0" u="none" strike="noStrike" dirty="0">
                          <a:solidFill>
                            <a:srgbClr val="000000"/>
                          </a:solidFill>
                          <a:latin typeface="Arial"/>
                        </a:rPr>
                        <a:t>2015</a:t>
                      </a:r>
                    </a:p>
                  </a:txBody>
                  <a:tcPr marL="8150" marR="8150" marT="81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900" b="1" i="0" u="none" strike="noStrike" dirty="0">
                          <a:solidFill>
                            <a:srgbClr val="000000"/>
                          </a:solidFill>
                          <a:latin typeface="Arial"/>
                        </a:rPr>
                        <a:t>2016</a:t>
                      </a:r>
                    </a:p>
                  </a:txBody>
                  <a:tcPr marL="8150" marR="8150" marT="81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900" b="1" i="0" u="none" strike="noStrike" dirty="0">
                          <a:solidFill>
                            <a:srgbClr val="000000"/>
                          </a:solidFill>
                          <a:latin typeface="Arial"/>
                        </a:rPr>
                        <a:t>2017</a:t>
                      </a:r>
                    </a:p>
                  </a:txBody>
                  <a:tcPr marL="8150" marR="8150" marT="81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900" b="1" i="0" u="none" strike="noStrike" dirty="0">
                          <a:solidFill>
                            <a:srgbClr val="000000"/>
                          </a:solidFill>
                          <a:latin typeface="Arial"/>
                        </a:rPr>
                        <a:t>2018</a:t>
                      </a:r>
                    </a:p>
                  </a:txBody>
                  <a:tcPr marL="8150" marR="8150" marT="81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extLst>
                  <a:ext uri="{0D108BD9-81ED-4DB2-BD59-A6C34878D82A}">
                    <a16:rowId xmlns="" xmlns:a16="http://schemas.microsoft.com/office/drawing/2014/main" val="10001"/>
                  </a:ext>
                </a:extLst>
              </a:tr>
              <a:tr h="162995">
                <a:tc>
                  <a:txBody>
                    <a:bodyPr/>
                    <a:lstStyle/>
                    <a:p>
                      <a:pPr algn="ctr" fontAlgn="b"/>
                      <a:r>
                        <a:rPr lang="pt-BR" sz="900" b="1" i="0" u="none" strike="noStrike" dirty="0">
                          <a:solidFill>
                            <a:srgbClr val="000000"/>
                          </a:solidFill>
                          <a:latin typeface="Arial"/>
                        </a:rPr>
                        <a:t>População</a:t>
                      </a:r>
                    </a:p>
                  </a:txBody>
                  <a:tcPr marL="8150" marR="8150" marT="81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900" b="0" i="0" u="none" strike="noStrike" dirty="0">
                          <a:solidFill>
                            <a:srgbClr val="000000"/>
                          </a:solidFill>
                          <a:latin typeface="Arial"/>
                        </a:rPr>
                        <a:t>1.080.113</a:t>
                      </a:r>
                    </a:p>
                  </a:txBody>
                  <a:tcPr marL="8150" marR="8150" marT="81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900" b="0" i="0" u="none" strike="noStrike" dirty="0">
                          <a:solidFill>
                            <a:srgbClr val="000000"/>
                          </a:solidFill>
                          <a:latin typeface="Arial"/>
                        </a:rPr>
                        <a:t>1.088.611</a:t>
                      </a:r>
                    </a:p>
                  </a:txBody>
                  <a:tcPr marL="8150" marR="8150" marT="81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900" b="0" i="0" u="none" strike="noStrike" dirty="0">
                          <a:solidFill>
                            <a:srgbClr val="000000"/>
                          </a:solidFill>
                          <a:latin typeface="Arial"/>
                        </a:rPr>
                        <a:t>1.098.630</a:t>
                      </a:r>
                    </a:p>
                  </a:txBody>
                  <a:tcPr marL="8150" marR="8150" marT="81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900" b="0" i="0" u="none" strike="noStrike" dirty="0">
                          <a:solidFill>
                            <a:srgbClr val="000000"/>
                          </a:solidFill>
                          <a:latin typeface="Arial"/>
                        </a:rPr>
                        <a:t>1.144.862</a:t>
                      </a:r>
                    </a:p>
                  </a:txBody>
                  <a:tcPr marL="8150" marR="8150" marT="81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900" b="0" i="0" u="none" strike="noStrike" dirty="0">
                          <a:solidFill>
                            <a:srgbClr val="000000"/>
                          </a:solidFill>
                          <a:latin typeface="Arial"/>
                        </a:rPr>
                        <a:t>1.154.617</a:t>
                      </a:r>
                    </a:p>
                  </a:txBody>
                  <a:tcPr marL="8150" marR="8150" marT="81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900" b="0" i="0" u="none" strike="noStrike" dirty="0">
                          <a:solidFill>
                            <a:srgbClr val="000000"/>
                          </a:solidFill>
                          <a:latin typeface="Arial"/>
                        </a:rPr>
                        <a:t>1.164.098</a:t>
                      </a:r>
                    </a:p>
                  </a:txBody>
                  <a:tcPr marL="8150" marR="8150" marT="81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900" b="0" i="0" u="none" strike="noStrike" dirty="0">
                          <a:solidFill>
                            <a:srgbClr val="000000"/>
                          </a:solidFill>
                          <a:latin typeface="Arial"/>
                        </a:rPr>
                        <a:t>1.173.370</a:t>
                      </a:r>
                    </a:p>
                  </a:txBody>
                  <a:tcPr marL="8150" marR="8150" marT="81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900" b="0" i="0" u="none" strike="noStrike" dirty="0">
                          <a:solidFill>
                            <a:srgbClr val="000000"/>
                          </a:solidFill>
                          <a:latin typeface="Arial"/>
                        </a:rPr>
                        <a:t>1.182.429</a:t>
                      </a:r>
                    </a:p>
                  </a:txBody>
                  <a:tcPr marL="8150" marR="8150" marT="81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900" b="0" i="0" u="none" strike="noStrike" dirty="0">
                          <a:solidFill>
                            <a:srgbClr val="000000"/>
                          </a:solidFill>
                          <a:latin typeface="Arial"/>
                        </a:rPr>
                        <a:t>1.194.094</a:t>
                      </a:r>
                    </a:p>
                  </a:txBody>
                  <a:tcPr marL="8150" marR="8150" marT="81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2995">
                <a:tc>
                  <a:txBody>
                    <a:bodyPr/>
                    <a:lstStyle/>
                    <a:p>
                      <a:pPr algn="ctr" fontAlgn="b"/>
                      <a:r>
                        <a:rPr lang="pt-BR" sz="900" b="1" i="0" u="none" strike="noStrike" dirty="0">
                          <a:solidFill>
                            <a:srgbClr val="000000"/>
                          </a:solidFill>
                          <a:latin typeface="Arial"/>
                        </a:rPr>
                        <a:t>nº </a:t>
                      </a:r>
                      <a:r>
                        <a:rPr lang="pt-BR" sz="900" b="1" i="0" u="none" strike="noStrike" dirty="0" err="1">
                          <a:solidFill>
                            <a:srgbClr val="000000"/>
                          </a:solidFill>
                          <a:latin typeface="Arial"/>
                        </a:rPr>
                        <a:t>Esf</a:t>
                      </a:r>
                      <a:endParaRPr lang="pt-BR" sz="900" b="1" i="0" u="none" strike="noStrike">
                        <a:solidFill>
                          <a:srgbClr val="000000"/>
                        </a:solidFill>
                        <a:latin typeface="Arial"/>
                      </a:endParaRPr>
                    </a:p>
                  </a:txBody>
                  <a:tcPr marL="8150" marR="8150" marT="81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900" b="0" i="0" u="none" strike="noStrike">
                          <a:solidFill>
                            <a:srgbClr val="000000"/>
                          </a:solidFill>
                          <a:latin typeface="Arial"/>
                        </a:rPr>
                        <a:t>102</a:t>
                      </a:r>
                    </a:p>
                  </a:txBody>
                  <a:tcPr marL="8150" marR="8150" marT="81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900" b="0" i="0" u="none" strike="noStrike">
                          <a:solidFill>
                            <a:srgbClr val="000000"/>
                          </a:solidFill>
                          <a:latin typeface="Arial"/>
                        </a:rPr>
                        <a:t>97</a:t>
                      </a:r>
                    </a:p>
                  </a:txBody>
                  <a:tcPr marL="8150" marR="8150" marT="81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900" b="0" i="0" u="none" strike="noStrike">
                          <a:solidFill>
                            <a:srgbClr val="000000"/>
                          </a:solidFill>
                          <a:latin typeface="Arial"/>
                        </a:rPr>
                        <a:t>98</a:t>
                      </a:r>
                    </a:p>
                  </a:txBody>
                  <a:tcPr marL="8150" marR="8150" marT="81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900" b="0" i="0" u="none" strike="noStrike">
                          <a:solidFill>
                            <a:srgbClr val="000000"/>
                          </a:solidFill>
                          <a:latin typeface="Arial"/>
                        </a:rPr>
                        <a:t>106</a:t>
                      </a:r>
                    </a:p>
                  </a:txBody>
                  <a:tcPr marL="8150" marR="8150" marT="81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900" b="0" i="0" u="none" strike="noStrike">
                          <a:solidFill>
                            <a:srgbClr val="000000"/>
                          </a:solidFill>
                          <a:latin typeface="Arial"/>
                        </a:rPr>
                        <a:t>166</a:t>
                      </a:r>
                    </a:p>
                  </a:txBody>
                  <a:tcPr marL="8150" marR="8150" marT="81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900" b="0" i="0" u="none" strike="noStrike">
                          <a:solidFill>
                            <a:srgbClr val="000000"/>
                          </a:solidFill>
                          <a:latin typeface="Arial"/>
                        </a:rPr>
                        <a:t>171</a:t>
                      </a:r>
                    </a:p>
                  </a:txBody>
                  <a:tcPr marL="8150" marR="8150" marT="81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900" b="0" i="0" u="none" strike="noStrike">
                          <a:solidFill>
                            <a:srgbClr val="000000"/>
                          </a:solidFill>
                          <a:latin typeface="Arial"/>
                        </a:rPr>
                        <a:t>163</a:t>
                      </a:r>
                    </a:p>
                  </a:txBody>
                  <a:tcPr marL="8150" marR="8150" marT="81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900" b="0" i="0" u="none" strike="noStrike">
                          <a:solidFill>
                            <a:srgbClr val="000000"/>
                          </a:solidFill>
                          <a:latin typeface="Arial"/>
                        </a:rPr>
                        <a:t>171</a:t>
                      </a:r>
                    </a:p>
                  </a:txBody>
                  <a:tcPr marL="8150" marR="8150" marT="81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900" b="0" i="0" u="none" strike="noStrike">
                          <a:solidFill>
                            <a:srgbClr val="000000"/>
                          </a:solidFill>
                          <a:latin typeface="Arial"/>
                        </a:rPr>
                        <a:t>146</a:t>
                      </a:r>
                    </a:p>
                  </a:txBody>
                  <a:tcPr marL="8150" marR="8150" marT="81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62995">
                <a:tc>
                  <a:txBody>
                    <a:bodyPr/>
                    <a:lstStyle/>
                    <a:p>
                      <a:pPr algn="ctr" fontAlgn="b"/>
                      <a:r>
                        <a:rPr lang="pt-BR" sz="900" b="1" i="0" u="none" strike="noStrike">
                          <a:solidFill>
                            <a:srgbClr val="000000"/>
                          </a:solidFill>
                          <a:latin typeface="Arial"/>
                        </a:rPr>
                        <a:t>Cob. Campinas</a:t>
                      </a:r>
                    </a:p>
                  </a:txBody>
                  <a:tcPr marL="8150" marR="8150" marT="81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900" b="1" i="0" u="none" strike="noStrike">
                          <a:solidFill>
                            <a:srgbClr val="000000"/>
                          </a:solidFill>
                          <a:latin typeface="Arial"/>
                        </a:rPr>
                        <a:t>32,58%</a:t>
                      </a:r>
                    </a:p>
                  </a:txBody>
                  <a:tcPr marL="8150" marR="8150" marT="81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97D6F"/>
                    </a:solidFill>
                  </a:tcPr>
                </a:tc>
                <a:tc>
                  <a:txBody>
                    <a:bodyPr/>
                    <a:lstStyle/>
                    <a:p>
                      <a:pPr algn="ctr" fontAlgn="b"/>
                      <a:r>
                        <a:rPr lang="pt-BR" sz="900" b="1" i="0" u="none" strike="noStrike">
                          <a:solidFill>
                            <a:srgbClr val="000000"/>
                          </a:solidFill>
                          <a:latin typeface="Arial"/>
                        </a:rPr>
                        <a:t>30,74%</a:t>
                      </a:r>
                    </a:p>
                  </a:txBody>
                  <a:tcPr marL="8150" marR="8150" marT="81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b"/>
                      <a:r>
                        <a:rPr lang="pt-BR" sz="900" b="1" i="0" u="none" strike="noStrike">
                          <a:solidFill>
                            <a:srgbClr val="000000"/>
                          </a:solidFill>
                          <a:latin typeface="Arial"/>
                        </a:rPr>
                        <a:t>30,77%</a:t>
                      </a:r>
                    </a:p>
                  </a:txBody>
                  <a:tcPr marL="8150" marR="8150" marT="81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ctr" fontAlgn="b"/>
                      <a:r>
                        <a:rPr lang="pt-BR" sz="900" b="1" i="0" u="none" strike="noStrike">
                          <a:solidFill>
                            <a:srgbClr val="000000"/>
                          </a:solidFill>
                          <a:latin typeface="Arial"/>
                        </a:rPr>
                        <a:t>31,94%</a:t>
                      </a:r>
                    </a:p>
                  </a:txBody>
                  <a:tcPr marL="8150" marR="8150" marT="81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766D"/>
                    </a:solidFill>
                  </a:tcPr>
                </a:tc>
                <a:tc>
                  <a:txBody>
                    <a:bodyPr/>
                    <a:lstStyle/>
                    <a:p>
                      <a:pPr algn="ctr" fontAlgn="b"/>
                      <a:r>
                        <a:rPr lang="pt-BR" sz="900" b="1" i="0" u="none" strike="noStrike">
                          <a:solidFill>
                            <a:srgbClr val="000000"/>
                          </a:solidFill>
                          <a:latin typeface="Arial"/>
                        </a:rPr>
                        <a:t>49,60%</a:t>
                      </a:r>
                    </a:p>
                  </a:txBody>
                  <a:tcPr marL="8150" marR="8150" marT="81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7C47D"/>
                    </a:solidFill>
                  </a:tcPr>
                </a:tc>
                <a:tc>
                  <a:txBody>
                    <a:bodyPr/>
                    <a:lstStyle/>
                    <a:p>
                      <a:pPr algn="ctr" fontAlgn="b"/>
                      <a:r>
                        <a:rPr lang="pt-BR" sz="900" b="1" i="0" u="none" strike="noStrike">
                          <a:solidFill>
                            <a:srgbClr val="000000"/>
                          </a:solidFill>
                          <a:latin typeface="Arial"/>
                        </a:rPr>
                        <a:t>50,68%</a:t>
                      </a:r>
                    </a:p>
                  </a:txBody>
                  <a:tcPr marL="8150" marR="8150" marT="81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ctr" fontAlgn="b"/>
                      <a:r>
                        <a:rPr lang="pt-BR" sz="900" b="1" i="0" u="none" strike="noStrike">
                          <a:solidFill>
                            <a:srgbClr val="000000"/>
                          </a:solidFill>
                          <a:latin typeface="Arial"/>
                        </a:rPr>
                        <a:t>47,93%</a:t>
                      </a:r>
                    </a:p>
                  </a:txBody>
                  <a:tcPr marL="8150" marR="8150" marT="81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CD7E"/>
                    </a:solidFill>
                  </a:tcPr>
                </a:tc>
                <a:tc>
                  <a:txBody>
                    <a:bodyPr/>
                    <a:lstStyle/>
                    <a:p>
                      <a:pPr algn="ctr" fontAlgn="b"/>
                      <a:r>
                        <a:rPr lang="pt-BR" sz="900" b="1" i="0" u="none" strike="noStrike">
                          <a:solidFill>
                            <a:srgbClr val="000000"/>
                          </a:solidFill>
                          <a:latin typeface="Arial"/>
                        </a:rPr>
                        <a:t>49,89%</a:t>
                      </a:r>
                    </a:p>
                  </a:txBody>
                  <a:tcPr marL="8150" marR="8150" marT="81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2C37C"/>
                    </a:solidFill>
                  </a:tcPr>
                </a:tc>
                <a:tc>
                  <a:txBody>
                    <a:bodyPr/>
                    <a:lstStyle/>
                    <a:p>
                      <a:pPr algn="ctr" fontAlgn="b"/>
                      <a:r>
                        <a:rPr lang="pt-BR" sz="900" b="1" i="0" u="none" strike="noStrike">
                          <a:solidFill>
                            <a:srgbClr val="000000"/>
                          </a:solidFill>
                          <a:latin typeface="Arial"/>
                        </a:rPr>
                        <a:t>42,18%</a:t>
                      </a:r>
                    </a:p>
                  </a:txBody>
                  <a:tcPr marL="8150" marR="8150" marT="81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extLst>
                  <a:ext uri="{0D108BD9-81ED-4DB2-BD59-A6C34878D82A}">
                    <a16:rowId xmlns="" xmlns:a16="http://schemas.microsoft.com/office/drawing/2014/main" val="10004"/>
                  </a:ext>
                </a:extLst>
              </a:tr>
              <a:tr h="162995">
                <a:tc gridSpan="10">
                  <a:txBody>
                    <a:bodyPr/>
                    <a:lstStyle/>
                    <a:p>
                      <a:pPr algn="l" fontAlgn="b"/>
                      <a:r>
                        <a:rPr lang="pt-BR" sz="900" b="1" i="0" u="none" strike="noStrike">
                          <a:solidFill>
                            <a:srgbClr val="000000"/>
                          </a:solidFill>
                          <a:latin typeface="Arial"/>
                        </a:rPr>
                        <a:t>Fonte: http://www.saude.campinas.sp.gov.br/saude</a:t>
                      </a:r>
                    </a:p>
                  </a:txBody>
                  <a:tcPr marL="8150" marR="8150" marT="81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 xmlns:a16="http://schemas.microsoft.com/office/drawing/2014/main" val="10005"/>
                  </a:ext>
                </a:extLst>
              </a:tr>
              <a:tr h="581891">
                <a:tc gridSpan="10">
                  <a:txBody>
                    <a:bodyPr/>
                    <a:lstStyle/>
                    <a:p>
                      <a:pPr algn="l" fontAlgn="t"/>
                      <a:r>
                        <a:rPr lang="pt-BR" sz="900" b="1" i="0" u="none" strike="noStrike" dirty="0" err="1">
                          <a:solidFill>
                            <a:srgbClr val="000000"/>
                          </a:solidFill>
                          <a:latin typeface="Arial"/>
                        </a:rPr>
                        <a:t>Obs</a:t>
                      </a:r>
                      <a:r>
                        <a:rPr lang="pt-BR" sz="900" b="1" i="0" u="none" strike="noStrike" dirty="0">
                          <a:solidFill>
                            <a:srgbClr val="000000"/>
                          </a:solidFill>
                          <a:latin typeface="Arial"/>
                        </a:rPr>
                        <a:t>: </a:t>
                      </a:r>
                      <a:br>
                        <a:rPr lang="pt-BR" sz="900" b="1" i="0" u="none" strike="noStrike" dirty="0">
                          <a:solidFill>
                            <a:srgbClr val="000000"/>
                          </a:solidFill>
                          <a:latin typeface="Arial"/>
                        </a:rPr>
                      </a:br>
                      <a:r>
                        <a:rPr lang="pt-BR" sz="900" b="1" i="0" u="none" strike="noStrike" dirty="0">
                          <a:solidFill>
                            <a:srgbClr val="000000"/>
                          </a:solidFill>
                          <a:latin typeface="Arial"/>
                        </a:rPr>
                        <a:t>1) Esta serie histórica foi recalculada conforme parâmetro da Portaria nº 2.027, 25.08.2011 MS e Pop. IBGE sem correção do ano (sempre com um ano de atraso). </a:t>
                      </a:r>
                      <a:br>
                        <a:rPr lang="pt-BR" sz="900" b="1" i="0" u="none" strike="noStrike" dirty="0">
                          <a:solidFill>
                            <a:srgbClr val="000000"/>
                          </a:solidFill>
                          <a:latin typeface="Arial"/>
                        </a:rPr>
                      </a:br>
                      <a:r>
                        <a:rPr lang="pt-BR" sz="900" b="1" i="0" u="none" strike="noStrike" dirty="0">
                          <a:solidFill>
                            <a:srgbClr val="000000"/>
                          </a:solidFill>
                          <a:latin typeface="Arial"/>
                        </a:rPr>
                        <a:t>2) Corrigida toda serie histórica no dia 19.02.2019.</a:t>
                      </a:r>
                    </a:p>
                  </a:txBody>
                  <a:tcPr marL="8150" marR="8150" marT="81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 xmlns:a16="http://schemas.microsoft.com/office/drawing/2014/main" val="10006"/>
                  </a:ext>
                </a:extLst>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0" y="0"/>
            <a:ext cx="9144000" cy="338554"/>
          </a:xfrm>
          <a:prstGeom prst="rect">
            <a:avLst/>
          </a:prstGeom>
          <a:solidFill>
            <a:schemeClr val="accent1"/>
          </a:solidFill>
          <a:ln>
            <a:solidFill>
              <a:schemeClr val="tx1"/>
            </a:solidFill>
          </a:ln>
          <a:scene3d>
            <a:camera prst="orthographicFront"/>
            <a:lightRig rig="threePt" dir="t"/>
          </a:scene3d>
          <a:sp3d>
            <a:bevelT w="152400" h="50800" prst="softRound"/>
          </a:sp3d>
        </p:spPr>
        <p:txBody>
          <a:bodyPr wrap="square" rtlCol="0">
            <a:spAutoFit/>
          </a:bodyPr>
          <a:lstStyle/>
          <a:p>
            <a:pPr algn="ctr"/>
            <a:r>
              <a:rPr lang="pt-BR" sz="1600" b="1" dirty="0">
                <a:solidFill>
                  <a:schemeClr val="bg1"/>
                </a:solidFill>
                <a:latin typeface="Arial" pitchFamily="34" charset="0"/>
                <a:cs typeface="Arial" pitchFamily="34" charset="0"/>
              </a:rPr>
              <a:t>Relatório Anual de Gestão 2019 - RAG</a:t>
            </a:r>
          </a:p>
        </p:txBody>
      </p:sp>
      <p:sp>
        <p:nvSpPr>
          <p:cNvPr id="3" name="CaixaDeTexto 2"/>
          <p:cNvSpPr txBox="1"/>
          <p:nvPr/>
        </p:nvSpPr>
        <p:spPr>
          <a:xfrm>
            <a:off x="0" y="0"/>
            <a:ext cx="9144000" cy="369332"/>
          </a:xfrm>
          <a:prstGeom prst="rect">
            <a:avLst/>
          </a:prstGeom>
          <a:solidFill>
            <a:schemeClr val="accent1"/>
          </a:solidFill>
          <a:ln>
            <a:solidFill>
              <a:schemeClr val="tx1"/>
            </a:solidFill>
          </a:ln>
          <a:scene3d>
            <a:camera prst="orthographicFront"/>
            <a:lightRig rig="threePt" dir="t"/>
          </a:scene3d>
          <a:sp3d>
            <a:bevelT w="152400" h="50800" prst="softRound"/>
          </a:sp3d>
        </p:spPr>
        <p:txBody>
          <a:bodyPr wrap="square" rtlCol="0">
            <a:spAutoFit/>
          </a:bodyPr>
          <a:lstStyle/>
          <a:p>
            <a:pPr algn="ctr"/>
            <a:r>
              <a:rPr lang="pt-BR" b="1" i="1" dirty="0">
                <a:solidFill>
                  <a:schemeClr val="bg1"/>
                </a:solidFill>
                <a:latin typeface="Arial" pitchFamily="34" charset="0"/>
                <a:cs typeface="Arial" pitchFamily="34" charset="0"/>
              </a:rPr>
              <a:t>Indicador 1.i.1. Cobertura populacional estimada pelas equipes de Atenção Básica</a:t>
            </a:r>
            <a:endParaRPr lang="pt-BR" b="1" dirty="0">
              <a:solidFill>
                <a:schemeClr val="bg1"/>
              </a:solidFill>
              <a:latin typeface="Arial" pitchFamily="34" charset="0"/>
              <a:cs typeface="Arial" pitchFamily="34" charset="0"/>
            </a:endParaRPr>
          </a:p>
        </p:txBody>
      </p:sp>
      <p:sp>
        <p:nvSpPr>
          <p:cNvPr id="5" name="Retângulo 4"/>
          <p:cNvSpPr/>
          <p:nvPr/>
        </p:nvSpPr>
        <p:spPr>
          <a:xfrm>
            <a:off x="689317" y="450166"/>
            <a:ext cx="8229599" cy="5216813"/>
          </a:xfrm>
          <a:prstGeom prst="rect">
            <a:avLst/>
          </a:prstGeom>
        </p:spPr>
        <p:txBody>
          <a:bodyPr wrap="square">
            <a:spAutoFit/>
          </a:bodyPr>
          <a:lstStyle/>
          <a:p>
            <a:pPr algn="just">
              <a:buFont typeface="Arial" pitchFamily="34" charset="0"/>
              <a:buChar char="•"/>
            </a:pPr>
            <a:r>
              <a:rPr lang="pt-BR" sz="1500" b="1" dirty="0" smtClean="0">
                <a:latin typeface="Arial" pitchFamily="34" charset="0"/>
                <a:cs typeface="Arial" pitchFamily="34" charset="0"/>
              </a:rPr>
              <a:t>Manutenção da tendência de queda à medida que houve baixa de equipes por continuidade de desligamento de servidores;</a:t>
            </a:r>
          </a:p>
          <a:p>
            <a:pPr algn="just">
              <a:buFont typeface="Arial" pitchFamily="34" charset="0"/>
              <a:buChar char="•"/>
            </a:pPr>
            <a:endParaRPr lang="pt-BR" sz="1500" b="1" dirty="0" smtClean="0">
              <a:latin typeface="Arial" pitchFamily="34" charset="0"/>
              <a:cs typeface="Arial" pitchFamily="34" charset="0"/>
            </a:endParaRPr>
          </a:p>
          <a:p>
            <a:pPr algn="just">
              <a:buFont typeface="Arial" pitchFamily="34" charset="0"/>
              <a:buChar char="•"/>
            </a:pPr>
            <a:r>
              <a:rPr lang="pt-BR" sz="1500" b="1" dirty="0" smtClean="0">
                <a:latin typeface="Arial" pitchFamily="34" charset="0"/>
                <a:cs typeface="Arial" pitchFamily="34" charset="0"/>
              </a:rPr>
              <a:t>Houve um acréscimo no total de </a:t>
            </a:r>
            <a:r>
              <a:rPr lang="pt-BR" sz="1500" b="1" u="sng" dirty="0" smtClean="0">
                <a:latin typeface="Arial" pitchFamily="34" charset="0"/>
                <a:cs typeface="Arial" pitchFamily="34" charset="0"/>
              </a:rPr>
              <a:t>ACS </a:t>
            </a:r>
            <a:r>
              <a:rPr lang="pt-BR" sz="1500" b="1" dirty="0" smtClean="0">
                <a:latin typeface="Arial" pitchFamily="34" charset="0"/>
                <a:cs typeface="Arial" pitchFamily="34" charset="0"/>
              </a:rPr>
              <a:t>de 698 para 723 no ano de 2019</a:t>
            </a:r>
            <a:r>
              <a:rPr lang="pt-BR" sz="1500" b="1" u="sng" dirty="0" smtClean="0">
                <a:latin typeface="Arial" pitchFamily="34" charset="0"/>
                <a:cs typeface="Arial" pitchFamily="34" charset="0"/>
              </a:rPr>
              <a:t>;</a:t>
            </a:r>
          </a:p>
          <a:p>
            <a:pPr algn="just">
              <a:buFont typeface="Arial" pitchFamily="34" charset="0"/>
              <a:buChar char="•"/>
            </a:pPr>
            <a:endParaRPr lang="pt-BR" sz="1500" b="1" u="sng" dirty="0" smtClean="0">
              <a:latin typeface="Arial" pitchFamily="34" charset="0"/>
              <a:cs typeface="Arial" pitchFamily="34" charset="0"/>
            </a:endParaRPr>
          </a:p>
          <a:p>
            <a:pPr algn="just">
              <a:buFont typeface="Arial" pitchFamily="34" charset="0"/>
              <a:buChar char="•"/>
            </a:pPr>
            <a:r>
              <a:rPr lang="pt-BR" sz="1500" b="1" dirty="0" smtClean="0">
                <a:latin typeface="Arial" pitchFamily="34" charset="0"/>
                <a:cs typeface="Arial" pitchFamily="34" charset="0"/>
              </a:rPr>
              <a:t>Foi contemplado o pleito de extensão de carga horária para quatro centros de saúde (</a:t>
            </a:r>
            <a:r>
              <a:rPr lang="pt-BR" sz="1500" b="1" u="sng" dirty="0" smtClean="0">
                <a:latin typeface="Arial" pitchFamily="34" charset="0"/>
                <a:cs typeface="Arial" pitchFamily="34" charset="0"/>
              </a:rPr>
              <a:t>Programa Saúde na Hora</a:t>
            </a:r>
            <a:r>
              <a:rPr lang="pt-BR" sz="1500" b="1" dirty="0" smtClean="0">
                <a:latin typeface="Arial" pitchFamily="34" charset="0"/>
                <a:cs typeface="Arial" pitchFamily="34" charset="0"/>
              </a:rPr>
              <a:t>)</a:t>
            </a:r>
          </a:p>
          <a:p>
            <a:pPr algn="just">
              <a:buFont typeface="Arial" pitchFamily="34" charset="0"/>
              <a:buChar char="•"/>
            </a:pPr>
            <a:endParaRPr lang="pt-BR" sz="1500" b="1" u="sng" dirty="0" smtClean="0">
              <a:latin typeface="Arial" pitchFamily="34" charset="0"/>
              <a:cs typeface="Arial" pitchFamily="34" charset="0"/>
            </a:endParaRPr>
          </a:p>
          <a:p>
            <a:pPr algn="just">
              <a:buFont typeface="Arial" pitchFamily="34" charset="0"/>
              <a:buChar char="•"/>
            </a:pPr>
            <a:r>
              <a:rPr lang="pt-BR" sz="1500" b="1" dirty="0" smtClean="0">
                <a:latin typeface="Arial" pitchFamily="34" charset="0"/>
                <a:cs typeface="Arial" pitchFamily="34" charset="0"/>
              </a:rPr>
              <a:t>Foi contemplado o pleito de extensão de carga horária para quatro centros de saúde (</a:t>
            </a:r>
            <a:r>
              <a:rPr lang="pt-BR" sz="1500" b="1" u="sng" dirty="0" smtClean="0">
                <a:latin typeface="Arial" pitchFamily="34" charset="0"/>
                <a:cs typeface="Arial" pitchFamily="34" charset="0"/>
              </a:rPr>
              <a:t>Programa Saúde na Hora</a:t>
            </a:r>
            <a:r>
              <a:rPr lang="pt-BR" sz="1500" b="1" dirty="0" smtClean="0">
                <a:latin typeface="Arial" pitchFamily="34" charset="0"/>
                <a:cs typeface="Arial" pitchFamily="34" charset="0"/>
              </a:rPr>
              <a:t>)</a:t>
            </a:r>
          </a:p>
          <a:p>
            <a:pPr algn="just">
              <a:buFont typeface="Arial" pitchFamily="34" charset="0"/>
              <a:buChar char="•"/>
            </a:pPr>
            <a:endParaRPr lang="pt-BR" sz="1500" b="1" u="sng" dirty="0" smtClean="0">
              <a:latin typeface="Arial" pitchFamily="34" charset="0"/>
              <a:cs typeface="Arial" pitchFamily="34" charset="0"/>
            </a:endParaRPr>
          </a:p>
          <a:p>
            <a:pPr algn="just">
              <a:buFont typeface="Arial" pitchFamily="34" charset="0"/>
              <a:buChar char="•"/>
            </a:pPr>
            <a:r>
              <a:rPr lang="pt-BR" sz="1500" b="1" dirty="0" smtClean="0">
                <a:latin typeface="Arial" pitchFamily="34" charset="0"/>
                <a:cs typeface="Arial" pitchFamily="34" charset="0"/>
              </a:rPr>
              <a:t>A Lei Municipal (15.779, de 24 de junho de 2019) que criou o “Programa Mais Médicos Campineiro”, foi regulamentada mediante o Decreto Municipal (20.525,de 17 de outubro de 2019), que deverá prover 60 vagas de residência médica em Medicina de Família e Comunidade para formação e provimento na Rede Básica de Campinas a partir de março de 2020, e mais 60 vagas para o ano </a:t>
            </a:r>
            <a:r>
              <a:rPr lang="pt-BR" sz="1500" b="1" dirty="0" err="1" smtClean="0">
                <a:latin typeface="Arial" pitchFamily="34" charset="0"/>
                <a:cs typeface="Arial" pitchFamily="34" charset="0"/>
              </a:rPr>
              <a:t>subsequente</a:t>
            </a:r>
            <a:endParaRPr lang="pt-BR" sz="1500" b="1" dirty="0" smtClean="0">
              <a:latin typeface="Arial" pitchFamily="34" charset="0"/>
              <a:cs typeface="Arial" pitchFamily="34" charset="0"/>
            </a:endParaRPr>
          </a:p>
          <a:p>
            <a:pPr algn="just">
              <a:buFont typeface="Arial" pitchFamily="34" charset="0"/>
              <a:buChar char="•"/>
            </a:pPr>
            <a:endParaRPr lang="pt-BR" sz="1500" b="1" u="sng" dirty="0" smtClean="0">
              <a:latin typeface="Arial" pitchFamily="34" charset="0"/>
              <a:cs typeface="Arial" pitchFamily="34" charset="0"/>
            </a:endParaRPr>
          </a:p>
          <a:p>
            <a:pPr algn="just">
              <a:buFont typeface="Arial" pitchFamily="34" charset="0"/>
              <a:buChar char="•"/>
            </a:pPr>
            <a:r>
              <a:rPr lang="pt-BR" sz="1500" b="1" dirty="0" smtClean="0">
                <a:latin typeface="Arial" pitchFamily="34" charset="0"/>
                <a:cs typeface="Arial" pitchFamily="34" charset="0"/>
              </a:rPr>
              <a:t>Ocorreu concurso público em 15 de setembro de 2019, para médicos mediante o edital 03/2019, homologado em 13 de novembro de 2019 e para outros cargos na área da saúde mediante o edital 04/2019, homologado em 16 de dezembro de 2019, por parte da Prefeitura Municipal de Campinas.</a:t>
            </a:r>
            <a:endParaRPr lang="pt-BR" sz="1500" b="1" u="sng" dirty="0" smtClean="0">
              <a:latin typeface="Arial" pitchFamily="34" charset="0"/>
              <a:cs typeface="Arial" pitchFamily="34" charset="0"/>
            </a:endParaRPr>
          </a:p>
          <a:p>
            <a:pPr algn="just">
              <a:buFont typeface="Arial" pitchFamily="34" charset="0"/>
              <a:buChar char="•"/>
            </a:pPr>
            <a:endParaRPr lang="pt-BR" dirty="0"/>
          </a:p>
        </p:txBody>
      </p:sp>
      <p:sp>
        <p:nvSpPr>
          <p:cNvPr id="6" name="CaixaDeTexto 5"/>
          <p:cNvSpPr txBox="1"/>
          <p:nvPr/>
        </p:nvSpPr>
        <p:spPr>
          <a:xfrm rot="16200000">
            <a:off x="-2271953" y="2927365"/>
            <a:ext cx="5275387" cy="461665"/>
          </a:xfrm>
          <a:prstGeom prst="rect">
            <a:avLst/>
          </a:prstGeom>
          <a:solidFill>
            <a:srgbClr val="92D050"/>
          </a:solidFill>
        </p:spPr>
        <p:txBody>
          <a:bodyPr wrap="square" rtlCol="0">
            <a:spAutoFit/>
          </a:bodyPr>
          <a:lstStyle/>
          <a:p>
            <a:pPr algn="ctr"/>
            <a:r>
              <a:rPr lang="pt-BR" sz="2400" b="1" dirty="0" smtClean="0"/>
              <a:t>Comentário  da Gestão</a:t>
            </a:r>
            <a:endParaRPr lang="pt-BR" sz="24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0" y="0"/>
            <a:ext cx="9144000" cy="338554"/>
          </a:xfrm>
          <a:prstGeom prst="rect">
            <a:avLst/>
          </a:prstGeom>
          <a:solidFill>
            <a:schemeClr val="accent1"/>
          </a:solidFill>
          <a:ln>
            <a:solidFill>
              <a:schemeClr val="tx1"/>
            </a:solidFill>
          </a:ln>
          <a:scene3d>
            <a:camera prst="orthographicFront"/>
            <a:lightRig rig="threePt" dir="t"/>
          </a:scene3d>
          <a:sp3d>
            <a:bevelT w="152400" h="50800" prst="softRound"/>
          </a:sp3d>
        </p:spPr>
        <p:txBody>
          <a:bodyPr wrap="square" rtlCol="0">
            <a:spAutoFit/>
          </a:bodyPr>
          <a:lstStyle/>
          <a:p>
            <a:pPr algn="ctr"/>
            <a:r>
              <a:rPr lang="pt-BR" sz="1600" b="1" dirty="0">
                <a:solidFill>
                  <a:schemeClr val="bg1"/>
                </a:solidFill>
                <a:latin typeface="Arial" pitchFamily="34" charset="0"/>
                <a:cs typeface="Arial" pitchFamily="34" charset="0"/>
              </a:rPr>
              <a:t>Relatório Anual de Gestão 2019 - RAG</a:t>
            </a:r>
          </a:p>
        </p:txBody>
      </p:sp>
      <p:sp>
        <p:nvSpPr>
          <p:cNvPr id="3" name="CaixaDeTexto 2"/>
          <p:cNvSpPr txBox="1"/>
          <p:nvPr/>
        </p:nvSpPr>
        <p:spPr>
          <a:xfrm>
            <a:off x="0" y="0"/>
            <a:ext cx="9144000" cy="369332"/>
          </a:xfrm>
          <a:prstGeom prst="rect">
            <a:avLst/>
          </a:prstGeom>
          <a:solidFill>
            <a:schemeClr val="accent1"/>
          </a:solidFill>
          <a:ln>
            <a:solidFill>
              <a:schemeClr val="tx1"/>
            </a:solidFill>
          </a:ln>
          <a:scene3d>
            <a:camera prst="orthographicFront"/>
            <a:lightRig rig="threePt" dir="t"/>
          </a:scene3d>
          <a:sp3d>
            <a:bevelT w="152400" h="50800" prst="softRound"/>
          </a:sp3d>
        </p:spPr>
        <p:txBody>
          <a:bodyPr wrap="square" rtlCol="0">
            <a:spAutoFit/>
          </a:bodyPr>
          <a:lstStyle/>
          <a:p>
            <a:pPr algn="ctr"/>
            <a:r>
              <a:rPr lang="pt-BR" b="1" i="1" dirty="0">
                <a:solidFill>
                  <a:schemeClr val="bg1"/>
                </a:solidFill>
                <a:latin typeface="Arial" pitchFamily="34" charset="0"/>
                <a:cs typeface="Arial" pitchFamily="34" charset="0"/>
              </a:rPr>
              <a:t>Indicador 1.i.1. Cobertura populacional estimada pelas equipes de Atenção Básica</a:t>
            </a:r>
            <a:endParaRPr lang="pt-BR" b="1" dirty="0">
              <a:solidFill>
                <a:schemeClr val="bg1"/>
              </a:solidFill>
              <a:latin typeface="Arial" pitchFamily="34" charset="0"/>
              <a:cs typeface="Arial" pitchFamily="34" charset="0"/>
            </a:endParaRPr>
          </a:p>
        </p:txBody>
      </p:sp>
      <p:pic>
        <p:nvPicPr>
          <p:cNvPr id="1026" name="Gráfico 1"/>
          <p:cNvPicPr>
            <a:picLocks noChangeArrowheads="1"/>
          </p:cNvPicPr>
          <p:nvPr/>
        </p:nvPicPr>
        <p:blipFill>
          <a:blip r:embed="rId2" cstate="print"/>
          <a:srcRect/>
          <a:stretch>
            <a:fillRect/>
          </a:stretch>
        </p:blipFill>
        <p:spPr bwMode="auto">
          <a:xfrm>
            <a:off x="844062" y="422032"/>
            <a:ext cx="8299938" cy="2377440"/>
          </a:xfrm>
          <a:prstGeom prst="rect">
            <a:avLst/>
          </a:prstGeom>
          <a:noFill/>
          <a:ln w="9525">
            <a:noFill/>
            <a:miter lim="800000"/>
            <a:headEnd/>
            <a:tailEnd/>
          </a:ln>
        </p:spPr>
      </p:pic>
      <p:sp>
        <p:nvSpPr>
          <p:cNvPr id="1028" name="Rectangle 4"/>
          <p:cNvSpPr>
            <a:spLocks noChangeArrowheads="1"/>
          </p:cNvSpPr>
          <p:nvPr/>
        </p:nvSpPr>
        <p:spPr bwMode="auto">
          <a:xfrm>
            <a:off x="844062" y="2657007"/>
            <a:ext cx="8299938" cy="32162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tabLst>
                <a:tab pos="228600" algn="l"/>
              </a:tabLst>
            </a:pPr>
            <a:endParaRPr kumimoji="0" lang="pt-BR" sz="1100" b="0" i="0" u="none" strike="noStrike" cap="none" normalizeH="0" baseline="0" dirty="0" smtClean="0">
              <a:ln>
                <a:noFill/>
              </a:ln>
              <a:solidFill>
                <a:srgbClr val="000000"/>
              </a:solidFill>
              <a:effectLst/>
              <a:latin typeface="Arial" pitchFamily="34" charset="0"/>
              <a:ea typeface="Times New Roman" pitchFamily="18" charset="0"/>
              <a:cs typeface="Calibri" pitchFamily="34" charset="0"/>
            </a:endParaRPr>
          </a:p>
          <a:p>
            <a:pPr marL="0" marR="0" lvl="0" indent="0" algn="just" defTabSz="914400" rtl="0" eaLnBrk="0" fontAlgn="base" latinLnBrk="0" hangingPunct="0">
              <a:lnSpc>
                <a:spcPct val="150000"/>
              </a:lnSpc>
              <a:spcBef>
                <a:spcPct val="0"/>
              </a:spcBef>
              <a:spcAft>
                <a:spcPct val="0"/>
              </a:spcAft>
              <a:buClrTx/>
              <a:buSzTx/>
              <a:buFont typeface="Arial" pitchFamily="34" charset="0"/>
              <a:buChar char="•"/>
              <a:tabLst>
                <a:tab pos="228600" algn="l"/>
              </a:tabLst>
            </a:pPr>
            <a:r>
              <a:rPr kumimoji="0" lang="pt-BR" sz="1600" b="0" i="0" u="none" strike="noStrike" cap="none" normalizeH="0" baseline="0" dirty="0" smtClean="0">
                <a:ln>
                  <a:noFill/>
                </a:ln>
                <a:solidFill>
                  <a:srgbClr val="000000"/>
                </a:solidFill>
                <a:effectLst/>
                <a:latin typeface="Arial" pitchFamily="34" charset="0"/>
                <a:ea typeface="Times New Roman" pitchFamily="18" charset="0"/>
                <a:cs typeface="Calibri" pitchFamily="34" charset="0"/>
              </a:rPr>
              <a:t>O alcançado ficou distante da meta e, mais, abaixo dos anos anteriores (o melhor ano foi o de 2015, com 50,68%). </a:t>
            </a:r>
            <a:endParaRPr kumimoji="0" lang="pt-B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Char char="•"/>
              <a:tabLst>
                <a:tab pos="228600" algn="l"/>
              </a:tabLst>
            </a:pPr>
            <a:endParaRPr kumimoji="0" lang="pt-BR" sz="1600" b="0" i="0" u="none" strike="noStrike" cap="none" normalizeH="0" baseline="0" dirty="0" smtClean="0">
              <a:ln>
                <a:noFill/>
              </a:ln>
              <a:solidFill>
                <a:srgbClr val="000000"/>
              </a:solidFill>
              <a:effectLst/>
              <a:latin typeface="Arial" pitchFamily="34" charset="0"/>
              <a:ea typeface="Times New Roman" pitchFamily="18" charset="0"/>
              <a:cs typeface="Calibri" pitchFamily="34" charset="0"/>
            </a:endParaRPr>
          </a:p>
          <a:p>
            <a:pPr marL="0" marR="0" lvl="0" indent="0" algn="just" defTabSz="914400" rtl="0" eaLnBrk="0" fontAlgn="base" latinLnBrk="0" hangingPunct="0">
              <a:lnSpc>
                <a:spcPct val="150000"/>
              </a:lnSpc>
              <a:spcBef>
                <a:spcPct val="0"/>
              </a:spcBef>
              <a:spcAft>
                <a:spcPct val="0"/>
              </a:spcAft>
              <a:buClrTx/>
              <a:buSzTx/>
              <a:buFontTx/>
              <a:buChar char="•"/>
              <a:tabLst>
                <a:tab pos="228600" algn="l"/>
              </a:tabLst>
            </a:pPr>
            <a:r>
              <a:rPr kumimoji="0" lang="pt-BR" sz="1600" b="0" i="0" u="none" strike="noStrike" cap="none" normalizeH="0" baseline="0" dirty="0" smtClean="0">
                <a:ln>
                  <a:noFill/>
                </a:ln>
                <a:solidFill>
                  <a:srgbClr val="000000"/>
                </a:solidFill>
                <a:effectLst/>
                <a:latin typeface="Arial" pitchFamily="34" charset="0"/>
                <a:ea typeface="Times New Roman" pitchFamily="18" charset="0"/>
                <a:cs typeface="Calibri" pitchFamily="34" charset="0"/>
              </a:rPr>
              <a:t>Embora não esteja explicitado no plano, é sabido que esse déficit incide mais nas regiões mais vulneráveis, seja por que nelas é desejável uma cobertura mínima de 75%, seja porque, historicamente, é mais difícil a permanência de médicos, o que implica sempre em equipes incompletas. As </a:t>
            </a:r>
            <a:r>
              <a:rPr kumimoji="0" lang="pt-BR" sz="1600" b="0" i="0" u="none" strike="noStrike" cap="none" normalizeH="0" baseline="0" dirty="0" err="1" smtClean="0">
                <a:ln>
                  <a:noFill/>
                </a:ln>
                <a:solidFill>
                  <a:srgbClr val="000000"/>
                </a:solidFill>
                <a:effectLst/>
                <a:latin typeface="Arial" pitchFamily="34" charset="0"/>
                <a:ea typeface="Times New Roman" pitchFamily="18" charset="0"/>
                <a:cs typeface="Calibri" pitchFamily="34" charset="0"/>
              </a:rPr>
              <a:t>consequências</a:t>
            </a:r>
            <a:r>
              <a:rPr kumimoji="0" lang="pt-BR" sz="1600" b="0" i="0" u="none" strike="noStrike" cap="none" normalizeH="0" baseline="0" dirty="0" smtClean="0">
                <a:ln>
                  <a:noFill/>
                </a:ln>
                <a:solidFill>
                  <a:srgbClr val="000000"/>
                </a:solidFill>
                <a:effectLst/>
                <a:latin typeface="Arial" pitchFamily="34" charset="0"/>
                <a:ea typeface="Times New Roman" pitchFamily="18" charset="0"/>
                <a:cs typeface="Calibri" pitchFamily="34" charset="0"/>
              </a:rPr>
              <a:t> são repressão de demanda e queda da qualidade da atenção.</a:t>
            </a:r>
            <a:endParaRPr kumimoji="0" lang="pt-BR"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CaixaDeTexto 5"/>
          <p:cNvSpPr txBox="1"/>
          <p:nvPr/>
        </p:nvSpPr>
        <p:spPr>
          <a:xfrm rot="16200000">
            <a:off x="-2286019" y="2913297"/>
            <a:ext cx="5303521" cy="461665"/>
          </a:xfrm>
          <a:prstGeom prst="rect">
            <a:avLst/>
          </a:prstGeom>
          <a:solidFill>
            <a:srgbClr val="FFFF00"/>
          </a:solidFill>
        </p:spPr>
        <p:txBody>
          <a:bodyPr wrap="square" rtlCol="0">
            <a:spAutoFit/>
          </a:bodyPr>
          <a:lstStyle/>
          <a:p>
            <a:pPr algn="ctr"/>
            <a:r>
              <a:rPr lang="pt-BR" sz="2400" b="1" dirty="0" smtClean="0"/>
              <a:t>Comentário  da Executiva CMS</a:t>
            </a:r>
            <a:endParaRPr lang="pt-BR" sz="24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0" y="0"/>
            <a:ext cx="9144000" cy="646331"/>
          </a:xfrm>
          <a:prstGeom prst="rect">
            <a:avLst/>
          </a:prstGeom>
          <a:solidFill>
            <a:schemeClr val="accent1"/>
          </a:solidFill>
          <a:ln>
            <a:solidFill>
              <a:schemeClr val="tx1"/>
            </a:solidFill>
          </a:ln>
          <a:scene3d>
            <a:camera prst="orthographicFront"/>
            <a:lightRig rig="threePt" dir="t"/>
          </a:scene3d>
          <a:sp3d>
            <a:bevelT w="152400" h="50800" prst="softRound"/>
          </a:sp3d>
        </p:spPr>
        <p:txBody>
          <a:bodyPr wrap="square" rtlCol="0">
            <a:spAutoFit/>
          </a:bodyPr>
          <a:lstStyle/>
          <a:p>
            <a:pPr algn="ctr"/>
            <a:r>
              <a:rPr lang="pt-BR" b="1" dirty="0">
                <a:solidFill>
                  <a:schemeClr val="bg1"/>
                </a:solidFill>
                <a:latin typeface="Arial" pitchFamily="34" charset="0"/>
                <a:cs typeface="Arial" pitchFamily="34" charset="0"/>
              </a:rPr>
              <a:t>Indicador 1.i.3. Cobertura populacional estimada de </a:t>
            </a:r>
            <a:r>
              <a:rPr lang="pt-BR" b="1" u="sng" dirty="0">
                <a:solidFill>
                  <a:schemeClr val="bg1"/>
                </a:solidFill>
                <a:latin typeface="Arial" pitchFamily="34" charset="0"/>
                <a:cs typeface="Arial" pitchFamily="34" charset="0"/>
              </a:rPr>
              <a:t>SAÚDE BUCAL</a:t>
            </a:r>
            <a:r>
              <a:rPr lang="pt-BR" b="1" dirty="0">
                <a:solidFill>
                  <a:schemeClr val="bg1"/>
                </a:solidFill>
                <a:latin typeface="Arial" pitchFamily="34" charset="0"/>
                <a:cs typeface="Arial" pitchFamily="34" charset="0"/>
              </a:rPr>
              <a:t> na Atenção Básica</a:t>
            </a:r>
          </a:p>
        </p:txBody>
      </p:sp>
      <p:graphicFrame>
        <p:nvGraphicFramePr>
          <p:cNvPr id="5" name="Tabela 4">
            <a:extLst>
              <a:ext uri="{FF2B5EF4-FFF2-40B4-BE49-F238E27FC236}">
                <a16:creationId xmlns="" xmlns:a16="http://schemas.microsoft.com/office/drawing/2014/main" id="{18025CE6-26D1-4D4C-A255-6BAFAB08C8BF}"/>
              </a:ext>
            </a:extLst>
          </p:cNvPr>
          <p:cNvGraphicFramePr>
            <a:graphicFrameLocks noGrp="1"/>
          </p:cNvGraphicFramePr>
          <p:nvPr>
            <p:extLst>
              <p:ext uri="{D42A27DB-BD31-4B8C-83A1-F6EECF244321}">
                <p14:modId xmlns:p14="http://schemas.microsoft.com/office/powerpoint/2010/main" xmlns="" val="4192461328"/>
              </p:ext>
            </p:extLst>
          </p:nvPr>
        </p:nvGraphicFramePr>
        <p:xfrm>
          <a:off x="1" y="1786598"/>
          <a:ext cx="6093088" cy="3910816"/>
        </p:xfrm>
        <a:graphic>
          <a:graphicData uri="http://schemas.openxmlformats.org/drawingml/2006/table">
            <a:tbl>
              <a:tblPr>
                <a:effectLst>
                  <a:innerShdw blurRad="114300">
                    <a:prstClr val="black"/>
                  </a:innerShdw>
                </a:effectLst>
                <a:tableStyleId>{5C22544A-7EE6-4342-B048-85BDC9FD1C3A}</a:tableStyleId>
              </a:tblPr>
              <a:tblGrid>
                <a:gridCol w="1340479">
                  <a:extLst>
                    <a:ext uri="{9D8B030D-6E8A-4147-A177-3AD203B41FA5}">
                      <a16:colId xmlns="" xmlns:a16="http://schemas.microsoft.com/office/drawing/2014/main" val="883459056"/>
                    </a:ext>
                  </a:extLst>
                </a:gridCol>
                <a:gridCol w="1584203">
                  <a:extLst>
                    <a:ext uri="{9D8B030D-6E8A-4147-A177-3AD203B41FA5}">
                      <a16:colId xmlns="" xmlns:a16="http://schemas.microsoft.com/office/drawing/2014/main" val="3519434354"/>
                    </a:ext>
                  </a:extLst>
                </a:gridCol>
                <a:gridCol w="1584203">
                  <a:extLst>
                    <a:ext uri="{9D8B030D-6E8A-4147-A177-3AD203B41FA5}">
                      <a16:colId xmlns="" xmlns:a16="http://schemas.microsoft.com/office/drawing/2014/main" val="1809633612"/>
                    </a:ext>
                  </a:extLst>
                </a:gridCol>
                <a:gridCol w="1584203">
                  <a:extLst>
                    <a:ext uri="{9D8B030D-6E8A-4147-A177-3AD203B41FA5}">
                      <a16:colId xmlns="" xmlns:a16="http://schemas.microsoft.com/office/drawing/2014/main" val="4184462049"/>
                    </a:ext>
                  </a:extLst>
                </a:gridCol>
              </a:tblGrid>
              <a:tr h="977704">
                <a:tc>
                  <a:txBody>
                    <a:bodyPr/>
                    <a:lstStyle/>
                    <a:p>
                      <a:pPr algn="l" fontAlgn="ctr"/>
                      <a:r>
                        <a:rPr lang="pt-BR" sz="1800" u="none" strike="noStrike" dirty="0">
                          <a:effectLst/>
                          <a:latin typeface="Arial" pitchFamily="34" charset="0"/>
                          <a:cs typeface="Arial" pitchFamily="34" charset="0"/>
                        </a:rPr>
                        <a:t> </a:t>
                      </a:r>
                      <a:endParaRPr lang="pt-BR" sz="1800" b="0"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u="none" strike="noStrike" dirty="0">
                          <a:effectLst/>
                          <a:latin typeface="Arial" pitchFamily="34" charset="0"/>
                          <a:cs typeface="Arial" pitchFamily="34" charset="0"/>
                        </a:rPr>
                        <a:t>2018</a:t>
                      </a:r>
                      <a:endParaRPr lang="pt-BR" sz="1800" b="0"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u="none" strike="noStrike" dirty="0">
                          <a:effectLst/>
                          <a:latin typeface="Arial" pitchFamily="34" charset="0"/>
                          <a:cs typeface="Arial" pitchFamily="34" charset="0"/>
                        </a:rPr>
                        <a:t>2019</a:t>
                      </a:r>
                      <a:endParaRPr lang="pt-BR" sz="1800" b="0"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b="1" u="none" strike="noStrike" dirty="0">
                          <a:effectLst/>
                          <a:latin typeface="Arial" pitchFamily="34" charset="0"/>
                          <a:cs typeface="Arial" pitchFamily="34" charset="0"/>
                        </a:rPr>
                        <a:t>RAG 2019</a:t>
                      </a:r>
                      <a:endParaRPr lang="pt-BR" sz="1800" b="1" i="0" u="none" strike="noStrike" dirty="0">
                        <a:solidFill>
                          <a:srgbClr val="000000"/>
                        </a:solidFill>
                        <a:effectLst/>
                        <a:latin typeface="Arial" pitchFamily="34" charset="0"/>
                        <a:cs typeface="Arial" pitchFamily="34" charset="0"/>
                      </a:endParaRPr>
                    </a:p>
                  </a:txBody>
                  <a:tcPr marL="3810" marR="3810" marT="3810" marB="0" anchor="ctr"/>
                </a:tc>
                <a:extLst>
                  <a:ext uri="{0D108BD9-81ED-4DB2-BD59-A6C34878D82A}">
                    <a16:rowId xmlns="" xmlns:a16="http://schemas.microsoft.com/office/drawing/2014/main" val="3563337576"/>
                  </a:ext>
                </a:extLst>
              </a:tr>
              <a:tr h="977704">
                <a:tc>
                  <a:txBody>
                    <a:bodyPr/>
                    <a:lstStyle/>
                    <a:p>
                      <a:pPr algn="ctr" fontAlgn="ctr"/>
                      <a:r>
                        <a:rPr lang="pt-BR" sz="1800" b="1" u="none" strike="noStrike" dirty="0">
                          <a:effectLst/>
                          <a:latin typeface="Arial" pitchFamily="34" charset="0"/>
                          <a:cs typeface="Arial" pitchFamily="34" charset="0"/>
                        </a:rPr>
                        <a:t>1 RDQA</a:t>
                      </a:r>
                      <a:endParaRPr lang="pt-BR" sz="1800" b="1"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b="0" i="0" u="none" strike="noStrike" dirty="0" smtClean="0">
                          <a:solidFill>
                            <a:srgbClr val="000000"/>
                          </a:solidFill>
                          <a:effectLst/>
                          <a:latin typeface="Arial" pitchFamily="34" charset="0"/>
                          <a:cs typeface="Arial" pitchFamily="34" charset="0"/>
                        </a:rPr>
                        <a:t>27,00%</a:t>
                      </a:r>
                      <a:endParaRPr lang="pt-BR" sz="1800" b="0"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b="0" i="0" u="none" strike="noStrike" dirty="0" smtClean="0">
                          <a:solidFill>
                            <a:srgbClr val="000000"/>
                          </a:solidFill>
                          <a:effectLst/>
                          <a:latin typeface="Arial" pitchFamily="34" charset="0"/>
                          <a:cs typeface="Arial" pitchFamily="34" charset="0"/>
                        </a:rPr>
                        <a:t>30,00%</a:t>
                      </a:r>
                      <a:endParaRPr lang="pt-BR" sz="1800" b="0" i="0" u="none" strike="noStrike" dirty="0">
                        <a:solidFill>
                          <a:srgbClr val="000000"/>
                        </a:solidFill>
                        <a:effectLst/>
                        <a:latin typeface="Arial" pitchFamily="34" charset="0"/>
                        <a:cs typeface="Arial" pitchFamily="34" charset="0"/>
                      </a:endParaRPr>
                    </a:p>
                  </a:txBody>
                  <a:tcPr marL="3810" marR="3810" marT="3810" marB="0" anchor="ctr"/>
                </a:tc>
                <a:tc rowSpan="3">
                  <a:txBody>
                    <a:bodyPr/>
                    <a:lstStyle/>
                    <a:p>
                      <a:pPr algn="ctr" fontAlgn="ctr"/>
                      <a:r>
                        <a:rPr lang="pt-BR" sz="2000" b="1" u="none" strike="noStrike" dirty="0" smtClean="0">
                          <a:effectLst/>
                          <a:latin typeface="Arial" pitchFamily="34" charset="0"/>
                          <a:cs typeface="Arial" pitchFamily="34" charset="0"/>
                        </a:rPr>
                        <a:t>26,00%</a:t>
                      </a:r>
                      <a:r>
                        <a:rPr lang="pt-BR" sz="1800" u="none" strike="noStrike" dirty="0">
                          <a:effectLst/>
                          <a:latin typeface="Arial" pitchFamily="34" charset="0"/>
                          <a:cs typeface="Arial" pitchFamily="34" charset="0"/>
                        </a:rPr>
                        <a:t> </a:t>
                      </a:r>
                      <a:endParaRPr lang="pt-BR" sz="1800" b="0" i="0" u="none" strike="noStrike" dirty="0">
                        <a:solidFill>
                          <a:srgbClr val="000000"/>
                        </a:solidFill>
                        <a:effectLst/>
                        <a:latin typeface="Arial" pitchFamily="34" charset="0"/>
                        <a:cs typeface="Arial" pitchFamily="34" charset="0"/>
                      </a:endParaRPr>
                    </a:p>
                  </a:txBody>
                  <a:tcPr marL="3810" marR="3810" marT="3810" marB="0" anchor="ctr">
                    <a:solidFill>
                      <a:schemeClr val="accent2">
                        <a:lumMod val="20000"/>
                        <a:lumOff val="80000"/>
                      </a:schemeClr>
                    </a:solidFill>
                  </a:tcPr>
                </a:tc>
                <a:extLst>
                  <a:ext uri="{0D108BD9-81ED-4DB2-BD59-A6C34878D82A}">
                    <a16:rowId xmlns="" xmlns:a16="http://schemas.microsoft.com/office/drawing/2014/main" val="1443623475"/>
                  </a:ext>
                </a:extLst>
              </a:tr>
              <a:tr h="977704">
                <a:tc>
                  <a:txBody>
                    <a:bodyPr/>
                    <a:lstStyle/>
                    <a:p>
                      <a:pPr algn="ctr" fontAlgn="ctr"/>
                      <a:r>
                        <a:rPr lang="pt-BR" sz="1800" b="1" u="none" strike="noStrike" dirty="0">
                          <a:effectLst/>
                          <a:latin typeface="Arial" pitchFamily="34" charset="0"/>
                          <a:cs typeface="Arial" pitchFamily="34" charset="0"/>
                        </a:rPr>
                        <a:t>2 RDQA</a:t>
                      </a:r>
                      <a:endParaRPr lang="pt-BR" sz="1800" b="1"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b="0" i="0" u="none" strike="noStrike" dirty="0" smtClean="0">
                          <a:solidFill>
                            <a:srgbClr val="000000"/>
                          </a:solidFill>
                          <a:effectLst/>
                          <a:latin typeface="Arial" pitchFamily="34" charset="0"/>
                          <a:cs typeface="Arial" pitchFamily="34" charset="0"/>
                        </a:rPr>
                        <a:t>27,00%</a:t>
                      </a:r>
                      <a:endParaRPr lang="pt-BR" sz="1800" b="0"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b="0" i="0" u="none" strike="noStrike" dirty="0" smtClean="0">
                          <a:solidFill>
                            <a:srgbClr val="000000"/>
                          </a:solidFill>
                          <a:effectLst/>
                          <a:latin typeface="Arial" pitchFamily="34" charset="0"/>
                          <a:cs typeface="Arial" pitchFamily="34" charset="0"/>
                        </a:rPr>
                        <a:t>23,00%</a:t>
                      </a:r>
                      <a:endParaRPr lang="pt-BR" sz="1800" b="0" i="0" u="none" strike="noStrike" dirty="0">
                        <a:solidFill>
                          <a:srgbClr val="000000"/>
                        </a:solidFill>
                        <a:effectLst/>
                        <a:latin typeface="Arial" pitchFamily="34" charset="0"/>
                        <a:cs typeface="Arial" pitchFamily="34" charset="0"/>
                      </a:endParaRPr>
                    </a:p>
                  </a:txBody>
                  <a:tcPr marL="3810" marR="3810" marT="3810" marB="0" anchor="ctr"/>
                </a:tc>
                <a:tc vMerge="1">
                  <a:txBody>
                    <a:bodyPr/>
                    <a:lstStyle/>
                    <a:p>
                      <a:pPr algn="ctr" fontAlgn="ctr"/>
                      <a:endParaRPr lang="pt-BR" sz="1800" b="0" i="0" u="none" strike="noStrike" dirty="0">
                        <a:solidFill>
                          <a:srgbClr val="000000"/>
                        </a:solidFill>
                        <a:effectLst/>
                        <a:latin typeface="Arial" panose="020B0604020202020204" pitchFamily="34" charset="0"/>
                      </a:endParaRPr>
                    </a:p>
                  </a:txBody>
                  <a:tcPr marL="3810" marR="3810" marT="3810" marB="0" anchor="ctr">
                    <a:solidFill>
                      <a:schemeClr val="accent2">
                        <a:lumMod val="60000"/>
                        <a:lumOff val="40000"/>
                      </a:schemeClr>
                    </a:solidFill>
                  </a:tcPr>
                </a:tc>
                <a:extLst>
                  <a:ext uri="{0D108BD9-81ED-4DB2-BD59-A6C34878D82A}">
                    <a16:rowId xmlns="" xmlns:a16="http://schemas.microsoft.com/office/drawing/2014/main" val="663266749"/>
                  </a:ext>
                </a:extLst>
              </a:tr>
              <a:tr h="977704">
                <a:tc>
                  <a:txBody>
                    <a:bodyPr/>
                    <a:lstStyle/>
                    <a:p>
                      <a:pPr algn="ctr" fontAlgn="ctr"/>
                      <a:r>
                        <a:rPr lang="pt-BR" sz="1800" b="1" u="none" strike="noStrike" dirty="0">
                          <a:effectLst/>
                          <a:latin typeface="Arial" pitchFamily="34" charset="0"/>
                          <a:cs typeface="Arial" pitchFamily="34" charset="0"/>
                        </a:rPr>
                        <a:t>3 RDQA</a:t>
                      </a:r>
                      <a:endParaRPr lang="pt-BR" sz="1800" b="1"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b="0" i="0" u="none" strike="noStrike" dirty="0" smtClean="0">
                          <a:solidFill>
                            <a:srgbClr val="000000"/>
                          </a:solidFill>
                          <a:effectLst/>
                          <a:latin typeface="Arial" pitchFamily="34" charset="0"/>
                          <a:cs typeface="Arial" pitchFamily="34" charset="0"/>
                        </a:rPr>
                        <a:t>30,00%</a:t>
                      </a:r>
                      <a:endParaRPr lang="pt-BR" sz="1800" b="0" i="0" u="none" strike="noStrike" dirty="0">
                        <a:solidFill>
                          <a:srgbClr val="000000"/>
                        </a:solidFill>
                        <a:effectLst/>
                        <a:latin typeface="Arial" pitchFamily="34" charset="0"/>
                        <a:cs typeface="Arial" pitchFamily="34" charset="0"/>
                      </a:endParaRPr>
                    </a:p>
                  </a:txBody>
                  <a:tcPr marL="3810" marR="3810" marT="3810" marB="0" anchor="ctr"/>
                </a:tc>
                <a:tc>
                  <a:txBody>
                    <a:bodyPr/>
                    <a:lstStyle/>
                    <a:p>
                      <a:pPr algn="ctr" fontAlgn="ctr"/>
                      <a:r>
                        <a:rPr lang="pt-BR" sz="1800" b="0" i="0" u="none" strike="noStrike" dirty="0" smtClean="0">
                          <a:solidFill>
                            <a:srgbClr val="000000"/>
                          </a:solidFill>
                          <a:effectLst/>
                          <a:latin typeface="Arial" pitchFamily="34" charset="0"/>
                          <a:cs typeface="Arial" pitchFamily="34" charset="0"/>
                        </a:rPr>
                        <a:t>26,00%</a:t>
                      </a:r>
                      <a:endParaRPr lang="pt-BR" sz="1800" b="0" i="0" u="none" strike="noStrike" dirty="0">
                        <a:solidFill>
                          <a:srgbClr val="000000"/>
                        </a:solidFill>
                        <a:effectLst/>
                        <a:latin typeface="Arial" pitchFamily="34" charset="0"/>
                        <a:cs typeface="Arial" pitchFamily="34" charset="0"/>
                      </a:endParaRPr>
                    </a:p>
                  </a:txBody>
                  <a:tcPr marL="3810" marR="3810" marT="3810" marB="0" anchor="ctr"/>
                </a:tc>
                <a:tc vMerge="1">
                  <a:txBody>
                    <a:bodyPr/>
                    <a:lstStyle/>
                    <a:p>
                      <a:pPr algn="ctr" fontAlgn="ctr"/>
                      <a:endParaRPr lang="pt-BR" sz="1800" b="0" i="0" u="none" strike="noStrike" dirty="0">
                        <a:solidFill>
                          <a:srgbClr val="000000"/>
                        </a:solidFill>
                        <a:effectLst/>
                        <a:latin typeface="Arial" panose="020B0604020202020204" pitchFamily="34" charset="0"/>
                      </a:endParaRPr>
                    </a:p>
                  </a:txBody>
                  <a:tcPr marL="3810" marR="3810" marT="3810" marB="0" anchor="ctr"/>
                </a:tc>
                <a:extLst>
                  <a:ext uri="{0D108BD9-81ED-4DB2-BD59-A6C34878D82A}">
                    <a16:rowId xmlns="" xmlns:a16="http://schemas.microsoft.com/office/drawing/2014/main" val="3536398260"/>
                  </a:ext>
                </a:extLst>
              </a:tr>
            </a:tbl>
          </a:graphicData>
        </a:graphic>
      </p:graphicFrame>
      <p:graphicFrame>
        <p:nvGraphicFramePr>
          <p:cNvPr id="6" name="Tabela 5"/>
          <p:cNvGraphicFramePr>
            <a:graphicFrameLocks noGrp="1"/>
          </p:cNvGraphicFramePr>
          <p:nvPr/>
        </p:nvGraphicFramePr>
        <p:xfrm>
          <a:off x="6246054" y="1856935"/>
          <a:ext cx="2654105" cy="3798277"/>
        </p:xfrm>
        <a:graphic>
          <a:graphicData uri="http://schemas.openxmlformats.org/drawingml/2006/table">
            <a:tbl>
              <a:tblPr firstRow="1" bandRow="1">
                <a:effectLst>
                  <a:innerShdw blurRad="215900" dist="50800" dir="13500000">
                    <a:prstClr val="black">
                      <a:alpha val="50000"/>
                    </a:prstClr>
                  </a:innerShdw>
                </a:effectLst>
                <a:tableStyleId>{5C22544A-7EE6-4342-B048-85BDC9FD1C3A}</a:tableStyleId>
              </a:tblPr>
              <a:tblGrid>
                <a:gridCol w="2654105">
                  <a:extLst>
                    <a:ext uri="{9D8B030D-6E8A-4147-A177-3AD203B41FA5}">
                      <a16:colId xmlns="" xmlns:a16="http://schemas.microsoft.com/office/drawing/2014/main" val="20000"/>
                    </a:ext>
                  </a:extLst>
                </a:gridCol>
              </a:tblGrid>
              <a:tr h="926584">
                <a:tc>
                  <a:txBody>
                    <a:bodyPr/>
                    <a:lstStyle/>
                    <a:p>
                      <a:pPr algn="ctr"/>
                      <a:endParaRPr lang="pt-BR" b="1" dirty="0">
                        <a:latin typeface="Arial" pitchFamily="34" charset="0"/>
                        <a:cs typeface="Arial" pitchFamily="34" charset="0"/>
                      </a:endParaRPr>
                    </a:p>
                    <a:p>
                      <a:pPr algn="ctr"/>
                      <a:r>
                        <a:rPr lang="pt-BR" b="1" dirty="0">
                          <a:latin typeface="Arial" pitchFamily="34" charset="0"/>
                          <a:cs typeface="Arial" pitchFamily="34" charset="0"/>
                        </a:rPr>
                        <a:t>META</a:t>
                      </a:r>
                      <a:r>
                        <a:rPr lang="pt-BR" b="1" baseline="0" dirty="0">
                          <a:latin typeface="Arial" pitchFamily="34" charset="0"/>
                          <a:cs typeface="Arial" pitchFamily="34" charset="0"/>
                        </a:rPr>
                        <a:t> 2019</a:t>
                      </a:r>
                      <a:endParaRPr lang="pt-BR" b="1" dirty="0">
                        <a:latin typeface="Arial" pitchFamily="34" charset="0"/>
                        <a:cs typeface="Arial" pitchFamily="34" charset="0"/>
                      </a:endParaRPr>
                    </a:p>
                  </a:txBody>
                  <a:tcPr/>
                </a:tc>
                <a:extLst>
                  <a:ext uri="{0D108BD9-81ED-4DB2-BD59-A6C34878D82A}">
                    <a16:rowId xmlns="" xmlns:a16="http://schemas.microsoft.com/office/drawing/2014/main" val="10000"/>
                  </a:ext>
                </a:extLst>
              </a:tr>
              <a:tr h="2871693">
                <a:tc>
                  <a:txBody>
                    <a:bodyPr/>
                    <a:lstStyle/>
                    <a:p>
                      <a:endParaRPr lang="pt-BR" b="1" dirty="0">
                        <a:latin typeface="Arial" pitchFamily="34" charset="0"/>
                        <a:cs typeface="Arial" pitchFamily="34" charset="0"/>
                      </a:endParaRPr>
                    </a:p>
                    <a:p>
                      <a:endParaRPr lang="pt-BR" b="1" dirty="0">
                        <a:latin typeface="Arial" pitchFamily="34" charset="0"/>
                        <a:cs typeface="Arial" pitchFamily="34" charset="0"/>
                      </a:endParaRPr>
                    </a:p>
                    <a:p>
                      <a:endParaRPr lang="pt-BR" b="1" dirty="0">
                        <a:latin typeface="Arial" pitchFamily="34" charset="0"/>
                        <a:cs typeface="Arial" pitchFamily="34" charset="0"/>
                      </a:endParaRPr>
                    </a:p>
                    <a:p>
                      <a:endParaRPr lang="pt-BR" b="1" dirty="0">
                        <a:latin typeface="Arial" pitchFamily="34" charset="0"/>
                        <a:cs typeface="Arial" pitchFamily="34" charset="0"/>
                      </a:endParaRPr>
                    </a:p>
                    <a:p>
                      <a:pPr algn="ctr"/>
                      <a:r>
                        <a:rPr lang="pt-BR" sz="2000" b="1" dirty="0">
                          <a:latin typeface="Arial" pitchFamily="34" charset="0"/>
                          <a:cs typeface="Arial" pitchFamily="34" charset="0"/>
                        </a:rPr>
                        <a:t>42,79</a:t>
                      </a:r>
                    </a:p>
                    <a:p>
                      <a:endParaRPr lang="pt-BR" b="1" dirty="0">
                        <a:latin typeface="Arial" pitchFamily="34" charset="0"/>
                        <a:cs typeface="Arial" pitchFamily="34" charset="0"/>
                      </a:endParaRPr>
                    </a:p>
                  </a:txBody>
                  <a:tcPr/>
                </a:tc>
                <a:extLst>
                  <a:ext uri="{0D108BD9-81ED-4DB2-BD59-A6C34878D82A}">
                    <a16:rowId xmlns="" xmlns:a16="http://schemas.microsoft.com/office/drawing/2014/main" val="10001"/>
                  </a:ext>
                </a:extLst>
              </a:tr>
            </a:tbl>
          </a:graphicData>
        </a:graphic>
      </p:graphicFrame>
      <p:graphicFrame>
        <p:nvGraphicFramePr>
          <p:cNvPr id="8" name="Tabela 7"/>
          <p:cNvGraphicFramePr>
            <a:graphicFrameLocks noGrp="1"/>
          </p:cNvGraphicFramePr>
          <p:nvPr/>
        </p:nvGraphicFramePr>
        <p:xfrm>
          <a:off x="182882" y="676853"/>
          <a:ext cx="8792305" cy="974496"/>
        </p:xfrm>
        <a:graphic>
          <a:graphicData uri="http://schemas.openxmlformats.org/drawingml/2006/table">
            <a:tbl>
              <a:tblPr/>
              <a:tblGrid>
                <a:gridCol w="1331107">
                  <a:extLst>
                    <a:ext uri="{9D8B030D-6E8A-4147-A177-3AD203B41FA5}">
                      <a16:colId xmlns="" xmlns:a16="http://schemas.microsoft.com/office/drawing/2014/main" val="20000"/>
                    </a:ext>
                  </a:extLst>
                </a:gridCol>
                <a:gridCol w="829022">
                  <a:extLst>
                    <a:ext uri="{9D8B030D-6E8A-4147-A177-3AD203B41FA5}">
                      <a16:colId xmlns="" xmlns:a16="http://schemas.microsoft.com/office/drawing/2014/main" val="20001"/>
                    </a:ext>
                  </a:extLst>
                </a:gridCol>
                <a:gridCol w="829022">
                  <a:extLst>
                    <a:ext uri="{9D8B030D-6E8A-4147-A177-3AD203B41FA5}">
                      <a16:colId xmlns="" xmlns:a16="http://schemas.microsoft.com/office/drawing/2014/main" val="20002"/>
                    </a:ext>
                  </a:extLst>
                </a:gridCol>
                <a:gridCol w="829022">
                  <a:extLst>
                    <a:ext uri="{9D8B030D-6E8A-4147-A177-3AD203B41FA5}">
                      <a16:colId xmlns="" xmlns:a16="http://schemas.microsoft.com/office/drawing/2014/main" val="20003"/>
                    </a:ext>
                  </a:extLst>
                </a:gridCol>
                <a:gridCol w="829022">
                  <a:extLst>
                    <a:ext uri="{9D8B030D-6E8A-4147-A177-3AD203B41FA5}">
                      <a16:colId xmlns="" xmlns:a16="http://schemas.microsoft.com/office/drawing/2014/main" val="20004"/>
                    </a:ext>
                  </a:extLst>
                </a:gridCol>
                <a:gridCol w="829022">
                  <a:extLst>
                    <a:ext uri="{9D8B030D-6E8A-4147-A177-3AD203B41FA5}">
                      <a16:colId xmlns="" xmlns:a16="http://schemas.microsoft.com/office/drawing/2014/main" val="20005"/>
                    </a:ext>
                  </a:extLst>
                </a:gridCol>
                <a:gridCol w="829022">
                  <a:extLst>
                    <a:ext uri="{9D8B030D-6E8A-4147-A177-3AD203B41FA5}">
                      <a16:colId xmlns="" xmlns:a16="http://schemas.microsoft.com/office/drawing/2014/main" val="20006"/>
                    </a:ext>
                  </a:extLst>
                </a:gridCol>
                <a:gridCol w="829022">
                  <a:extLst>
                    <a:ext uri="{9D8B030D-6E8A-4147-A177-3AD203B41FA5}">
                      <a16:colId xmlns="" xmlns:a16="http://schemas.microsoft.com/office/drawing/2014/main" val="20007"/>
                    </a:ext>
                  </a:extLst>
                </a:gridCol>
                <a:gridCol w="829022">
                  <a:extLst>
                    <a:ext uri="{9D8B030D-6E8A-4147-A177-3AD203B41FA5}">
                      <a16:colId xmlns="" xmlns:a16="http://schemas.microsoft.com/office/drawing/2014/main" val="20008"/>
                    </a:ext>
                  </a:extLst>
                </a:gridCol>
                <a:gridCol w="829022">
                  <a:extLst>
                    <a:ext uri="{9D8B030D-6E8A-4147-A177-3AD203B41FA5}">
                      <a16:colId xmlns="" xmlns:a16="http://schemas.microsoft.com/office/drawing/2014/main" val="20009"/>
                    </a:ext>
                  </a:extLst>
                </a:gridCol>
              </a:tblGrid>
              <a:tr h="162416">
                <a:tc gridSpan="10">
                  <a:txBody>
                    <a:bodyPr/>
                    <a:lstStyle/>
                    <a:p>
                      <a:pPr algn="ctr" fontAlgn="b"/>
                      <a:r>
                        <a:rPr lang="pt-BR" sz="900" b="1" i="0" u="none" strike="noStrike" dirty="0">
                          <a:solidFill>
                            <a:srgbClr val="000000"/>
                          </a:solidFill>
                          <a:latin typeface="Arial"/>
                        </a:rPr>
                        <a:t>EQUIPES DE SAÚDE DA FAMÍLIA IMPLANTADAS EM CAMPINAS</a:t>
                      </a:r>
                    </a:p>
                  </a:txBody>
                  <a:tcPr marL="8121" marR="8121" marT="81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 xmlns:a16="http://schemas.microsoft.com/office/drawing/2014/main" val="10000"/>
                  </a:ext>
                </a:extLst>
              </a:tr>
              <a:tr h="162416">
                <a:tc>
                  <a:txBody>
                    <a:bodyPr/>
                    <a:lstStyle/>
                    <a:p>
                      <a:pPr algn="ctr" fontAlgn="b"/>
                      <a:r>
                        <a:rPr lang="pt-BR" sz="900" b="1" i="0" u="none" strike="noStrike">
                          <a:solidFill>
                            <a:srgbClr val="000000"/>
                          </a:solidFill>
                          <a:latin typeface="Arial"/>
                        </a:rPr>
                        <a:t>Ano</a:t>
                      </a:r>
                    </a:p>
                  </a:txBody>
                  <a:tcPr marL="8121" marR="8121" marT="81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900" b="1" i="0" u="none" strike="noStrike">
                          <a:solidFill>
                            <a:srgbClr val="000000"/>
                          </a:solidFill>
                          <a:latin typeface="Arial"/>
                        </a:rPr>
                        <a:t>2010</a:t>
                      </a:r>
                    </a:p>
                  </a:txBody>
                  <a:tcPr marL="8121" marR="8121" marT="81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900" b="1" i="0" u="none" strike="noStrike">
                          <a:solidFill>
                            <a:srgbClr val="000000"/>
                          </a:solidFill>
                          <a:latin typeface="Arial"/>
                        </a:rPr>
                        <a:t>2011</a:t>
                      </a:r>
                    </a:p>
                  </a:txBody>
                  <a:tcPr marL="8121" marR="8121" marT="81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900" b="1" i="0" u="none" strike="noStrike">
                          <a:solidFill>
                            <a:srgbClr val="000000"/>
                          </a:solidFill>
                          <a:latin typeface="Arial"/>
                        </a:rPr>
                        <a:t>2012</a:t>
                      </a:r>
                    </a:p>
                  </a:txBody>
                  <a:tcPr marL="8121" marR="8121" marT="81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900" b="1" i="0" u="none" strike="noStrike">
                          <a:solidFill>
                            <a:srgbClr val="000000"/>
                          </a:solidFill>
                          <a:latin typeface="Arial"/>
                        </a:rPr>
                        <a:t>2013</a:t>
                      </a:r>
                    </a:p>
                  </a:txBody>
                  <a:tcPr marL="8121" marR="8121" marT="81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900" b="1" i="0" u="none" strike="noStrike">
                          <a:solidFill>
                            <a:srgbClr val="000000"/>
                          </a:solidFill>
                          <a:latin typeface="Arial"/>
                        </a:rPr>
                        <a:t>2014</a:t>
                      </a:r>
                    </a:p>
                  </a:txBody>
                  <a:tcPr marL="8121" marR="8121" marT="81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900" b="1" i="0" u="none" strike="noStrike">
                          <a:solidFill>
                            <a:srgbClr val="000000"/>
                          </a:solidFill>
                          <a:latin typeface="Arial"/>
                        </a:rPr>
                        <a:t>2015</a:t>
                      </a:r>
                    </a:p>
                  </a:txBody>
                  <a:tcPr marL="8121" marR="8121" marT="81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900" b="1" i="0" u="none" strike="noStrike">
                          <a:solidFill>
                            <a:srgbClr val="000000"/>
                          </a:solidFill>
                          <a:latin typeface="Arial"/>
                        </a:rPr>
                        <a:t>2016</a:t>
                      </a:r>
                    </a:p>
                  </a:txBody>
                  <a:tcPr marL="8121" marR="8121" marT="81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900" b="1" i="0" u="none" strike="noStrike">
                          <a:solidFill>
                            <a:srgbClr val="000000"/>
                          </a:solidFill>
                          <a:latin typeface="Arial"/>
                        </a:rPr>
                        <a:t>2017</a:t>
                      </a:r>
                    </a:p>
                  </a:txBody>
                  <a:tcPr marL="8121" marR="8121" marT="81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tc>
                  <a:txBody>
                    <a:bodyPr/>
                    <a:lstStyle/>
                    <a:p>
                      <a:pPr algn="ctr" fontAlgn="b"/>
                      <a:r>
                        <a:rPr lang="pt-BR" sz="900" b="1" i="0" u="none" strike="noStrike">
                          <a:solidFill>
                            <a:srgbClr val="000000"/>
                          </a:solidFill>
                          <a:latin typeface="Arial"/>
                        </a:rPr>
                        <a:t>2018</a:t>
                      </a:r>
                    </a:p>
                  </a:txBody>
                  <a:tcPr marL="8121" marR="8121" marT="81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5A5A5"/>
                    </a:solidFill>
                  </a:tcPr>
                </a:tc>
                <a:extLst>
                  <a:ext uri="{0D108BD9-81ED-4DB2-BD59-A6C34878D82A}">
                    <a16:rowId xmlns="" xmlns:a16="http://schemas.microsoft.com/office/drawing/2014/main" val="10001"/>
                  </a:ext>
                </a:extLst>
              </a:tr>
              <a:tr h="162416">
                <a:tc>
                  <a:txBody>
                    <a:bodyPr/>
                    <a:lstStyle/>
                    <a:p>
                      <a:pPr algn="ctr" fontAlgn="b"/>
                      <a:r>
                        <a:rPr lang="pt-BR" sz="900" b="1" i="0" u="none" strike="noStrike">
                          <a:solidFill>
                            <a:srgbClr val="000000"/>
                          </a:solidFill>
                          <a:latin typeface="Arial"/>
                        </a:rPr>
                        <a:t>População</a:t>
                      </a:r>
                    </a:p>
                  </a:txBody>
                  <a:tcPr marL="8121" marR="8121" marT="81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900" b="0" i="0" u="none" strike="noStrike">
                          <a:solidFill>
                            <a:srgbClr val="000000"/>
                          </a:solidFill>
                          <a:latin typeface="Arial"/>
                        </a:rPr>
                        <a:t>1.080.113</a:t>
                      </a:r>
                    </a:p>
                  </a:txBody>
                  <a:tcPr marL="8121" marR="8121" marT="81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900" b="0" i="0" u="none" strike="noStrike">
                          <a:solidFill>
                            <a:srgbClr val="000000"/>
                          </a:solidFill>
                          <a:latin typeface="Arial"/>
                        </a:rPr>
                        <a:t>1.088.611</a:t>
                      </a:r>
                    </a:p>
                  </a:txBody>
                  <a:tcPr marL="8121" marR="8121" marT="81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900" b="0" i="0" u="none" strike="noStrike">
                          <a:solidFill>
                            <a:srgbClr val="000000"/>
                          </a:solidFill>
                          <a:latin typeface="Arial"/>
                        </a:rPr>
                        <a:t>1.098.630</a:t>
                      </a:r>
                    </a:p>
                  </a:txBody>
                  <a:tcPr marL="8121" marR="8121" marT="81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900" b="0" i="0" u="none" strike="noStrike">
                          <a:solidFill>
                            <a:srgbClr val="000000"/>
                          </a:solidFill>
                          <a:latin typeface="Arial"/>
                        </a:rPr>
                        <a:t>1.144.862</a:t>
                      </a:r>
                    </a:p>
                  </a:txBody>
                  <a:tcPr marL="8121" marR="8121" marT="81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900" b="0" i="0" u="none" strike="noStrike">
                          <a:solidFill>
                            <a:srgbClr val="000000"/>
                          </a:solidFill>
                          <a:latin typeface="Arial"/>
                        </a:rPr>
                        <a:t>1.154.617</a:t>
                      </a:r>
                    </a:p>
                  </a:txBody>
                  <a:tcPr marL="8121" marR="8121" marT="81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900" b="0" i="0" u="none" strike="noStrike">
                          <a:solidFill>
                            <a:srgbClr val="000000"/>
                          </a:solidFill>
                          <a:latin typeface="Arial"/>
                        </a:rPr>
                        <a:t>1.164.098</a:t>
                      </a:r>
                    </a:p>
                  </a:txBody>
                  <a:tcPr marL="8121" marR="8121" marT="81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900" b="0" i="0" u="none" strike="noStrike">
                          <a:solidFill>
                            <a:srgbClr val="000000"/>
                          </a:solidFill>
                          <a:latin typeface="Arial"/>
                        </a:rPr>
                        <a:t>1.173.370</a:t>
                      </a:r>
                    </a:p>
                  </a:txBody>
                  <a:tcPr marL="8121" marR="8121" marT="81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900" b="0" i="0" u="none" strike="noStrike">
                          <a:solidFill>
                            <a:srgbClr val="000000"/>
                          </a:solidFill>
                          <a:latin typeface="Arial"/>
                        </a:rPr>
                        <a:t>1.182.429</a:t>
                      </a:r>
                    </a:p>
                  </a:txBody>
                  <a:tcPr marL="8121" marR="8121" marT="81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900" b="0" i="0" u="none" strike="noStrike">
                          <a:solidFill>
                            <a:srgbClr val="000000"/>
                          </a:solidFill>
                          <a:latin typeface="Arial"/>
                        </a:rPr>
                        <a:t>1.194.094</a:t>
                      </a:r>
                    </a:p>
                  </a:txBody>
                  <a:tcPr marL="8121" marR="8121" marT="81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2416">
                <a:tc>
                  <a:txBody>
                    <a:bodyPr/>
                    <a:lstStyle/>
                    <a:p>
                      <a:pPr algn="ctr" fontAlgn="b"/>
                      <a:r>
                        <a:rPr lang="pt-BR" sz="900" b="1" i="0" u="none" strike="noStrike">
                          <a:solidFill>
                            <a:srgbClr val="000000"/>
                          </a:solidFill>
                          <a:latin typeface="Arial"/>
                        </a:rPr>
                        <a:t>nº Equipes</a:t>
                      </a:r>
                    </a:p>
                  </a:txBody>
                  <a:tcPr marL="8121" marR="8121" marT="81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900" b="0" i="0" u="none" strike="noStrike">
                          <a:solidFill>
                            <a:srgbClr val="000000"/>
                          </a:solidFill>
                          <a:latin typeface="Arial"/>
                        </a:rPr>
                        <a:t>153</a:t>
                      </a:r>
                    </a:p>
                  </a:txBody>
                  <a:tcPr marL="8121" marR="8121" marT="81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900" b="0" i="0" u="none" strike="noStrike">
                          <a:solidFill>
                            <a:srgbClr val="000000"/>
                          </a:solidFill>
                          <a:latin typeface="Arial"/>
                        </a:rPr>
                        <a:t>139</a:t>
                      </a:r>
                    </a:p>
                  </a:txBody>
                  <a:tcPr marL="8121" marR="8121" marT="81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900" b="0" i="0" u="none" strike="noStrike">
                          <a:solidFill>
                            <a:srgbClr val="000000"/>
                          </a:solidFill>
                          <a:latin typeface="Arial"/>
                        </a:rPr>
                        <a:t>142</a:t>
                      </a:r>
                    </a:p>
                  </a:txBody>
                  <a:tcPr marL="8121" marR="8121" marT="81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900" b="0" i="0" u="none" strike="noStrike">
                          <a:solidFill>
                            <a:srgbClr val="000000"/>
                          </a:solidFill>
                          <a:latin typeface="Arial"/>
                        </a:rPr>
                        <a:t>143</a:t>
                      </a:r>
                    </a:p>
                  </a:txBody>
                  <a:tcPr marL="8121" marR="8121" marT="81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900" b="0" i="0" u="none" strike="noStrike">
                          <a:solidFill>
                            <a:srgbClr val="000000"/>
                          </a:solidFill>
                          <a:latin typeface="Arial"/>
                        </a:rPr>
                        <a:t>151</a:t>
                      </a:r>
                    </a:p>
                  </a:txBody>
                  <a:tcPr marL="8121" marR="8121" marT="81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900" b="0" i="0" u="none" strike="noStrike">
                          <a:solidFill>
                            <a:srgbClr val="000000"/>
                          </a:solidFill>
                          <a:latin typeface="Arial"/>
                        </a:rPr>
                        <a:t>163</a:t>
                      </a:r>
                    </a:p>
                  </a:txBody>
                  <a:tcPr marL="8121" marR="8121" marT="81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900" b="0" i="0" u="none" strike="noStrike">
                          <a:solidFill>
                            <a:srgbClr val="000000"/>
                          </a:solidFill>
                          <a:latin typeface="Arial"/>
                        </a:rPr>
                        <a:t>154</a:t>
                      </a:r>
                    </a:p>
                  </a:txBody>
                  <a:tcPr marL="8121" marR="8121" marT="81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900" b="0" i="0" u="none" strike="noStrike">
                          <a:solidFill>
                            <a:srgbClr val="000000"/>
                          </a:solidFill>
                          <a:latin typeface="Arial"/>
                        </a:rPr>
                        <a:t>125</a:t>
                      </a:r>
                    </a:p>
                  </a:txBody>
                  <a:tcPr marL="8121" marR="8121" marT="81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900" b="0" i="0" u="none" strike="noStrike">
                          <a:solidFill>
                            <a:srgbClr val="000000"/>
                          </a:solidFill>
                          <a:latin typeface="Arial"/>
                        </a:rPr>
                        <a:t>95</a:t>
                      </a:r>
                    </a:p>
                  </a:txBody>
                  <a:tcPr marL="8121" marR="8121" marT="81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62416">
                <a:tc>
                  <a:txBody>
                    <a:bodyPr/>
                    <a:lstStyle/>
                    <a:p>
                      <a:pPr algn="ctr" fontAlgn="b"/>
                      <a:r>
                        <a:rPr lang="pt-BR" sz="900" b="1" i="0" u="none" strike="noStrike">
                          <a:solidFill>
                            <a:srgbClr val="000000"/>
                          </a:solidFill>
                          <a:latin typeface="Arial"/>
                        </a:rPr>
                        <a:t>Cob. Campinas</a:t>
                      </a:r>
                    </a:p>
                  </a:txBody>
                  <a:tcPr marL="8121" marR="8121" marT="81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t-BR" sz="900" b="1" i="0" u="none" strike="noStrike">
                          <a:solidFill>
                            <a:srgbClr val="000000"/>
                          </a:solidFill>
                          <a:latin typeface="Arial"/>
                        </a:rPr>
                        <a:t>42,51%</a:t>
                      </a:r>
                    </a:p>
                  </a:txBody>
                  <a:tcPr marL="8121" marR="8121" marT="81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ctr" fontAlgn="b"/>
                      <a:r>
                        <a:rPr lang="pt-BR" sz="900" b="1" i="0" u="none" strike="noStrike">
                          <a:solidFill>
                            <a:srgbClr val="000000"/>
                          </a:solidFill>
                          <a:latin typeface="Arial"/>
                        </a:rPr>
                        <a:t>38,40%</a:t>
                      </a:r>
                    </a:p>
                  </a:txBody>
                  <a:tcPr marL="8121" marR="8121" marT="81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EE683"/>
                    </a:solidFill>
                  </a:tcPr>
                </a:tc>
                <a:tc>
                  <a:txBody>
                    <a:bodyPr/>
                    <a:lstStyle/>
                    <a:p>
                      <a:pPr algn="ctr" fontAlgn="b"/>
                      <a:r>
                        <a:rPr lang="pt-BR" sz="900" b="1" i="0" u="none" strike="noStrike">
                          <a:solidFill>
                            <a:srgbClr val="000000"/>
                          </a:solidFill>
                          <a:latin typeface="Arial"/>
                        </a:rPr>
                        <a:t>38,69%</a:t>
                      </a:r>
                    </a:p>
                  </a:txBody>
                  <a:tcPr marL="8121" marR="8121" marT="81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ctr" fontAlgn="b"/>
                      <a:r>
                        <a:rPr lang="pt-BR" sz="900" b="1" i="0" u="none" strike="noStrike">
                          <a:solidFill>
                            <a:srgbClr val="000000"/>
                          </a:solidFill>
                          <a:latin typeface="Arial"/>
                        </a:rPr>
                        <a:t>37,43%</a:t>
                      </a:r>
                    </a:p>
                  </a:txBody>
                  <a:tcPr marL="8121" marR="8121" marT="81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DD880"/>
                    </a:solidFill>
                  </a:tcPr>
                </a:tc>
                <a:tc>
                  <a:txBody>
                    <a:bodyPr/>
                    <a:lstStyle/>
                    <a:p>
                      <a:pPr algn="ctr" fontAlgn="b"/>
                      <a:r>
                        <a:rPr lang="pt-BR" sz="900" b="1" i="0" u="none" strike="noStrike">
                          <a:solidFill>
                            <a:srgbClr val="000000"/>
                          </a:solidFill>
                          <a:latin typeface="Arial"/>
                        </a:rPr>
                        <a:t>39,12%</a:t>
                      </a:r>
                    </a:p>
                  </a:txBody>
                  <a:tcPr marL="8121" marR="8121" marT="81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683"/>
                    </a:solidFill>
                  </a:tcPr>
                </a:tc>
                <a:tc>
                  <a:txBody>
                    <a:bodyPr/>
                    <a:lstStyle/>
                    <a:p>
                      <a:pPr algn="ctr" fontAlgn="b"/>
                      <a:r>
                        <a:rPr lang="pt-BR" sz="900" b="1" i="0" u="none" strike="noStrike">
                          <a:solidFill>
                            <a:srgbClr val="000000"/>
                          </a:solidFill>
                          <a:latin typeface="Arial"/>
                        </a:rPr>
                        <a:t>42,13%</a:t>
                      </a:r>
                    </a:p>
                  </a:txBody>
                  <a:tcPr marL="8121" marR="8121" marT="81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3C37C"/>
                    </a:solidFill>
                  </a:tcPr>
                </a:tc>
                <a:tc>
                  <a:txBody>
                    <a:bodyPr/>
                    <a:lstStyle/>
                    <a:p>
                      <a:pPr algn="ctr" fontAlgn="b"/>
                      <a:r>
                        <a:rPr lang="pt-BR" sz="900" b="1" i="0" u="none" strike="noStrike">
                          <a:solidFill>
                            <a:srgbClr val="000000"/>
                          </a:solidFill>
                          <a:latin typeface="Arial"/>
                        </a:rPr>
                        <a:t>39,38%</a:t>
                      </a:r>
                    </a:p>
                  </a:txBody>
                  <a:tcPr marL="8121" marR="8121" marT="81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3E383"/>
                    </a:solidFill>
                  </a:tcPr>
                </a:tc>
                <a:tc>
                  <a:txBody>
                    <a:bodyPr/>
                    <a:lstStyle/>
                    <a:p>
                      <a:pPr algn="ctr" fontAlgn="b"/>
                      <a:r>
                        <a:rPr lang="pt-BR" sz="900" b="1" i="0" u="none" strike="noStrike">
                          <a:solidFill>
                            <a:srgbClr val="000000"/>
                          </a:solidFill>
                          <a:latin typeface="Arial"/>
                        </a:rPr>
                        <a:t>33,00%</a:t>
                      </a:r>
                    </a:p>
                  </a:txBody>
                  <a:tcPr marL="8121" marR="8121" marT="81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9573"/>
                    </a:solidFill>
                  </a:tcPr>
                </a:tc>
                <a:tc>
                  <a:txBody>
                    <a:bodyPr/>
                    <a:lstStyle/>
                    <a:p>
                      <a:pPr algn="ctr" fontAlgn="b"/>
                      <a:r>
                        <a:rPr lang="pt-BR" sz="900" b="1" i="0" u="none" strike="noStrike">
                          <a:solidFill>
                            <a:srgbClr val="000000"/>
                          </a:solidFill>
                          <a:latin typeface="Arial"/>
                        </a:rPr>
                        <a:t>30,00%</a:t>
                      </a:r>
                    </a:p>
                  </a:txBody>
                  <a:tcPr marL="8121" marR="8121" marT="81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extLst>
                  <a:ext uri="{0D108BD9-81ED-4DB2-BD59-A6C34878D82A}">
                    <a16:rowId xmlns="" xmlns:a16="http://schemas.microsoft.com/office/drawing/2014/main" val="10004"/>
                  </a:ext>
                </a:extLst>
              </a:tr>
              <a:tr h="162416">
                <a:tc gridSpan="10">
                  <a:txBody>
                    <a:bodyPr/>
                    <a:lstStyle/>
                    <a:p>
                      <a:pPr algn="l" fontAlgn="b"/>
                      <a:r>
                        <a:rPr lang="pt-BR" sz="900" b="1" i="0" u="none" strike="noStrike" dirty="0">
                          <a:solidFill>
                            <a:srgbClr val="000000"/>
                          </a:solidFill>
                          <a:latin typeface="Arial"/>
                        </a:rPr>
                        <a:t>Fonte:DRS VII e Atenção a Saúde Bucal da SMS IBGE</a:t>
                      </a:r>
                    </a:p>
                  </a:txBody>
                  <a:tcPr marL="8121" marR="8121" marT="81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p:cNvSpPr txBox="1"/>
          <p:nvPr/>
        </p:nvSpPr>
        <p:spPr>
          <a:xfrm>
            <a:off x="0" y="0"/>
            <a:ext cx="9144000" cy="646331"/>
          </a:xfrm>
          <a:prstGeom prst="rect">
            <a:avLst/>
          </a:prstGeom>
          <a:solidFill>
            <a:schemeClr val="accent1"/>
          </a:solidFill>
          <a:ln>
            <a:solidFill>
              <a:schemeClr val="tx1"/>
            </a:solidFill>
          </a:ln>
          <a:scene3d>
            <a:camera prst="orthographicFront"/>
            <a:lightRig rig="threePt" dir="t"/>
          </a:scene3d>
          <a:sp3d>
            <a:bevelT w="152400" h="50800" prst="softRound"/>
          </a:sp3d>
        </p:spPr>
        <p:txBody>
          <a:bodyPr wrap="square" rtlCol="0">
            <a:spAutoFit/>
          </a:bodyPr>
          <a:lstStyle/>
          <a:p>
            <a:pPr algn="ctr"/>
            <a:r>
              <a:rPr lang="pt-BR" b="1" dirty="0">
                <a:solidFill>
                  <a:schemeClr val="bg1"/>
                </a:solidFill>
                <a:latin typeface="Arial" pitchFamily="34" charset="0"/>
                <a:cs typeface="Arial" pitchFamily="34" charset="0"/>
              </a:rPr>
              <a:t>Indicador 1.i.3. Cobertura populacional estimada de </a:t>
            </a:r>
            <a:r>
              <a:rPr lang="pt-BR" b="1" u="sng" dirty="0">
                <a:solidFill>
                  <a:schemeClr val="bg1"/>
                </a:solidFill>
                <a:latin typeface="Arial" pitchFamily="34" charset="0"/>
                <a:cs typeface="Arial" pitchFamily="34" charset="0"/>
              </a:rPr>
              <a:t>SAÚDE BUCAL</a:t>
            </a:r>
            <a:r>
              <a:rPr lang="pt-BR" b="1" dirty="0">
                <a:solidFill>
                  <a:schemeClr val="bg1"/>
                </a:solidFill>
                <a:latin typeface="Arial" pitchFamily="34" charset="0"/>
                <a:cs typeface="Arial" pitchFamily="34" charset="0"/>
              </a:rPr>
              <a:t> na Atenção Básica</a:t>
            </a:r>
          </a:p>
        </p:txBody>
      </p:sp>
      <p:sp>
        <p:nvSpPr>
          <p:cNvPr id="4" name="Retângulo 3"/>
          <p:cNvSpPr/>
          <p:nvPr/>
        </p:nvSpPr>
        <p:spPr>
          <a:xfrm>
            <a:off x="801858" y="647114"/>
            <a:ext cx="8131126" cy="5493812"/>
          </a:xfrm>
          <a:prstGeom prst="rect">
            <a:avLst/>
          </a:prstGeom>
        </p:spPr>
        <p:txBody>
          <a:bodyPr wrap="square">
            <a:spAutoFit/>
          </a:bodyPr>
          <a:lstStyle/>
          <a:p>
            <a:pPr algn="just">
              <a:buFont typeface="Arial" pitchFamily="34" charset="0"/>
              <a:buChar char="•"/>
            </a:pPr>
            <a:r>
              <a:rPr lang="pt-BR" sz="1500" b="1" dirty="0" smtClean="0">
                <a:latin typeface="Arial" pitchFamily="34" charset="0"/>
                <a:cs typeface="Arial" pitchFamily="34" charset="0"/>
              </a:rPr>
              <a:t>Manutenção da tendência de queda à medida que houve baixa de equipes por continuidade de desligamento de servidores;</a:t>
            </a:r>
          </a:p>
          <a:p>
            <a:pPr algn="just">
              <a:buFont typeface="Arial" pitchFamily="34" charset="0"/>
              <a:buChar char="•"/>
            </a:pPr>
            <a:endParaRPr lang="pt-BR" sz="1500" b="1" dirty="0" smtClean="0">
              <a:latin typeface="Arial" pitchFamily="34" charset="0"/>
              <a:cs typeface="Arial" pitchFamily="34" charset="0"/>
            </a:endParaRPr>
          </a:p>
          <a:p>
            <a:pPr algn="just">
              <a:buFont typeface="Arial" pitchFamily="34" charset="0"/>
              <a:buChar char="•"/>
            </a:pPr>
            <a:r>
              <a:rPr lang="pt-BR" sz="1500" b="1" dirty="0" smtClean="0">
                <a:latin typeface="Arial" pitchFamily="34" charset="0"/>
                <a:cs typeface="Arial" pitchFamily="34" charset="0"/>
              </a:rPr>
              <a:t>Ocorreu concurso público em 15 de setembro de 2019, para médicos mediante o edital 03/2019, homologado em 13 de novembro de 2019 e para outros cargos na área da saúde mediante o edital 04/2019, homologado em 16 de dezembro de 2019, por parte da Prefeitura Municipal de Campinas;</a:t>
            </a:r>
            <a:endParaRPr lang="pt-BR" sz="1500" b="1" u="sng" dirty="0" smtClean="0">
              <a:latin typeface="Arial" pitchFamily="34" charset="0"/>
              <a:cs typeface="Arial" pitchFamily="34" charset="0"/>
            </a:endParaRPr>
          </a:p>
          <a:p>
            <a:pPr algn="just"/>
            <a:endParaRPr lang="pt-BR" sz="1500" b="1" dirty="0" smtClean="0">
              <a:latin typeface="Arial" pitchFamily="34" charset="0"/>
              <a:cs typeface="Arial" pitchFamily="34" charset="0"/>
            </a:endParaRPr>
          </a:p>
          <a:p>
            <a:pPr algn="just">
              <a:buFont typeface="Arial" pitchFamily="34" charset="0"/>
              <a:buChar char="•"/>
            </a:pPr>
            <a:r>
              <a:rPr lang="pt-BR" sz="1500" b="1" dirty="0" smtClean="0">
                <a:latin typeface="Arial" pitchFamily="34" charset="0"/>
                <a:cs typeface="Arial" pitchFamily="34" charset="0"/>
              </a:rPr>
              <a:t>Recompor as equipes de saúde bucal através de concurso, processos seletivos e remanejamentos;</a:t>
            </a:r>
          </a:p>
          <a:p>
            <a:pPr algn="just">
              <a:buFont typeface="Arial" pitchFamily="34" charset="0"/>
              <a:buChar char="•"/>
            </a:pPr>
            <a:r>
              <a:rPr lang="pt-BR" sz="1500" b="1" dirty="0" smtClean="0">
                <a:latin typeface="Arial" pitchFamily="34" charset="0"/>
                <a:cs typeface="Arial" pitchFamily="34" charset="0"/>
              </a:rPr>
              <a:t>Promover acolhimento de 100% das urgências odontológicas durante todo o período de funcionamento das unidades;</a:t>
            </a:r>
          </a:p>
          <a:p>
            <a:pPr algn="just"/>
            <a:endParaRPr lang="pt-BR" sz="1500" b="1" dirty="0" smtClean="0">
              <a:latin typeface="Arial" pitchFamily="34" charset="0"/>
              <a:cs typeface="Arial" pitchFamily="34" charset="0"/>
            </a:endParaRPr>
          </a:p>
          <a:p>
            <a:pPr algn="just">
              <a:buFont typeface="Arial" pitchFamily="34" charset="0"/>
              <a:buChar char="•"/>
            </a:pPr>
            <a:r>
              <a:rPr lang="pt-BR" sz="1500" b="1" dirty="0" smtClean="0">
                <a:latin typeface="Arial" pitchFamily="34" charset="0"/>
                <a:cs typeface="Arial" pitchFamily="34" charset="0"/>
              </a:rPr>
              <a:t>Ampliar a oferta de serviços na área de Cirurgia, traumatologia e atendimento a pacientes especiais através da parceria com a rede Mario Gatti, idem Pronto Atendimento Odontológico;</a:t>
            </a:r>
          </a:p>
          <a:p>
            <a:pPr algn="just"/>
            <a:endParaRPr lang="pt-BR" b="1" dirty="0" smtClean="0">
              <a:latin typeface="Arial" pitchFamily="34" charset="0"/>
              <a:cs typeface="Arial" pitchFamily="34" charset="0"/>
            </a:endParaRPr>
          </a:p>
          <a:p>
            <a:pPr algn="just">
              <a:buFont typeface="Arial" pitchFamily="34" charset="0"/>
              <a:buChar char="•"/>
            </a:pPr>
            <a:r>
              <a:rPr lang="pt-BR" sz="1500" b="1" dirty="0" smtClean="0">
                <a:latin typeface="Arial" pitchFamily="34" charset="0"/>
                <a:cs typeface="Arial" pitchFamily="34" charset="0"/>
              </a:rPr>
              <a:t>Fortalecer as parcerias com as Universidades visando ampliar a cobertura da assistência odontológica;</a:t>
            </a:r>
          </a:p>
          <a:p>
            <a:pPr algn="just"/>
            <a:endParaRPr lang="pt-BR" sz="1500" b="1" dirty="0" smtClean="0">
              <a:latin typeface="Arial" pitchFamily="34" charset="0"/>
              <a:cs typeface="Arial" pitchFamily="34" charset="0"/>
            </a:endParaRPr>
          </a:p>
          <a:p>
            <a:pPr algn="just"/>
            <a:endParaRPr lang="pt-BR" sz="1500" b="1" dirty="0" smtClean="0">
              <a:latin typeface="Arial" pitchFamily="34" charset="0"/>
              <a:cs typeface="Arial" pitchFamily="34" charset="0"/>
            </a:endParaRPr>
          </a:p>
          <a:p>
            <a:pPr algn="just">
              <a:buFont typeface="Arial" pitchFamily="34" charset="0"/>
              <a:buChar char="•"/>
            </a:pPr>
            <a:r>
              <a:rPr lang="pt-BR" sz="1500" b="1" dirty="0" smtClean="0">
                <a:latin typeface="Arial" pitchFamily="34" charset="0"/>
                <a:cs typeface="Arial" pitchFamily="34" charset="0"/>
              </a:rPr>
              <a:t>Realizar </a:t>
            </a:r>
            <a:r>
              <a:rPr lang="pt-BR" sz="1500" b="1" dirty="0" err="1" smtClean="0">
                <a:latin typeface="Arial" pitchFamily="34" charset="0"/>
                <a:cs typeface="Arial" pitchFamily="34" charset="0"/>
              </a:rPr>
              <a:t>Levamento</a:t>
            </a:r>
            <a:r>
              <a:rPr lang="pt-BR" sz="1500" b="1" dirty="0" smtClean="0">
                <a:latin typeface="Arial" pitchFamily="34" charset="0"/>
                <a:cs typeface="Arial" pitchFamily="34" charset="0"/>
              </a:rPr>
              <a:t> Epidemiológico em Odontologia.</a:t>
            </a:r>
          </a:p>
          <a:p>
            <a:pPr algn="just">
              <a:buFont typeface="Arial" pitchFamily="34" charset="0"/>
              <a:buChar char="•"/>
            </a:pPr>
            <a:endParaRPr lang="pt-BR" b="1" dirty="0" smtClean="0">
              <a:latin typeface="Arial" pitchFamily="34" charset="0"/>
              <a:cs typeface="Arial" pitchFamily="34" charset="0"/>
            </a:endParaRPr>
          </a:p>
        </p:txBody>
      </p:sp>
      <p:sp>
        <p:nvSpPr>
          <p:cNvPr id="5" name="CaixaDeTexto 4"/>
          <p:cNvSpPr txBox="1"/>
          <p:nvPr/>
        </p:nvSpPr>
        <p:spPr>
          <a:xfrm rot="16200000">
            <a:off x="-2166445" y="3032872"/>
            <a:ext cx="5064371" cy="461665"/>
          </a:xfrm>
          <a:prstGeom prst="rect">
            <a:avLst/>
          </a:prstGeom>
          <a:solidFill>
            <a:srgbClr val="92D050"/>
          </a:solidFill>
        </p:spPr>
        <p:txBody>
          <a:bodyPr wrap="square" rtlCol="0">
            <a:spAutoFit/>
          </a:bodyPr>
          <a:lstStyle/>
          <a:p>
            <a:pPr algn="ctr"/>
            <a:r>
              <a:rPr lang="pt-BR" sz="2400" b="1" dirty="0" smtClean="0"/>
              <a:t>Comentário  da Gestão</a:t>
            </a:r>
            <a:endParaRPr lang="pt-BR" sz="24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6167</Words>
  <Application>Microsoft Office PowerPoint</Application>
  <PresentationFormat>Apresentação na tela (4:3)</PresentationFormat>
  <Paragraphs>842</Paragraphs>
  <Slides>36</Slides>
  <Notes>10</Notes>
  <HiddenSlides>0</HiddenSlides>
  <MMClips>0</MMClips>
  <ScaleCrop>false</ScaleCrop>
  <HeadingPairs>
    <vt:vector size="4" baseType="variant">
      <vt:variant>
        <vt:lpstr>Tema</vt:lpstr>
      </vt:variant>
      <vt:variant>
        <vt:i4>1</vt:i4>
      </vt:variant>
      <vt:variant>
        <vt:lpstr>Títulos de slides</vt:lpstr>
      </vt:variant>
      <vt:variant>
        <vt:i4>36</vt:i4>
      </vt:variant>
    </vt:vector>
  </HeadingPairs>
  <TitlesOfParts>
    <vt:vector size="37" baseType="lpstr">
      <vt:lpstr>Tema do Office</vt:lpstr>
      <vt:lpstr>Secretaria Municipal de Saúde Núcleo de Planejamento e Orçamento  NPO</vt:lpstr>
      <vt:lpstr>Slide 2</vt:lpstr>
      <vt:lpstr>Estrutura do PMS 2018-2021</vt:lpstr>
      <vt:lpstr>Eixos</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Secretaria Municipal de Saúde Núcleo de Planejamento e Orçamento  NPO</dc:title>
  <dc:creator>06542092609</dc:creator>
  <cp:lastModifiedBy>CMS</cp:lastModifiedBy>
  <cp:revision>2</cp:revision>
  <dcterms:created xsi:type="dcterms:W3CDTF">2020-08-17T11:52:07Z</dcterms:created>
  <dcterms:modified xsi:type="dcterms:W3CDTF">2020-08-21T00:38:01Z</dcterms:modified>
</cp:coreProperties>
</file>