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9" r:id="rId3"/>
    <p:sldId id="424" r:id="rId4"/>
    <p:sldId id="261" r:id="rId5"/>
    <p:sldId id="264" r:id="rId6"/>
    <p:sldId id="265" r:id="rId7"/>
    <p:sldId id="438" r:id="rId8"/>
    <p:sldId id="439" r:id="rId9"/>
    <p:sldId id="440" r:id="rId10"/>
    <p:sldId id="441" r:id="rId11"/>
    <p:sldId id="278" r:id="rId12"/>
    <p:sldId id="279" r:id="rId13"/>
    <p:sldId id="280" r:id="rId14"/>
    <p:sldId id="281" r:id="rId15"/>
    <p:sldId id="282" r:id="rId16"/>
    <p:sldId id="283" r:id="rId17"/>
    <p:sldId id="288" r:id="rId18"/>
    <p:sldId id="289" r:id="rId19"/>
    <p:sldId id="290" r:id="rId20"/>
    <p:sldId id="291" r:id="rId21"/>
    <p:sldId id="292" r:id="rId22"/>
    <p:sldId id="293" r:id="rId23"/>
    <p:sldId id="442" r:id="rId24"/>
    <p:sldId id="301" r:id="rId25"/>
    <p:sldId id="302" r:id="rId26"/>
    <p:sldId id="419" r:id="rId2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48" autoAdjust="0"/>
    <p:restoredTop sz="87057" autoAdjust="0"/>
  </p:normalViewPr>
  <p:slideViewPr>
    <p:cSldViewPr>
      <p:cViewPr>
        <p:scale>
          <a:sx n="108" d="100"/>
          <a:sy n="108" d="100"/>
        </p:scale>
        <p:origin x="-170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980BE7-E1B3-416D-ADFF-3D68F1F67E25}" type="doc">
      <dgm:prSet loTypeId="urn:microsoft.com/office/officeart/2005/8/layout/pyramid1" loCatId="pyramid" qsTypeId="urn:microsoft.com/office/officeart/2005/8/quickstyle/simple1" qsCatId="simple" csTypeId="urn:microsoft.com/office/officeart/2005/8/colors/colorful1#1" csCatId="colorful" phldr="1"/>
      <dgm:spPr/>
      <dgm:t>
        <a:bodyPr/>
        <a:lstStyle/>
        <a:p>
          <a:endParaRPr lang="pt-BR"/>
        </a:p>
      </dgm:t>
    </dgm:pt>
    <dgm:pt modelId="{E74523B9-C628-472F-8C3B-3C8ADB283FEF}">
      <dgm:prSet phldrT="[Texto]" custT="1"/>
      <dgm:spPr/>
      <dgm:t>
        <a:bodyPr/>
        <a:lstStyle/>
        <a:p>
          <a:endParaRPr lang="pt-BR" sz="2800" b="1" dirty="0"/>
        </a:p>
        <a:p>
          <a:r>
            <a:rPr lang="pt-BR" sz="2800" b="1" dirty="0"/>
            <a:t>Eixos</a:t>
          </a:r>
        </a:p>
      </dgm:t>
    </dgm:pt>
    <dgm:pt modelId="{F26CECAE-7B88-42B3-B1CB-429A82650946}" type="parTrans" cxnId="{703B8BE6-3C64-4480-BFC1-CB9D06FDE5F3}">
      <dgm:prSet/>
      <dgm:spPr/>
      <dgm:t>
        <a:bodyPr/>
        <a:lstStyle/>
        <a:p>
          <a:endParaRPr lang="pt-BR"/>
        </a:p>
      </dgm:t>
    </dgm:pt>
    <dgm:pt modelId="{BE9D705B-2A93-4352-AF48-191C6C650D00}" type="sibTrans" cxnId="{703B8BE6-3C64-4480-BFC1-CB9D06FDE5F3}">
      <dgm:prSet/>
      <dgm:spPr/>
      <dgm:t>
        <a:bodyPr/>
        <a:lstStyle/>
        <a:p>
          <a:endParaRPr lang="pt-BR"/>
        </a:p>
      </dgm:t>
    </dgm:pt>
    <dgm:pt modelId="{FC1BE60F-CA61-4072-A3F2-5DF29EBBBFC4}">
      <dgm:prSet phldrT="[Texto]" custT="1"/>
      <dgm:spPr/>
      <dgm:t>
        <a:bodyPr/>
        <a:lstStyle/>
        <a:p>
          <a:r>
            <a:rPr lang="pt-BR" sz="1000" dirty="0"/>
            <a:t>EIXO I – ACESSO AOS SERVIÇOS E AÇÕES DE SAÚDE</a:t>
          </a:r>
        </a:p>
      </dgm:t>
    </dgm:pt>
    <dgm:pt modelId="{026C41F9-A3B5-4E6F-9772-9861340D72B8}" type="parTrans" cxnId="{56BEB22A-D3FB-482D-8A1B-27022168C901}">
      <dgm:prSet/>
      <dgm:spPr/>
      <dgm:t>
        <a:bodyPr/>
        <a:lstStyle/>
        <a:p>
          <a:endParaRPr lang="pt-BR"/>
        </a:p>
      </dgm:t>
    </dgm:pt>
    <dgm:pt modelId="{9E77CF18-8C2F-45A0-B091-2FEF361CDB81}" type="sibTrans" cxnId="{56BEB22A-D3FB-482D-8A1B-27022168C901}">
      <dgm:prSet/>
      <dgm:spPr/>
      <dgm:t>
        <a:bodyPr/>
        <a:lstStyle/>
        <a:p>
          <a:endParaRPr lang="pt-BR"/>
        </a:p>
      </dgm:t>
    </dgm:pt>
    <dgm:pt modelId="{1D404D1E-97D3-4F20-90B9-FD178256E9C5}">
      <dgm:prSet phldrT="[Texto]"/>
      <dgm:spPr/>
      <dgm:t>
        <a:bodyPr/>
        <a:lstStyle/>
        <a:p>
          <a:r>
            <a:rPr lang="pt-BR" b="1" dirty="0"/>
            <a:t>Diretrizes</a:t>
          </a:r>
        </a:p>
      </dgm:t>
    </dgm:pt>
    <dgm:pt modelId="{D91332DC-4060-4B7B-886A-7A2557B8A1C8}" type="parTrans" cxnId="{9ABB443F-2F59-4E53-8A25-4607197786A5}">
      <dgm:prSet/>
      <dgm:spPr/>
      <dgm:t>
        <a:bodyPr/>
        <a:lstStyle/>
        <a:p>
          <a:endParaRPr lang="pt-BR"/>
        </a:p>
      </dgm:t>
    </dgm:pt>
    <dgm:pt modelId="{9AC8B9EF-B15C-4142-9146-AE20AAE498A8}" type="sibTrans" cxnId="{9ABB443F-2F59-4E53-8A25-4607197786A5}">
      <dgm:prSet/>
      <dgm:spPr/>
      <dgm:t>
        <a:bodyPr/>
        <a:lstStyle/>
        <a:p>
          <a:endParaRPr lang="pt-BR"/>
        </a:p>
      </dgm:t>
    </dgm:pt>
    <dgm:pt modelId="{AAC2CFF4-9161-4E64-8EBC-24DABB767E0B}">
      <dgm:prSet phldrT="[Texto]" custT="1"/>
      <dgm:spPr/>
      <dgm:t>
        <a:bodyPr/>
        <a:lstStyle/>
        <a:p>
          <a:r>
            <a:rPr lang="pt-BR" sz="1800" dirty="0"/>
            <a:t> Explicam e explicitam os Eixos</a:t>
          </a:r>
        </a:p>
      </dgm:t>
    </dgm:pt>
    <dgm:pt modelId="{E67EECDE-C2F2-4A20-A41A-A51092DC2949}" type="parTrans" cxnId="{36A6FAAC-BC43-4846-AA39-7F178BF42D56}">
      <dgm:prSet/>
      <dgm:spPr/>
      <dgm:t>
        <a:bodyPr/>
        <a:lstStyle/>
        <a:p>
          <a:endParaRPr lang="pt-BR"/>
        </a:p>
      </dgm:t>
    </dgm:pt>
    <dgm:pt modelId="{C6015203-FD1A-4359-86F0-7CACDD837B6B}" type="sibTrans" cxnId="{36A6FAAC-BC43-4846-AA39-7F178BF42D56}">
      <dgm:prSet/>
      <dgm:spPr/>
      <dgm:t>
        <a:bodyPr/>
        <a:lstStyle/>
        <a:p>
          <a:endParaRPr lang="pt-BR"/>
        </a:p>
      </dgm:t>
    </dgm:pt>
    <dgm:pt modelId="{33B2BC5F-9374-49D3-8EEE-0E50BD0BBC1A}">
      <dgm:prSet phldrT="[Texto]"/>
      <dgm:spPr/>
      <dgm:t>
        <a:bodyPr/>
        <a:lstStyle/>
        <a:p>
          <a:r>
            <a:rPr lang="pt-BR" b="1" dirty="0"/>
            <a:t>Objetivos</a:t>
          </a:r>
        </a:p>
      </dgm:t>
    </dgm:pt>
    <dgm:pt modelId="{075B8215-2A1A-49EC-A1B1-20898F6CBA56}" type="parTrans" cxnId="{9A91F522-CC52-4AE1-9EC1-C34CF84C4A00}">
      <dgm:prSet/>
      <dgm:spPr/>
      <dgm:t>
        <a:bodyPr/>
        <a:lstStyle/>
        <a:p>
          <a:endParaRPr lang="pt-BR"/>
        </a:p>
      </dgm:t>
    </dgm:pt>
    <dgm:pt modelId="{49A22305-7F72-4998-B7C4-D0F00515957E}" type="sibTrans" cxnId="{9A91F522-CC52-4AE1-9EC1-C34CF84C4A00}">
      <dgm:prSet/>
      <dgm:spPr/>
      <dgm:t>
        <a:bodyPr/>
        <a:lstStyle/>
        <a:p>
          <a:endParaRPr lang="pt-BR"/>
        </a:p>
      </dgm:t>
    </dgm:pt>
    <dgm:pt modelId="{21EA77EA-050E-4056-9B75-EA412751F2A4}">
      <dgm:prSet phldrT="[Texto]" custT="1"/>
      <dgm:spPr/>
      <dgm:t>
        <a:bodyPr/>
        <a:lstStyle/>
        <a:p>
          <a:r>
            <a:rPr lang="pt-BR" sz="1600" dirty="0"/>
            <a:t>13 no total</a:t>
          </a:r>
        </a:p>
      </dgm:t>
    </dgm:pt>
    <dgm:pt modelId="{59B3C85B-BCDE-4FEF-9B8A-B7918D2D1D9A}" type="parTrans" cxnId="{8907E3B3-2F64-4FFB-8064-5246532DCFBA}">
      <dgm:prSet/>
      <dgm:spPr/>
      <dgm:t>
        <a:bodyPr/>
        <a:lstStyle/>
        <a:p>
          <a:endParaRPr lang="pt-BR"/>
        </a:p>
      </dgm:t>
    </dgm:pt>
    <dgm:pt modelId="{2134D592-65CA-4AB7-9A18-D83BDF4073B2}" type="sibTrans" cxnId="{8907E3B3-2F64-4FFB-8064-5246532DCFBA}">
      <dgm:prSet/>
      <dgm:spPr/>
      <dgm:t>
        <a:bodyPr/>
        <a:lstStyle/>
        <a:p>
          <a:endParaRPr lang="pt-BR"/>
        </a:p>
      </dgm:t>
    </dgm:pt>
    <dgm:pt modelId="{E64C60A0-FDD3-4009-8B0B-7F0807D3E12B}">
      <dgm:prSet phldrT="[Texto]"/>
      <dgm:spPr/>
      <dgm:t>
        <a:bodyPr/>
        <a:lstStyle/>
        <a:p>
          <a:r>
            <a:rPr lang="pt-BR" b="1" dirty="0"/>
            <a:t>Indicadores</a:t>
          </a:r>
        </a:p>
      </dgm:t>
    </dgm:pt>
    <dgm:pt modelId="{0AA61E4A-E064-4CDB-B946-875996355AF1}" type="parTrans" cxnId="{78004637-88A1-4675-86F5-FC40A1851360}">
      <dgm:prSet/>
      <dgm:spPr/>
      <dgm:t>
        <a:bodyPr/>
        <a:lstStyle/>
        <a:p>
          <a:endParaRPr lang="pt-BR"/>
        </a:p>
      </dgm:t>
    </dgm:pt>
    <dgm:pt modelId="{43BCBD36-2F52-4B7D-BF9A-B346CE8D809F}" type="sibTrans" cxnId="{78004637-88A1-4675-86F5-FC40A1851360}">
      <dgm:prSet/>
      <dgm:spPr/>
      <dgm:t>
        <a:bodyPr/>
        <a:lstStyle/>
        <a:p>
          <a:endParaRPr lang="pt-BR"/>
        </a:p>
      </dgm:t>
    </dgm:pt>
    <dgm:pt modelId="{E637AD38-29D9-4C9D-A0F7-454860970451}">
      <dgm:prSet phldrT="[Texto]" custT="1"/>
      <dgm:spPr/>
      <dgm:t>
        <a:bodyPr/>
        <a:lstStyle/>
        <a:p>
          <a:r>
            <a:rPr lang="pt-BR" sz="1600" dirty="0"/>
            <a:t>73 no total</a:t>
          </a:r>
        </a:p>
      </dgm:t>
    </dgm:pt>
    <dgm:pt modelId="{DB558F67-3774-475F-A102-3F8C79A39DD5}" type="parTrans" cxnId="{B399D3D2-8F4A-4B71-9707-CBA50BA57A2A}">
      <dgm:prSet/>
      <dgm:spPr/>
      <dgm:t>
        <a:bodyPr/>
        <a:lstStyle/>
        <a:p>
          <a:endParaRPr lang="pt-BR"/>
        </a:p>
      </dgm:t>
    </dgm:pt>
    <dgm:pt modelId="{0A77748C-2FBD-4116-BFC3-A998E662DEA3}" type="sibTrans" cxnId="{B399D3D2-8F4A-4B71-9707-CBA50BA57A2A}">
      <dgm:prSet/>
      <dgm:spPr/>
      <dgm:t>
        <a:bodyPr/>
        <a:lstStyle/>
        <a:p>
          <a:endParaRPr lang="pt-BR"/>
        </a:p>
      </dgm:t>
    </dgm:pt>
    <dgm:pt modelId="{8DE682B8-B6CD-4BB1-833B-1DBA3D858910}">
      <dgm:prSet phldrT="[Texto]" custT="1"/>
      <dgm:spPr/>
      <dgm:t>
        <a:bodyPr/>
        <a:lstStyle/>
        <a:p>
          <a:r>
            <a:rPr lang="pt-BR" sz="1600" dirty="0"/>
            <a:t>21 Nacionais</a:t>
          </a:r>
        </a:p>
      </dgm:t>
    </dgm:pt>
    <dgm:pt modelId="{4AB8E041-D08D-40E1-A67E-DDDD252C643C}" type="parTrans" cxnId="{062CAE19-042B-4172-8C10-61B4CDBE8E5F}">
      <dgm:prSet/>
      <dgm:spPr/>
      <dgm:t>
        <a:bodyPr/>
        <a:lstStyle/>
        <a:p>
          <a:endParaRPr lang="pt-BR"/>
        </a:p>
      </dgm:t>
    </dgm:pt>
    <dgm:pt modelId="{FBCC2D95-35F8-4829-AB78-A4B216349DE5}" type="sibTrans" cxnId="{062CAE19-042B-4172-8C10-61B4CDBE8E5F}">
      <dgm:prSet/>
      <dgm:spPr/>
      <dgm:t>
        <a:bodyPr/>
        <a:lstStyle/>
        <a:p>
          <a:endParaRPr lang="pt-BR"/>
        </a:p>
      </dgm:t>
    </dgm:pt>
    <dgm:pt modelId="{4D8CD79A-DE51-46EC-A912-9703282A14D5}">
      <dgm:prSet phldrT="[Texto]" custT="1"/>
      <dgm:spPr/>
      <dgm:t>
        <a:bodyPr/>
        <a:lstStyle/>
        <a:p>
          <a:r>
            <a:rPr lang="pt-BR" sz="1600" dirty="0"/>
            <a:t>33 Vigilância</a:t>
          </a:r>
        </a:p>
      </dgm:t>
    </dgm:pt>
    <dgm:pt modelId="{C98F7D0C-3D97-4631-AAEE-5D63AB4210F0}" type="parTrans" cxnId="{12590C2B-C47F-40DC-AB95-FF10B4198CB6}">
      <dgm:prSet/>
      <dgm:spPr/>
      <dgm:t>
        <a:bodyPr/>
        <a:lstStyle/>
        <a:p>
          <a:endParaRPr lang="pt-BR"/>
        </a:p>
      </dgm:t>
    </dgm:pt>
    <dgm:pt modelId="{AEE3FAC7-F7F6-4190-AE57-B131E555DC82}" type="sibTrans" cxnId="{12590C2B-C47F-40DC-AB95-FF10B4198CB6}">
      <dgm:prSet/>
      <dgm:spPr/>
      <dgm:t>
        <a:bodyPr/>
        <a:lstStyle/>
        <a:p>
          <a:endParaRPr lang="pt-BR"/>
        </a:p>
      </dgm:t>
    </dgm:pt>
    <dgm:pt modelId="{82A8D0EB-DB66-4738-A999-231B622E688C}">
      <dgm:prSet phldrT="[Texto]" custT="1"/>
      <dgm:spPr/>
      <dgm:t>
        <a:bodyPr/>
        <a:lstStyle/>
        <a:p>
          <a:r>
            <a:rPr lang="pt-BR" sz="1000" dirty="0"/>
            <a:t>EIXO II – INTEGRALIDADE DA ATENÇÃO A SAÚDE E LINHAS DE CUIDADO</a:t>
          </a:r>
        </a:p>
      </dgm:t>
    </dgm:pt>
    <dgm:pt modelId="{5F87C6CE-409E-4929-9164-1D8E01C6529D}" type="parTrans" cxnId="{5D887B38-D3B1-428D-9652-0FAB7B89E952}">
      <dgm:prSet/>
      <dgm:spPr/>
      <dgm:t>
        <a:bodyPr/>
        <a:lstStyle/>
        <a:p>
          <a:endParaRPr lang="pt-BR"/>
        </a:p>
      </dgm:t>
    </dgm:pt>
    <dgm:pt modelId="{612F5C05-E2D2-48AE-8A0F-71ACE7A8BA12}" type="sibTrans" cxnId="{5D887B38-D3B1-428D-9652-0FAB7B89E952}">
      <dgm:prSet/>
      <dgm:spPr/>
      <dgm:t>
        <a:bodyPr/>
        <a:lstStyle/>
        <a:p>
          <a:endParaRPr lang="pt-BR"/>
        </a:p>
      </dgm:t>
    </dgm:pt>
    <dgm:pt modelId="{4C58D881-C236-4E48-865F-2DA946801DBD}">
      <dgm:prSet phldrT="[Texto]" custT="1"/>
      <dgm:spPr/>
      <dgm:t>
        <a:bodyPr/>
        <a:lstStyle/>
        <a:p>
          <a:r>
            <a:rPr lang="pt-BR" sz="1000" dirty="0"/>
            <a:t>EIXO III – PROMOÇÃO E PREVENÇÃO</a:t>
          </a:r>
        </a:p>
      </dgm:t>
    </dgm:pt>
    <dgm:pt modelId="{AB875E33-1C6D-4EE2-8F33-8E9E25B3DF9A}" type="parTrans" cxnId="{7D5F9F87-0F65-408E-8199-9B26B9556361}">
      <dgm:prSet/>
      <dgm:spPr/>
      <dgm:t>
        <a:bodyPr/>
        <a:lstStyle/>
        <a:p>
          <a:endParaRPr lang="pt-BR"/>
        </a:p>
      </dgm:t>
    </dgm:pt>
    <dgm:pt modelId="{B0526331-5115-451B-BBC4-A3C3F41D9670}" type="sibTrans" cxnId="{7D5F9F87-0F65-408E-8199-9B26B9556361}">
      <dgm:prSet/>
      <dgm:spPr/>
      <dgm:t>
        <a:bodyPr/>
        <a:lstStyle/>
        <a:p>
          <a:endParaRPr lang="pt-BR"/>
        </a:p>
      </dgm:t>
    </dgm:pt>
    <dgm:pt modelId="{94B85169-CA08-4FB9-8F88-27084D340EEB}">
      <dgm:prSet phldrT="[Texto]" custT="1"/>
      <dgm:spPr/>
      <dgm:t>
        <a:bodyPr/>
        <a:lstStyle/>
        <a:p>
          <a:r>
            <a:rPr lang="pt-BR" sz="1000" dirty="0"/>
            <a:t>EIXO IV – GESTÃO DO TRABALHO E EDUCAÇÃO NA SAÚDE - SUS FORMADOR</a:t>
          </a:r>
        </a:p>
      </dgm:t>
    </dgm:pt>
    <dgm:pt modelId="{ED5E4E05-3C2F-452C-A6EC-6FFA11B0BC9B}" type="parTrans" cxnId="{4906929D-B0BA-4DFF-9AEC-43E3BF0322A2}">
      <dgm:prSet/>
      <dgm:spPr/>
      <dgm:t>
        <a:bodyPr/>
        <a:lstStyle/>
        <a:p>
          <a:endParaRPr lang="pt-BR"/>
        </a:p>
      </dgm:t>
    </dgm:pt>
    <dgm:pt modelId="{04B0F0FB-60F0-4131-9DDE-A3334EEEC82E}" type="sibTrans" cxnId="{4906929D-B0BA-4DFF-9AEC-43E3BF0322A2}">
      <dgm:prSet/>
      <dgm:spPr/>
      <dgm:t>
        <a:bodyPr/>
        <a:lstStyle/>
        <a:p>
          <a:endParaRPr lang="pt-BR"/>
        </a:p>
      </dgm:t>
    </dgm:pt>
    <dgm:pt modelId="{42045016-26FF-4AF8-AA53-FE9BF1925C0A}">
      <dgm:prSet phldrT="[Texto]" custT="1"/>
      <dgm:spPr/>
      <dgm:t>
        <a:bodyPr/>
        <a:lstStyle/>
        <a:p>
          <a:r>
            <a:rPr lang="pt-BR" sz="1000" dirty="0"/>
            <a:t>EIXO V – GESTÃO COMPARTILHADA E CONTROLE SOCIAL</a:t>
          </a:r>
        </a:p>
      </dgm:t>
    </dgm:pt>
    <dgm:pt modelId="{43FDB2FF-08D9-4479-9B80-57EBA2C5563E}" type="parTrans" cxnId="{61C391AD-AE94-4BD7-8AC9-15C73D00A533}">
      <dgm:prSet/>
      <dgm:spPr/>
      <dgm:t>
        <a:bodyPr/>
        <a:lstStyle/>
        <a:p>
          <a:endParaRPr lang="pt-BR"/>
        </a:p>
      </dgm:t>
    </dgm:pt>
    <dgm:pt modelId="{82EBA39D-CC69-497E-9404-70BD8CA2F11E}" type="sibTrans" cxnId="{61C391AD-AE94-4BD7-8AC9-15C73D00A533}">
      <dgm:prSet/>
      <dgm:spPr/>
      <dgm:t>
        <a:bodyPr/>
        <a:lstStyle/>
        <a:p>
          <a:endParaRPr lang="pt-BR"/>
        </a:p>
      </dgm:t>
    </dgm:pt>
    <dgm:pt modelId="{F3942306-8BB0-4CD9-8001-76D8E1931AB8}">
      <dgm:prSet phldrT="[Texto]" custT="1"/>
      <dgm:spPr/>
      <dgm:t>
        <a:bodyPr/>
        <a:lstStyle/>
        <a:p>
          <a:r>
            <a:rPr lang="pt-BR" sz="1000" dirty="0"/>
            <a:t>EIXO VI – APOIO LOGÍSTICO E FINANCEIRO</a:t>
          </a:r>
        </a:p>
      </dgm:t>
    </dgm:pt>
    <dgm:pt modelId="{10A29C21-9127-4747-9174-70706C8F63A2}" type="parTrans" cxnId="{AAC29379-DE96-46A9-AB63-8F3128CC28AA}">
      <dgm:prSet/>
      <dgm:spPr/>
      <dgm:t>
        <a:bodyPr/>
        <a:lstStyle/>
        <a:p>
          <a:endParaRPr lang="pt-BR"/>
        </a:p>
      </dgm:t>
    </dgm:pt>
    <dgm:pt modelId="{598E4D28-71EA-422D-A3E4-9AEAB74026D9}" type="sibTrans" cxnId="{AAC29379-DE96-46A9-AB63-8F3128CC28AA}">
      <dgm:prSet/>
      <dgm:spPr/>
      <dgm:t>
        <a:bodyPr/>
        <a:lstStyle/>
        <a:p>
          <a:endParaRPr lang="pt-BR"/>
        </a:p>
      </dgm:t>
    </dgm:pt>
    <dgm:pt modelId="{42BD9B05-1522-4B39-9C89-6349D88BF918}" type="pres">
      <dgm:prSet presAssocID="{D6980BE7-E1B3-416D-ADFF-3D68F1F67E25}" presName="Name0" presStyleCnt="0">
        <dgm:presLayoutVars>
          <dgm:dir/>
          <dgm:animLvl val="lvl"/>
          <dgm:resizeHandles val="exact"/>
        </dgm:presLayoutVars>
      </dgm:prSet>
      <dgm:spPr/>
      <dgm:t>
        <a:bodyPr/>
        <a:lstStyle/>
        <a:p>
          <a:endParaRPr lang="pt-BR"/>
        </a:p>
      </dgm:t>
    </dgm:pt>
    <dgm:pt modelId="{FABEB6B9-5496-4AB0-9C76-98ED39B0032C}" type="pres">
      <dgm:prSet presAssocID="{E74523B9-C628-472F-8C3B-3C8ADB283FEF}" presName="Name8" presStyleCnt="0"/>
      <dgm:spPr/>
    </dgm:pt>
    <dgm:pt modelId="{F83730B2-8058-4057-93D5-A736773CA6EE}" type="pres">
      <dgm:prSet presAssocID="{E74523B9-C628-472F-8C3B-3C8ADB283FEF}" presName="acctBkgd" presStyleLbl="alignAcc1" presStyleIdx="0" presStyleCnt="4"/>
      <dgm:spPr/>
      <dgm:t>
        <a:bodyPr/>
        <a:lstStyle/>
        <a:p>
          <a:endParaRPr lang="pt-BR"/>
        </a:p>
      </dgm:t>
    </dgm:pt>
    <dgm:pt modelId="{EDBFE327-C00E-4CBA-82FB-48D3D79614BF}" type="pres">
      <dgm:prSet presAssocID="{E74523B9-C628-472F-8C3B-3C8ADB283FEF}" presName="acctTx" presStyleLbl="alignAcc1" presStyleIdx="0" presStyleCnt="4">
        <dgm:presLayoutVars>
          <dgm:bulletEnabled val="1"/>
        </dgm:presLayoutVars>
      </dgm:prSet>
      <dgm:spPr/>
      <dgm:t>
        <a:bodyPr/>
        <a:lstStyle/>
        <a:p>
          <a:endParaRPr lang="pt-BR"/>
        </a:p>
      </dgm:t>
    </dgm:pt>
    <dgm:pt modelId="{0EF0E387-E5C7-41D5-AAB9-D2E420E7DB20}" type="pres">
      <dgm:prSet presAssocID="{E74523B9-C628-472F-8C3B-3C8ADB283FEF}" presName="level" presStyleLbl="node1" presStyleIdx="0" presStyleCnt="4">
        <dgm:presLayoutVars>
          <dgm:chMax val="1"/>
          <dgm:bulletEnabled val="1"/>
        </dgm:presLayoutVars>
      </dgm:prSet>
      <dgm:spPr/>
      <dgm:t>
        <a:bodyPr/>
        <a:lstStyle/>
        <a:p>
          <a:endParaRPr lang="pt-BR"/>
        </a:p>
      </dgm:t>
    </dgm:pt>
    <dgm:pt modelId="{4EBD924B-53AA-42A6-8705-2C102EF21240}" type="pres">
      <dgm:prSet presAssocID="{E74523B9-C628-472F-8C3B-3C8ADB283FEF}" presName="levelTx" presStyleLbl="revTx" presStyleIdx="0" presStyleCnt="0">
        <dgm:presLayoutVars>
          <dgm:chMax val="1"/>
          <dgm:bulletEnabled val="1"/>
        </dgm:presLayoutVars>
      </dgm:prSet>
      <dgm:spPr/>
      <dgm:t>
        <a:bodyPr/>
        <a:lstStyle/>
        <a:p>
          <a:endParaRPr lang="pt-BR"/>
        </a:p>
      </dgm:t>
    </dgm:pt>
    <dgm:pt modelId="{A7B29120-FC11-4354-B5EC-6004269C06F3}" type="pres">
      <dgm:prSet presAssocID="{1D404D1E-97D3-4F20-90B9-FD178256E9C5}" presName="Name8" presStyleCnt="0"/>
      <dgm:spPr/>
    </dgm:pt>
    <dgm:pt modelId="{C9D1DB22-9CA7-47C9-B983-0E29A07975CB}" type="pres">
      <dgm:prSet presAssocID="{1D404D1E-97D3-4F20-90B9-FD178256E9C5}" presName="acctBkgd" presStyleLbl="alignAcc1" presStyleIdx="1" presStyleCnt="4"/>
      <dgm:spPr/>
      <dgm:t>
        <a:bodyPr/>
        <a:lstStyle/>
        <a:p>
          <a:endParaRPr lang="pt-BR"/>
        </a:p>
      </dgm:t>
    </dgm:pt>
    <dgm:pt modelId="{A834DCA3-570B-4536-9BB8-34353341C89F}" type="pres">
      <dgm:prSet presAssocID="{1D404D1E-97D3-4F20-90B9-FD178256E9C5}" presName="acctTx" presStyleLbl="alignAcc1" presStyleIdx="1" presStyleCnt="4">
        <dgm:presLayoutVars>
          <dgm:bulletEnabled val="1"/>
        </dgm:presLayoutVars>
      </dgm:prSet>
      <dgm:spPr/>
      <dgm:t>
        <a:bodyPr/>
        <a:lstStyle/>
        <a:p>
          <a:endParaRPr lang="pt-BR"/>
        </a:p>
      </dgm:t>
    </dgm:pt>
    <dgm:pt modelId="{2C08F430-8482-4D6C-8E26-294EF5C5F95B}" type="pres">
      <dgm:prSet presAssocID="{1D404D1E-97D3-4F20-90B9-FD178256E9C5}" presName="level" presStyleLbl="node1" presStyleIdx="1" presStyleCnt="4">
        <dgm:presLayoutVars>
          <dgm:chMax val="1"/>
          <dgm:bulletEnabled val="1"/>
        </dgm:presLayoutVars>
      </dgm:prSet>
      <dgm:spPr/>
      <dgm:t>
        <a:bodyPr/>
        <a:lstStyle/>
        <a:p>
          <a:endParaRPr lang="pt-BR"/>
        </a:p>
      </dgm:t>
    </dgm:pt>
    <dgm:pt modelId="{3C8414CD-7C2B-4F42-AEB7-6CAF21535536}" type="pres">
      <dgm:prSet presAssocID="{1D404D1E-97D3-4F20-90B9-FD178256E9C5}" presName="levelTx" presStyleLbl="revTx" presStyleIdx="0" presStyleCnt="0">
        <dgm:presLayoutVars>
          <dgm:chMax val="1"/>
          <dgm:bulletEnabled val="1"/>
        </dgm:presLayoutVars>
      </dgm:prSet>
      <dgm:spPr/>
      <dgm:t>
        <a:bodyPr/>
        <a:lstStyle/>
        <a:p>
          <a:endParaRPr lang="pt-BR"/>
        </a:p>
      </dgm:t>
    </dgm:pt>
    <dgm:pt modelId="{62B02F0E-8038-4D98-A617-6B4CC394659D}" type="pres">
      <dgm:prSet presAssocID="{33B2BC5F-9374-49D3-8EEE-0E50BD0BBC1A}" presName="Name8" presStyleCnt="0"/>
      <dgm:spPr/>
    </dgm:pt>
    <dgm:pt modelId="{E582ADE3-5ADF-4DC6-B17B-68F3C2D0A519}" type="pres">
      <dgm:prSet presAssocID="{33B2BC5F-9374-49D3-8EEE-0E50BD0BBC1A}" presName="acctBkgd" presStyleLbl="alignAcc1" presStyleIdx="2" presStyleCnt="4"/>
      <dgm:spPr/>
      <dgm:t>
        <a:bodyPr/>
        <a:lstStyle/>
        <a:p>
          <a:endParaRPr lang="pt-BR"/>
        </a:p>
      </dgm:t>
    </dgm:pt>
    <dgm:pt modelId="{9F778765-0B03-4815-9564-681CF1B514E1}" type="pres">
      <dgm:prSet presAssocID="{33B2BC5F-9374-49D3-8EEE-0E50BD0BBC1A}" presName="acctTx" presStyleLbl="alignAcc1" presStyleIdx="2" presStyleCnt="4">
        <dgm:presLayoutVars>
          <dgm:bulletEnabled val="1"/>
        </dgm:presLayoutVars>
      </dgm:prSet>
      <dgm:spPr/>
      <dgm:t>
        <a:bodyPr/>
        <a:lstStyle/>
        <a:p>
          <a:endParaRPr lang="pt-BR"/>
        </a:p>
      </dgm:t>
    </dgm:pt>
    <dgm:pt modelId="{594E24F8-049D-4E0F-8FF4-68155708B43A}" type="pres">
      <dgm:prSet presAssocID="{33B2BC5F-9374-49D3-8EEE-0E50BD0BBC1A}" presName="level" presStyleLbl="node1" presStyleIdx="2" presStyleCnt="4">
        <dgm:presLayoutVars>
          <dgm:chMax val="1"/>
          <dgm:bulletEnabled val="1"/>
        </dgm:presLayoutVars>
      </dgm:prSet>
      <dgm:spPr/>
      <dgm:t>
        <a:bodyPr/>
        <a:lstStyle/>
        <a:p>
          <a:endParaRPr lang="pt-BR"/>
        </a:p>
      </dgm:t>
    </dgm:pt>
    <dgm:pt modelId="{A14A547A-5455-4B32-BB90-007D83FF13C6}" type="pres">
      <dgm:prSet presAssocID="{33B2BC5F-9374-49D3-8EEE-0E50BD0BBC1A}" presName="levelTx" presStyleLbl="revTx" presStyleIdx="0" presStyleCnt="0">
        <dgm:presLayoutVars>
          <dgm:chMax val="1"/>
          <dgm:bulletEnabled val="1"/>
        </dgm:presLayoutVars>
      </dgm:prSet>
      <dgm:spPr/>
      <dgm:t>
        <a:bodyPr/>
        <a:lstStyle/>
        <a:p>
          <a:endParaRPr lang="pt-BR"/>
        </a:p>
      </dgm:t>
    </dgm:pt>
    <dgm:pt modelId="{0F19E1A9-F188-4019-B50E-A7BAA9BEB425}" type="pres">
      <dgm:prSet presAssocID="{E64C60A0-FDD3-4009-8B0B-7F0807D3E12B}" presName="Name8" presStyleCnt="0"/>
      <dgm:spPr/>
    </dgm:pt>
    <dgm:pt modelId="{15D92914-EDBF-49F2-A335-E23D18C4841C}" type="pres">
      <dgm:prSet presAssocID="{E64C60A0-FDD3-4009-8B0B-7F0807D3E12B}" presName="acctBkgd" presStyleLbl="alignAcc1" presStyleIdx="3" presStyleCnt="4"/>
      <dgm:spPr/>
      <dgm:t>
        <a:bodyPr/>
        <a:lstStyle/>
        <a:p>
          <a:endParaRPr lang="pt-BR"/>
        </a:p>
      </dgm:t>
    </dgm:pt>
    <dgm:pt modelId="{AC10EF6D-55EF-4B49-A7D1-894819C33367}" type="pres">
      <dgm:prSet presAssocID="{E64C60A0-FDD3-4009-8B0B-7F0807D3E12B}" presName="acctTx" presStyleLbl="alignAcc1" presStyleIdx="3" presStyleCnt="4">
        <dgm:presLayoutVars>
          <dgm:bulletEnabled val="1"/>
        </dgm:presLayoutVars>
      </dgm:prSet>
      <dgm:spPr/>
      <dgm:t>
        <a:bodyPr/>
        <a:lstStyle/>
        <a:p>
          <a:endParaRPr lang="pt-BR"/>
        </a:p>
      </dgm:t>
    </dgm:pt>
    <dgm:pt modelId="{39ECACB3-A852-407B-8BD5-09418D678371}" type="pres">
      <dgm:prSet presAssocID="{E64C60A0-FDD3-4009-8B0B-7F0807D3E12B}" presName="level" presStyleLbl="node1" presStyleIdx="3" presStyleCnt="4">
        <dgm:presLayoutVars>
          <dgm:chMax val="1"/>
          <dgm:bulletEnabled val="1"/>
        </dgm:presLayoutVars>
      </dgm:prSet>
      <dgm:spPr/>
      <dgm:t>
        <a:bodyPr/>
        <a:lstStyle/>
        <a:p>
          <a:endParaRPr lang="pt-BR"/>
        </a:p>
      </dgm:t>
    </dgm:pt>
    <dgm:pt modelId="{4A9EE597-2A98-45C8-AC87-B21EAC044129}" type="pres">
      <dgm:prSet presAssocID="{E64C60A0-FDD3-4009-8B0B-7F0807D3E12B}" presName="levelTx" presStyleLbl="revTx" presStyleIdx="0" presStyleCnt="0">
        <dgm:presLayoutVars>
          <dgm:chMax val="1"/>
          <dgm:bulletEnabled val="1"/>
        </dgm:presLayoutVars>
      </dgm:prSet>
      <dgm:spPr/>
      <dgm:t>
        <a:bodyPr/>
        <a:lstStyle/>
        <a:p>
          <a:endParaRPr lang="pt-BR"/>
        </a:p>
      </dgm:t>
    </dgm:pt>
  </dgm:ptLst>
  <dgm:cxnLst>
    <dgm:cxn modelId="{2D5D01DB-A47E-4254-AF65-F29A33986FFA}" type="presOf" srcId="{42045016-26FF-4AF8-AA53-FE9BF1925C0A}" destId="{F83730B2-8058-4057-93D5-A736773CA6EE}" srcOrd="0" destOrd="4" presId="urn:microsoft.com/office/officeart/2005/8/layout/pyramid1"/>
    <dgm:cxn modelId="{805D7F0E-7903-4383-8381-CA2CD457185A}" type="presOf" srcId="{4D8CD79A-DE51-46EC-A912-9703282A14D5}" destId="{15D92914-EDBF-49F2-A335-E23D18C4841C}" srcOrd="0" destOrd="2" presId="urn:microsoft.com/office/officeart/2005/8/layout/pyramid1"/>
    <dgm:cxn modelId="{48FAE9BA-0930-4AFF-BDDC-6D60F0C48531}" type="presOf" srcId="{94B85169-CA08-4FB9-8F88-27084D340EEB}" destId="{EDBFE327-C00E-4CBA-82FB-48D3D79614BF}" srcOrd="1" destOrd="3" presId="urn:microsoft.com/office/officeart/2005/8/layout/pyramid1"/>
    <dgm:cxn modelId="{703B8BE6-3C64-4480-BFC1-CB9D06FDE5F3}" srcId="{D6980BE7-E1B3-416D-ADFF-3D68F1F67E25}" destId="{E74523B9-C628-472F-8C3B-3C8ADB283FEF}" srcOrd="0" destOrd="0" parTransId="{F26CECAE-7B88-42B3-B1CB-429A82650946}" sibTransId="{BE9D705B-2A93-4352-AF48-191C6C650D00}"/>
    <dgm:cxn modelId="{D56F602B-0135-4B4F-815D-4B85E234DEBD}" type="presOf" srcId="{4C58D881-C236-4E48-865F-2DA946801DBD}" destId="{EDBFE327-C00E-4CBA-82FB-48D3D79614BF}" srcOrd="1" destOrd="2" presId="urn:microsoft.com/office/officeart/2005/8/layout/pyramid1"/>
    <dgm:cxn modelId="{062CAE19-042B-4172-8C10-61B4CDBE8E5F}" srcId="{E637AD38-29D9-4C9D-A0F7-454860970451}" destId="{8DE682B8-B6CD-4BB1-833B-1DBA3D858910}" srcOrd="0" destOrd="0" parTransId="{4AB8E041-D08D-40E1-A67E-DDDD252C643C}" sibTransId="{FBCC2D95-35F8-4829-AB78-A4B216349DE5}"/>
    <dgm:cxn modelId="{91A8229E-992A-4547-AE23-EE04759ABFA5}" type="presOf" srcId="{4D8CD79A-DE51-46EC-A912-9703282A14D5}" destId="{AC10EF6D-55EF-4B49-A7D1-894819C33367}" srcOrd="1" destOrd="2" presId="urn:microsoft.com/office/officeart/2005/8/layout/pyramid1"/>
    <dgm:cxn modelId="{EA06296F-03C9-470B-947D-DDCE6C9C29FC}" type="presOf" srcId="{E64C60A0-FDD3-4009-8B0B-7F0807D3E12B}" destId="{39ECACB3-A852-407B-8BD5-09418D678371}" srcOrd="0" destOrd="0" presId="urn:microsoft.com/office/officeart/2005/8/layout/pyramid1"/>
    <dgm:cxn modelId="{AAC29379-DE96-46A9-AB63-8F3128CC28AA}" srcId="{E74523B9-C628-472F-8C3B-3C8ADB283FEF}" destId="{F3942306-8BB0-4CD9-8001-76D8E1931AB8}" srcOrd="5" destOrd="0" parTransId="{10A29C21-9127-4747-9174-70706C8F63A2}" sibTransId="{598E4D28-71EA-422D-A3E4-9AEAB74026D9}"/>
    <dgm:cxn modelId="{78004637-88A1-4675-86F5-FC40A1851360}" srcId="{D6980BE7-E1B3-416D-ADFF-3D68F1F67E25}" destId="{E64C60A0-FDD3-4009-8B0B-7F0807D3E12B}" srcOrd="3" destOrd="0" parTransId="{0AA61E4A-E064-4CDB-B946-875996355AF1}" sibTransId="{43BCBD36-2F52-4B7D-BF9A-B346CE8D809F}"/>
    <dgm:cxn modelId="{5D887B38-D3B1-428D-9652-0FAB7B89E952}" srcId="{E74523B9-C628-472F-8C3B-3C8ADB283FEF}" destId="{82A8D0EB-DB66-4738-A999-231B622E688C}" srcOrd="1" destOrd="0" parTransId="{5F87C6CE-409E-4929-9164-1D8E01C6529D}" sibTransId="{612F5C05-E2D2-48AE-8A0F-71ACE7A8BA12}"/>
    <dgm:cxn modelId="{36A6FAAC-BC43-4846-AA39-7F178BF42D56}" srcId="{1D404D1E-97D3-4F20-90B9-FD178256E9C5}" destId="{AAC2CFF4-9161-4E64-8EBC-24DABB767E0B}" srcOrd="0" destOrd="0" parTransId="{E67EECDE-C2F2-4A20-A41A-A51092DC2949}" sibTransId="{C6015203-FD1A-4359-86F0-7CACDD837B6B}"/>
    <dgm:cxn modelId="{8600DF70-C151-4213-ADF8-88FC5ABAB4FA}" type="presOf" srcId="{E637AD38-29D9-4C9D-A0F7-454860970451}" destId="{15D92914-EDBF-49F2-A335-E23D18C4841C}" srcOrd="0" destOrd="0" presId="urn:microsoft.com/office/officeart/2005/8/layout/pyramid1"/>
    <dgm:cxn modelId="{DB51F1EF-AC69-4EA3-8EA8-52E666E3D37A}" type="presOf" srcId="{E74523B9-C628-472F-8C3B-3C8ADB283FEF}" destId="{4EBD924B-53AA-42A6-8705-2C102EF21240}" srcOrd="1" destOrd="0" presId="urn:microsoft.com/office/officeart/2005/8/layout/pyramid1"/>
    <dgm:cxn modelId="{56BEB22A-D3FB-482D-8A1B-27022168C901}" srcId="{E74523B9-C628-472F-8C3B-3C8ADB283FEF}" destId="{FC1BE60F-CA61-4072-A3F2-5DF29EBBBFC4}" srcOrd="0" destOrd="0" parTransId="{026C41F9-A3B5-4E6F-9772-9861340D72B8}" sibTransId="{9E77CF18-8C2F-45A0-B091-2FEF361CDB81}"/>
    <dgm:cxn modelId="{8C60F92D-035E-4A3C-801C-0CA97DED8C33}" type="presOf" srcId="{42045016-26FF-4AF8-AA53-FE9BF1925C0A}" destId="{EDBFE327-C00E-4CBA-82FB-48D3D79614BF}" srcOrd="1" destOrd="4" presId="urn:microsoft.com/office/officeart/2005/8/layout/pyramid1"/>
    <dgm:cxn modelId="{A4426AB6-5080-4756-B0A0-BBBF31D38265}" type="presOf" srcId="{D6980BE7-E1B3-416D-ADFF-3D68F1F67E25}" destId="{42BD9B05-1522-4B39-9C89-6349D88BF918}" srcOrd="0" destOrd="0" presId="urn:microsoft.com/office/officeart/2005/8/layout/pyramid1"/>
    <dgm:cxn modelId="{AA65D047-ED2F-4007-8859-D8003D1046A3}" type="presOf" srcId="{FC1BE60F-CA61-4072-A3F2-5DF29EBBBFC4}" destId="{EDBFE327-C00E-4CBA-82FB-48D3D79614BF}" srcOrd="1" destOrd="0" presId="urn:microsoft.com/office/officeart/2005/8/layout/pyramid1"/>
    <dgm:cxn modelId="{CB339121-A869-4837-AF82-05CA7FAB5754}" type="presOf" srcId="{33B2BC5F-9374-49D3-8EEE-0E50BD0BBC1A}" destId="{A14A547A-5455-4B32-BB90-007D83FF13C6}" srcOrd="1" destOrd="0" presId="urn:microsoft.com/office/officeart/2005/8/layout/pyramid1"/>
    <dgm:cxn modelId="{9ABB443F-2F59-4E53-8A25-4607197786A5}" srcId="{D6980BE7-E1B3-416D-ADFF-3D68F1F67E25}" destId="{1D404D1E-97D3-4F20-90B9-FD178256E9C5}" srcOrd="1" destOrd="0" parTransId="{D91332DC-4060-4B7B-886A-7A2557B8A1C8}" sibTransId="{9AC8B9EF-B15C-4142-9146-AE20AAE498A8}"/>
    <dgm:cxn modelId="{6AA2753B-260B-460C-BD20-8B4CF5303350}" type="presOf" srcId="{AAC2CFF4-9161-4E64-8EBC-24DABB767E0B}" destId="{C9D1DB22-9CA7-47C9-B983-0E29A07975CB}" srcOrd="0" destOrd="0" presId="urn:microsoft.com/office/officeart/2005/8/layout/pyramid1"/>
    <dgm:cxn modelId="{E504F319-3470-4D16-A957-0C9DFE7193BD}" type="presOf" srcId="{E74523B9-C628-472F-8C3B-3C8ADB283FEF}" destId="{0EF0E387-E5C7-41D5-AAB9-D2E420E7DB20}" srcOrd="0" destOrd="0" presId="urn:microsoft.com/office/officeart/2005/8/layout/pyramid1"/>
    <dgm:cxn modelId="{5596C804-B7DF-4291-ACB6-4F79DD2AC1DE}" type="presOf" srcId="{F3942306-8BB0-4CD9-8001-76D8E1931AB8}" destId="{F83730B2-8058-4057-93D5-A736773CA6EE}" srcOrd="0" destOrd="5" presId="urn:microsoft.com/office/officeart/2005/8/layout/pyramid1"/>
    <dgm:cxn modelId="{05D14854-98B3-4917-9773-98086E527A23}" type="presOf" srcId="{FC1BE60F-CA61-4072-A3F2-5DF29EBBBFC4}" destId="{F83730B2-8058-4057-93D5-A736773CA6EE}" srcOrd="0" destOrd="0" presId="urn:microsoft.com/office/officeart/2005/8/layout/pyramid1"/>
    <dgm:cxn modelId="{8907E3B3-2F64-4FFB-8064-5246532DCFBA}" srcId="{33B2BC5F-9374-49D3-8EEE-0E50BD0BBC1A}" destId="{21EA77EA-050E-4056-9B75-EA412751F2A4}" srcOrd="0" destOrd="0" parTransId="{59B3C85B-BCDE-4FEF-9B8A-B7918D2D1D9A}" sibTransId="{2134D592-65CA-4AB7-9A18-D83BDF4073B2}"/>
    <dgm:cxn modelId="{4906929D-B0BA-4DFF-9AEC-43E3BF0322A2}" srcId="{E74523B9-C628-472F-8C3B-3C8ADB283FEF}" destId="{94B85169-CA08-4FB9-8F88-27084D340EEB}" srcOrd="3" destOrd="0" parTransId="{ED5E4E05-3C2F-452C-A6EC-6FFA11B0BC9B}" sibTransId="{04B0F0FB-60F0-4131-9DDE-A3334EEEC82E}"/>
    <dgm:cxn modelId="{465A4F3E-3098-4CCB-B8EA-1308A2E3315C}" type="presOf" srcId="{82A8D0EB-DB66-4738-A999-231B622E688C}" destId="{EDBFE327-C00E-4CBA-82FB-48D3D79614BF}" srcOrd="1" destOrd="1" presId="urn:microsoft.com/office/officeart/2005/8/layout/pyramid1"/>
    <dgm:cxn modelId="{9A91F522-CC52-4AE1-9EC1-C34CF84C4A00}" srcId="{D6980BE7-E1B3-416D-ADFF-3D68F1F67E25}" destId="{33B2BC5F-9374-49D3-8EEE-0E50BD0BBC1A}" srcOrd="2" destOrd="0" parTransId="{075B8215-2A1A-49EC-A1B1-20898F6CBA56}" sibTransId="{49A22305-7F72-4998-B7C4-D0F00515957E}"/>
    <dgm:cxn modelId="{6E70BB6D-4D8E-414F-BAF7-6D320E67F535}" type="presOf" srcId="{E64C60A0-FDD3-4009-8B0B-7F0807D3E12B}" destId="{4A9EE597-2A98-45C8-AC87-B21EAC044129}" srcOrd="1" destOrd="0" presId="urn:microsoft.com/office/officeart/2005/8/layout/pyramid1"/>
    <dgm:cxn modelId="{6F4EE0F1-DB9B-404A-A537-8B2C95A90B57}" type="presOf" srcId="{21EA77EA-050E-4056-9B75-EA412751F2A4}" destId="{E582ADE3-5ADF-4DC6-B17B-68F3C2D0A519}" srcOrd="0" destOrd="0" presId="urn:microsoft.com/office/officeart/2005/8/layout/pyramid1"/>
    <dgm:cxn modelId="{70945BBA-9BDC-432D-96EE-697802A98793}" type="presOf" srcId="{1D404D1E-97D3-4F20-90B9-FD178256E9C5}" destId="{2C08F430-8482-4D6C-8E26-294EF5C5F95B}" srcOrd="0" destOrd="0" presId="urn:microsoft.com/office/officeart/2005/8/layout/pyramid1"/>
    <dgm:cxn modelId="{0BDB3961-757A-4D93-97D7-5938999321F1}" type="presOf" srcId="{1D404D1E-97D3-4F20-90B9-FD178256E9C5}" destId="{3C8414CD-7C2B-4F42-AEB7-6CAF21535536}" srcOrd="1" destOrd="0" presId="urn:microsoft.com/office/officeart/2005/8/layout/pyramid1"/>
    <dgm:cxn modelId="{31F71626-66D8-4FC1-936E-A23FF70CEA3E}" type="presOf" srcId="{8DE682B8-B6CD-4BB1-833B-1DBA3D858910}" destId="{15D92914-EDBF-49F2-A335-E23D18C4841C}" srcOrd="0" destOrd="1" presId="urn:microsoft.com/office/officeart/2005/8/layout/pyramid1"/>
    <dgm:cxn modelId="{3EE2C989-F9EB-4FEB-9301-382D90D0ADAB}" type="presOf" srcId="{94B85169-CA08-4FB9-8F88-27084D340EEB}" destId="{F83730B2-8058-4057-93D5-A736773CA6EE}" srcOrd="0" destOrd="3" presId="urn:microsoft.com/office/officeart/2005/8/layout/pyramid1"/>
    <dgm:cxn modelId="{E501D21A-C386-4527-860E-E13A0310151B}" type="presOf" srcId="{8DE682B8-B6CD-4BB1-833B-1DBA3D858910}" destId="{AC10EF6D-55EF-4B49-A7D1-894819C33367}" srcOrd="1" destOrd="1" presId="urn:microsoft.com/office/officeart/2005/8/layout/pyramid1"/>
    <dgm:cxn modelId="{B399D3D2-8F4A-4B71-9707-CBA50BA57A2A}" srcId="{E64C60A0-FDD3-4009-8B0B-7F0807D3E12B}" destId="{E637AD38-29D9-4C9D-A0F7-454860970451}" srcOrd="0" destOrd="0" parTransId="{DB558F67-3774-475F-A102-3F8C79A39DD5}" sibTransId="{0A77748C-2FBD-4116-BFC3-A998E662DEA3}"/>
    <dgm:cxn modelId="{A6BC6057-E192-4657-849E-23886878FFEC}" type="presOf" srcId="{4C58D881-C236-4E48-865F-2DA946801DBD}" destId="{F83730B2-8058-4057-93D5-A736773CA6EE}" srcOrd="0" destOrd="2" presId="urn:microsoft.com/office/officeart/2005/8/layout/pyramid1"/>
    <dgm:cxn modelId="{67D01355-F627-45E1-B390-39AADAF92423}" type="presOf" srcId="{82A8D0EB-DB66-4738-A999-231B622E688C}" destId="{F83730B2-8058-4057-93D5-A736773CA6EE}" srcOrd="0" destOrd="1" presId="urn:microsoft.com/office/officeart/2005/8/layout/pyramid1"/>
    <dgm:cxn modelId="{46B4276D-AFF7-4878-B66C-D67704DB9885}" type="presOf" srcId="{21EA77EA-050E-4056-9B75-EA412751F2A4}" destId="{9F778765-0B03-4815-9564-681CF1B514E1}" srcOrd="1" destOrd="0" presId="urn:microsoft.com/office/officeart/2005/8/layout/pyramid1"/>
    <dgm:cxn modelId="{7D5F9F87-0F65-408E-8199-9B26B9556361}" srcId="{E74523B9-C628-472F-8C3B-3C8ADB283FEF}" destId="{4C58D881-C236-4E48-865F-2DA946801DBD}" srcOrd="2" destOrd="0" parTransId="{AB875E33-1C6D-4EE2-8F33-8E9E25B3DF9A}" sibTransId="{B0526331-5115-451B-BBC4-A3C3F41D9670}"/>
    <dgm:cxn modelId="{12590C2B-C47F-40DC-AB95-FF10B4198CB6}" srcId="{E637AD38-29D9-4C9D-A0F7-454860970451}" destId="{4D8CD79A-DE51-46EC-A912-9703282A14D5}" srcOrd="1" destOrd="0" parTransId="{C98F7D0C-3D97-4631-AAEE-5D63AB4210F0}" sibTransId="{AEE3FAC7-F7F6-4190-AE57-B131E555DC82}"/>
    <dgm:cxn modelId="{61C391AD-AE94-4BD7-8AC9-15C73D00A533}" srcId="{E74523B9-C628-472F-8C3B-3C8ADB283FEF}" destId="{42045016-26FF-4AF8-AA53-FE9BF1925C0A}" srcOrd="4" destOrd="0" parTransId="{43FDB2FF-08D9-4479-9B80-57EBA2C5563E}" sibTransId="{82EBA39D-CC69-497E-9404-70BD8CA2F11E}"/>
    <dgm:cxn modelId="{9287E5E2-8518-457A-A4E8-75169A50AE67}" type="presOf" srcId="{AAC2CFF4-9161-4E64-8EBC-24DABB767E0B}" destId="{A834DCA3-570B-4536-9BB8-34353341C89F}" srcOrd="1" destOrd="0" presId="urn:microsoft.com/office/officeart/2005/8/layout/pyramid1"/>
    <dgm:cxn modelId="{576412A5-687B-4576-8700-20CEFB6B00EE}" type="presOf" srcId="{E637AD38-29D9-4C9D-A0F7-454860970451}" destId="{AC10EF6D-55EF-4B49-A7D1-894819C33367}" srcOrd="1" destOrd="0" presId="urn:microsoft.com/office/officeart/2005/8/layout/pyramid1"/>
    <dgm:cxn modelId="{86C74450-FECE-464E-B3B0-4D9F75F2BADD}" type="presOf" srcId="{F3942306-8BB0-4CD9-8001-76D8E1931AB8}" destId="{EDBFE327-C00E-4CBA-82FB-48D3D79614BF}" srcOrd="1" destOrd="5" presId="urn:microsoft.com/office/officeart/2005/8/layout/pyramid1"/>
    <dgm:cxn modelId="{5006A9A5-D256-4EA8-8106-EDB5FF580402}" type="presOf" srcId="{33B2BC5F-9374-49D3-8EEE-0E50BD0BBC1A}" destId="{594E24F8-049D-4E0F-8FF4-68155708B43A}" srcOrd="0" destOrd="0" presId="urn:microsoft.com/office/officeart/2005/8/layout/pyramid1"/>
    <dgm:cxn modelId="{23A67663-1C63-4CF3-AF2E-C30CF1324227}" type="presParOf" srcId="{42BD9B05-1522-4B39-9C89-6349D88BF918}" destId="{FABEB6B9-5496-4AB0-9C76-98ED39B0032C}" srcOrd="0" destOrd="0" presId="urn:microsoft.com/office/officeart/2005/8/layout/pyramid1"/>
    <dgm:cxn modelId="{DEACC77B-9931-480C-B451-06B1BC965F67}" type="presParOf" srcId="{FABEB6B9-5496-4AB0-9C76-98ED39B0032C}" destId="{F83730B2-8058-4057-93D5-A736773CA6EE}" srcOrd="0" destOrd="0" presId="urn:microsoft.com/office/officeart/2005/8/layout/pyramid1"/>
    <dgm:cxn modelId="{7969873D-D2F4-4443-911E-12D75E7F90BF}" type="presParOf" srcId="{FABEB6B9-5496-4AB0-9C76-98ED39B0032C}" destId="{EDBFE327-C00E-4CBA-82FB-48D3D79614BF}" srcOrd="1" destOrd="0" presId="urn:microsoft.com/office/officeart/2005/8/layout/pyramid1"/>
    <dgm:cxn modelId="{812A855E-F3D8-48B6-8E94-2A04CA94C5C5}" type="presParOf" srcId="{FABEB6B9-5496-4AB0-9C76-98ED39B0032C}" destId="{0EF0E387-E5C7-41D5-AAB9-D2E420E7DB20}" srcOrd="2" destOrd="0" presId="urn:microsoft.com/office/officeart/2005/8/layout/pyramid1"/>
    <dgm:cxn modelId="{1456738B-B680-4F6D-A58C-96E1FB2D308C}" type="presParOf" srcId="{FABEB6B9-5496-4AB0-9C76-98ED39B0032C}" destId="{4EBD924B-53AA-42A6-8705-2C102EF21240}" srcOrd="3" destOrd="0" presId="urn:microsoft.com/office/officeart/2005/8/layout/pyramid1"/>
    <dgm:cxn modelId="{94EB9FF1-9A67-4DD6-8085-D235DD1ED864}" type="presParOf" srcId="{42BD9B05-1522-4B39-9C89-6349D88BF918}" destId="{A7B29120-FC11-4354-B5EC-6004269C06F3}" srcOrd="1" destOrd="0" presId="urn:microsoft.com/office/officeart/2005/8/layout/pyramid1"/>
    <dgm:cxn modelId="{460CAF37-705B-43D5-9E23-083A25B1E227}" type="presParOf" srcId="{A7B29120-FC11-4354-B5EC-6004269C06F3}" destId="{C9D1DB22-9CA7-47C9-B983-0E29A07975CB}" srcOrd="0" destOrd="0" presId="urn:microsoft.com/office/officeart/2005/8/layout/pyramid1"/>
    <dgm:cxn modelId="{6FE47EA0-1936-419B-92DC-A24EA7A82FF5}" type="presParOf" srcId="{A7B29120-FC11-4354-B5EC-6004269C06F3}" destId="{A834DCA3-570B-4536-9BB8-34353341C89F}" srcOrd="1" destOrd="0" presId="urn:microsoft.com/office/officeart/2005/8/layout/pyramid1"/>
    <dgm:cxn modelId="{A76CC760-E7F0-4362-85D3-40DF841415A1}" type="presParOf" srcId="{A7B29120-FC11-4354-B5EC-6004269C06F3}" destId="{2C08F430-8482-4D6C-8E26-294EF5C5F95B}" srcOrd="2" destOrd="0" presId="urn:microsoft.com/office/officeart/2005/8/layout/pyramid1"/>
    <dgm:cxn modelId="{62B9532C-6301-4B84-8F39-D8D927F88049}" type="presParOf" srcId="{A7B29120-FC11-4354-B5EC-6004269C06F3}" destId="{3C8414CD-7C2B-4F42-AEB7-6CAF21535536}" srcOrd="3" destOrd="0" presId="urn:microsoft.com/office/officeart/2005/8/layout/pyramid1"/>
    <dgm:cxn modelId="{4F71B87F-B33F-47FD-8B4F-2C12FCAEB531}" type="presParOf" srcId="{42BD9B05-1522-4B39-9C89-6349D88BF918}" destId="{62B02F0E-8038-4D98-A617-6B4CC394659D}" srcOrd="2" destOrd="0" presId="urn:microsoft.com/office/officeart/2005/8/layout/pyramid1"/>
    <dgm:cxn modelId="{CA933074-B531-4F84-B96D-3250467E1F48}" type="presParOf" srcId="{62B02F0E-8038-4D98-A617-6B4CC394659D}" destId="{E582ADE3-5ADF-4DC6-B17B-68F3C2D0A519}" srcOrd="0" destOrd="0" presId="urn:microsoft.com/office/officeart/2005/8/layout/pyramid1"/>
    <dgm:cxn modelId="{A0965071-DE1A-4FE5-95E1-B7A9ADDA7D7E}" type="presParOf" srcId="{62B02F0E-8038-4D98-A617-6B4CC394659D}" destId="{9F778765-0B03-4815-9564-681CF1B514E1}" srcOrd="1" destOrd="0" presId="urn:microsoft.com/office/officeart/2005/8/layout/pyramid1"/>
    <dgm:cxn modelId="{85BAE446-1092-4D40-9A6B-403BEE3E69E4}" type="presParOf" srcId="{62B02F0E-8038-4D98-A617-6B4CC394659D}" destId="{594E24F8-049D-4E0F-8FF4-68155708B43A}" srcOrd="2" destOrd="0" presId="urn:microsoft.com/office/officeart/2005/8/layout/pyramid1"/>
    <dgm:cxn modelId="{874F91BF-5C04-4A85-910B-4DFB903C7007}" type="presParOf" srcId="{62B02F0E-8038-4D98-A617-6B4CC394659D}" destId="{A14A547A-5455-4B32-BB90-007D83FF13C6}" srcOrd="3" destOrd="0" presId="urn:microsoft.com/office/officeart/2005/8/layout/pyramid1"/>
    <dgm:cxn modelId="{DF1ACCF8-03F5-4979-B080-7258093B2F7E}" type="presParOf" srcId="{42BD9B05-1522-4B39-9C89-6349D88BF918}" destId="{0F19E1A9-F188-4019-B50E-A7BAA9BEB425}" srcOrd="3" destOrd="0" presId="urn:microsoft.com/office/officeart/2005/8/layout/pyramid1"/>
    <dgm:cxn modelId="{95224A5A-8895-4FFB-94AF-F7B7FEB90929}" type="presParOf" srcId="{0F19E1A9-F188-4019-B50E-A7BAA9BEB425}" destId="{15D92914-EDBF-49F2-A335-E23D18C4841C}" srcOrd="0" destOrd="0" presId="urn:microsoft.com/office/officeart/2005/8/layout/pyramid1"/>
    <dgm:cxn modelId="{D7B1101C-AE52-4D47-A8CD-5498AC68290A}" type="presParOf" srcId="{0F19E1A9-F188-4019-B50E-A7BAA9BEB425}" destId="{AC10EF6D-55EF-4B49-A7D1-894819C33367}" srcOrd="1" destOrd="0" presId="urn:microsoft.com/office/officeart/2005/8/layout/pyramid1"/>
    <dgm:cxn modelId="{FCEF83EC-706E-4BA9-8A84-D214FBBAC852}" type="presParOf" srcId="{0F19E1A9-F188-4019-B50E-A7BAA9BEB425}" destId="{39ECACB3-A852-407B-8BD5-09418D678371}" srcOrd="2" destOrd="0" presId="urn:microsoft.com/office/officeart/2005/8/layout/pyramid1"/>
    <dgm:cxn modelId="{17A5073F-8A66-4138-BE52-E1A96B0FC4D8}" type="presParOf" srcId="{0F19E1A9-F188-4019-B50E-A7BAA9BEB425}" destId="{4A9EE597-2A98-45C8-AC87-B21EAC044129}" srcOrd="3"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BBB6C4-03BB-4525-829C-79CDFB4B6DA2}" type="doc">
      <dgm:prSet loTypeId="urn:microsoft.com/office/officeart/2005/8/layout/vList5" loCatId="list" qsTypeId="urn:microsoft.com/office/officeart/2005/8/quickstyle/simple1" qsCatId="simple" csTypeId="urn:microsoft.com/office/officeart/2005/8/colors/colorful1#2" csCatId="colorful" phldr="1"/>
      <dgm:spPr/>
      <dgm:t>
        <a:bodyPr/>
        <a:lstStyle/>
        <a:p>
          <a:endParaRPr lang="pt-BR"/>
        </a:p>
      </dgm:t>
    </dgm:pt>
    <dgm:pt modelId="{DD81F552-30EE-41B3-BBEE-162346EDEB55}">
      <dgm:prSet phldrT="[Texto]"/>
      <dgm:spPr/>
      <dgm:t>
        <a:bodyPr/>
        <a:lstStyle/>
        <a:p>
          <a:r>
            <a:rPr lang="pt-BR" dirty="0" smtClean="0"/>
            <a:t>Atenção Primária a Saúde</a:t>
          </a:r>
          <a:endParaRPr lang="pt-BR" dirty="0"/>
        </a:p>
      </dgm:t>
    </dgm:pt>
    <dgm:pt modelId="{3C964334-DE3D-4A88-A31D-BE85A3FCD5FC}" type="parTrans" cxnId="{517D107E-11EA-49FE-AD67-3BEB2DD07169}">
      <dgm:prSet/>
      <dgm:spPr/>
      <dgm:t>
        <a:bodyPr/>
        <a:lstStyle/>
        <a:p>
          <a:endParaRPr lang="pt-BR"/>
        </a:p>
      </dgm:t>
    </dgm:pt>
    <dgm:pt modelId="{6174C65F-40FC-4D67-A581-446C35C7A36B}" type="sibTrans" cxnId="{517D107E-11EA-49FE-AD67-3BEB2DD07169}">
      <dgm:prSet/>
      <dgm:spPr/>
      <dgm:t>
        <a:bodyPr/>
        <a:lstStyle/>
        <a:p>
          <a:endParaRPr lang="pt-BR"/>
        </a:p>
      </dgm:t>
    </dgm:pt>
    <dgm:pt modelId="{BB1F842E-F730-4473-9B26-CD40B481A6C3}">
      <dgm:prSet phldrT="[Texto]"/>
      <dgm:spPr/>
      <dgm:t>
        <a:bodyPr/>
        <a:lstStyle/>
        <a:p>
          <a:r>
            <a:rPr lang="pt-BR" dirty="0" smtClean="0"/>
            <a:t>Indicador 1.i.1. Cobertura populacional estimada pelas equipes de Atenção Básica</a:t>
          </a:r>
          <a:endParaRPr lang="pt-BR" dirty="0"/>
        </a:p>
      </dgm:t>
    </dgm:pt>
    <dgm:pt modelId="{B5233FA8-BE00-406E-89D2-755AD82C8AAC}" type="parTrans" cxnId="{10D091B5-C379-4DD1-AFE2-DBC3F106CEB4}">
      <dgm:prSet/>
      <dgm:spPr/>
      <dgm:t>
        <a:bodyPr/>
        <a:lstStyle/>
        <a:p>
          <a:endParaRPr lang="pt-BR"/>
        </a:p>
      </dgm:t>
    </dgm:pt>
    <dgm:pt modelId="{495EE7FB-BEC7-4B13-BCB5-E8D4837911BD}" type="sibTrans" cxnId="{10D091B5-C379-4DD1-AFE2-DBC3F106CEB4}">
      <dgm:prSet/>
      <dgm:spPr/>
      <dgm:t>
        <a:bodyPr/>
        <a:lstStyle/>
        <a:p>
          <a:endParaRPr lang="pt-BR"/>
        </a:p>
      </dgm:t>
    </dgm:pt>
    <dgm:pt modelId="{0A8E52B1-64FE-4963-967F-34661B9B9F8C}">
      <dgm:prSet phldrT="[Texto]"/>
      <dgm:spPr/>
      <dgm:t>
        <a:bodyPr/>
        <a:lstStyle/>
        <a:p>
          <a:r>
            <a:rPr lang="pt-BR" dirty="0" smtClean="0"/>
            <a:t>Indicador 1.i.3. Cobertura populacional estimada de SAÚDE BUCAL na Atenção Básica</a:t>
          </a:r>
          <a:endParaRPr lang="pt-BR" dirty="0"/>
        </a:p>
      </dgm:t>
    </dgm:pt>
    <dgm:pt modelId="{DA4413FB-DDF6-4199-A7BD-B935E1316798}" type="parTrans" cxnId="{407299C5-D3A5-426E-B185-28A847A5D1E9}">
      <dgm:prSet/>
      <dgm:spPr/>
      <dgm:t>
        <a:bodyPr/>
        <a:lstStyle/>
        <a:p>
          <a:endParaRPr lang="pt-BR"/>
        </a:p>
      </dgm:t>
    </dgm:pt>
    <dgm:pt modelId="{8E16E157-F73D-4F8C-A762-B7AE104AF51D}" type="sibTrans" cxnId="{407299C5-D3A5-426E-B185-28A847A5D1E9}">
      <dgm:prSet/>
      <dgm:spPr/>
      <dgm:t>
        <a:bodyPr/>
        <a:lstStyle/>
        <a:p>
          <a:endParaRPr lang="pt-BR"/>
        </a:p>
      </dgm:t>
    </dgm:pt>
    <dgm:pt modelId="{09576D37-A134-479C-B013-49997AE721FC}">
      <dgm:prSet phldrT="[Texto]"/>
      <dgm:spPr/>
      <dgm:t>
        <a:bodyPr/>
        <a:lstStyle/>
        <a:p>
          <a:r>
            <a:rPr lang="pt-BR" dirty="0" smtClean="0"/>
            <a:t>Indicador 1.i.2. Cobertura de acompanhamento das condicionalidades de Saúde do Programa Bolsa Família</a:t>
          </a:r>
          <a:endParaRPr lang="pt-BR" dirty="0"/>
        </a:p>
      </dgm:t>
    </dgm:pt>
    <dgm:pt modelId="{A19BD709-5723-4F46-A5EC-52735C72F1B5}" type="parTrans" cxnId="{CF3F0FD8-7A98-449C-9DE4-2D3533883A95}">
      <dgm:prSet/>
      <dgm:spPr/>
      <dgm:t>
        <a:bodyPr/>
        <a:lstStyle/>
        <a:p>
          <a:endParaRPr lang="pt-BR"/>
        </a:p>
      </dgm:t>
    </dgm:pt>
    <dgm:pt modelId="{8226DA5E-97F7-4203-8A57-2ADA6BE6BFB8}" type="sibTrans" cxnId="{CF3F0FD8-7A98-449C-9DE4-2D3533883A95}">
      <dgm:prSet/>
      <dgm:spPr/>
      <dgm:t>
        <a:bodyPr/>
        <a:lstStyle/>
        <a:p>
          <a:endParaRPr lang="pt-BR"/>
        </a:p>
      </dgm:t>
    </dgm:pt>
    <dgm:pt modelId="{873C308A-050B-46F7-991F-94AFC5774E4C}">
      <dgm:prSet phldrT="[Texto]"/>
      <dgm:spPr/>
      <dgm:t>
        <a:bodyPr/>
        <a:lstStyle/>
        <a:p>
          <a:r>
            <a:rPr lang="pt-BR" dirty="0" smtClean="0"/>
            <a:t>Indicador 2.ii.6. Taxa de mortalidade prematura (de 30 a 69 anos) pelo conjunto das quatro principais doenças crônicas não transmissíveis (DCNT - doenças do aparelho circulatório, câncer, diabetes e doenças respiratórias crônicas.</a:t>
          </a:r>
          <a:endParaRPr lang="pt-BR" dirty="0"/>
        </a:p>
      </dgm:t>
    </dgm:pt>
    <dgm:pt modelId="{5B1115F1-5B02-4EA9-B83F-4DBC606B4C4B}" type="parTrans" cxnId="{1689EE34-83B6-497F-86CA-6D89AC6B2C95}">
      <dgm:prSet/>
      <dgm:spPr/>
      <dgm:t>
        <a:bodyPr/>
        <a:lstStyle/>
        <a:p>
          <a:endParaRPr lang="pt-BR"/>
        </a:p>
      </dgm:t>
    </dgm:pt>
    <dgm:pt modelId="{BC1C0BF5-2F1C-452D-95A3-DE2D223FA860}" type="sibTrans" cxnId="{1689EE34-83B6-497F-86CA-6D89AC6B2C95}">
      <dgm:prSet/>
      <dgm:spPr/>
      <dgm:t>
        <a:bodyPr/>
        <a:lstStyle/>
        <a:p>
          <a:endParaRPr lang="pt-BR"/>
        </a:p>
      </dgm:t>
    </dgm:pt>
    <dgm:pt modelId="{286AD886-72FA-42AD-8768-03039C0F376E}">
      <dgm:prSet phldrT="[Texto]"/>
      <dgm:spPr/>
      <dgm:t>
        <a:bodyPr/>
        <a:lstStyle/>
        <a:p>
          <a:r>
            <a:rPr lang="pt-BR" dirty="0" smtClean="0"/>
            <a:t>Indicador 3.i.5. Proporção de cura de casos novos de tuberculose pulmonar com confirmação laboratorial</a:t>
          </a:r>
          <a:endParaRPr lang="pt-BR" dirty="0"/>
        </a:p>
      </dgm:t>
    </dgm:pt>
    <dgm:pt modelId="{1BF9A1D3-EBB0-47E6-801A-8904C5A108E0}" type="parTrans" cxnId="{09D5CB26-4E87-4299-8ADC-FC94802A75FE}">
      <dgm:prSet/>
      <dgm:spPr/>
      <dgm:t>
        <a:bodyPr/>
        <a:lstStyle/>
        <a:p>
          <a:endParaRPr lang="pt-BR"/>
        </a:p>
      </dgm:t>
    </dgm:pt>
    <dgm:pt modelId="{894F612B-5E23-4FA6-BDB7-05928E27CDB4}" type="sibTrans" cxnId="{09D5CB26-4E87-4299-8ADC-FC94802A75FE}">
      <dgm:prSet/>
      <dgm:spPr/>
      <dgm:t>
        <a:bodyPr/>
        <a:lstStyle/>
        <a:p>
          <a:endParaRPr lang="pt-BR"/>
        </a:p>
      </dgm:t>
    </dgm:pt>
    <dgm:pt modelId="{EAF71D7D-72E3-42D3-82BE-E281679E6FB9}">
      <dgm:prSet phldrT="[Texto]"/>
      <dgm:spPr/>
      <dgm:t>
        <a:bodyPr/>
        <a:lstStyle/>
        <a:p>
          <a:r>
            <a:rPr lang="pt-BR" dirty="0" smtClean="0"/>
            <a:t>Indicador 3.i.6. Proporção de exames anti-HIV realizados entre os casos novos de tuberculose</a:t>
          </a:r>
          <a:endParaRPr lang="pt-BR" dirty="0"/>
        </a:p>
      </dgm:t>
    </dgm:pt>
    <dgm:pt modelId="{A2F34569-B387-48C3-B587-551AC7B5A636}" type="parTrans" cxnId="{47C332CB-B2A7-47FB-9022-38A47306ABED}">
      <dgm:prSet/>
      <dgm:spPr/>
      <dgm:t>
        <a:bodyPr/>
        <a:lstStyle/>
        <a:p>
          <a:endParaRPr lang="pt-BR"/>
        </a:p>
      </dgm:t>
    </dgm:pt>
    <dgm:pt modelId="{A0AD2A17-2FF3-496E-A479-BB25C05AED7B}" type="sibTrans" cxnId="{47C332CB-B2A7-47FB-9022-38A47306ABED}">
      <dgm:prSet/>
      <dgm:spPr/>
      <dgm:t>
        <a:bodyPr/>
        <a:lstStyle/>
        <a:p>
          <a:endParaRPr lang="pt-BR"/>
        </a:p>
      </dgm:t>
    </dgm:pt>
    <dgm:pt modelId="{D72C8937-F98C-4E65-81D1-CC45AB4C426E}">
      <dgm:prSet phldrT="[Texto]"/>
      <dgm:spPr/>
      <dgm:t>
        <a:bodyPr/>
        <a:lstStyle/>
        <a:p>
          <a:r>
            <a:rPr lang="pt-BR" dirty="0" smtClean="0"/>
            <a:t>Indicador 1.ii.1. - Razão de exames Citopatológicos do colo do útero em mulheres de 25 a 64 anos e a população na mesma faixa etária</a:t>
          </a:r>
          <a:endParaRPr lang="pt-BR" dirty="0"/>
        </a:p>
      </dgm:t>
    </dgm:pt>
    <dgm:pt modelId="{3876394A-8DAA-498C-8667-FF2A5C948288}" type="parTrans" cxnId="{DE58D6DB-7B7C-4D6E-BF26-6A341A1E3405}">
      <dgm:prSet/>
      <dgm:spPr/>
      <dgm:t>
        <a:bodyPr/>
        <a:lstStyle/>
        <a:p>
          <a:endParaRPr lang="pt-BR"/>
        </a:p>
      </dgm:t>
    </dgm:pt>
    <dgm:pt modelId="{5221E6AC-3157-42C9-B851-E3441363F5E5}" type="sibTrans" cxnId="{DE58D6DB-7B7C-4D6E-BF26-6A341A1E3405}">
      <dgm:prSet/>
      <dgm:spPr/>
      <dgm:t>
        <a:bodyPr/>
        <a:lstStyle/>
        <a:p>
          <a:endParaRPr lang="pt-BR"/>
        </a:p>
      </dgm:t>
    </dgm:pt>
    <dgm:pt modelId="{6F0C73BB-C793-4B12-9F88-F1C0D335E7B2}">
      <dgm:prSet phldrT="[Texto]"/>
      <dgm:spPr/>
      <dgm:t>
        <a:bodyPr/>
        <a:lstStyle/>
        <a:p>
          <a:r>
            <a:rPr lang="pt-BR" dirty="0" smtClean="0"/>
            <a:t>Indicador 1.ii.2. Razão de exames de mamografia de rastreamento - mulheres de 50 a 69 anos</a:t>
          </a:r>
          <a:endParaRPr lang="pt-BR" dirty="0"/>
        </a:p>
      </dgm:t>
    </dgm:pt>
    <dgm:pt modelId="{3118AA3B-1EF7-4D06-8454-C07B2F1F412C}" type="parTrans" cxnId="{D34EFA21-7F23-4E08-8BBA-8FBBBE3855FD}">
      <dgm:prSet/>
      <dgm:spPr/>
      <dgm:t>
        <a:bodyPr/>
        <a:lstStyle/>
        <a:p>
          <a:endParaRPr lang="pt-BR"/>
        </a:p>
      </dgm:t>
    </dgm:pt>
    <dgm:pt modelId="{BFE2927E-D446-40E6-9D7A-67FFA9B26648}" type="sibTrans" cxnId="{D34EFA21-7F23-4E08-8BBA-8FBBBE3855FD}">
      <dgm:prSet/>
      <dgm:spPr/>
      <dgm:t>
        <a:bodyPr/>
        <a:lstStyle/>
        <a:p>
          <a:endParaRPr lang="pt-BR"/>
        </a:p>
      </dgm:t>
    </dgm:pt>
    <dgm:pt modelId="{0A1B7975-7150-493E-AE5A-9578B4FB67E7}">
      <dgm:prSet phldrT="[Texto]"/>
      <dgm:spPr/>
      <dgm:t>
        <a:bodyPr/>
        <a:lstStyle/>
        <a:p>
          <a:r>
            <a:rPr lang="pt-BR" dirty="0" smtClean="0"/>
            <a:t>Indicador 2.i.3. Proporção de nascidos vivos de mães com sete ou mais consultas de pré-natal</a:t>
          </a:r>
          <a:endParaRPr lang="pt-BR" dirty="0"/>
        </a:p>
      </dgm:t>
    </dgm:pt>
    <dgm:pt modelId="{612CEC8B-2AAD-4BA1-BD63-BE3976850B24}" type="parTrans" cxnId="{C3ACF48A-8C5B-4154-9636-2C6185B2CC0E}">
      <dgm:prSet/>
      <dgm:spPr/>
      <dgm:t>
        <a:bodyPr/>
        <a:lstStyle/>
        <a:p>
          <a:endParaRPr lang="pt-BR"/>
        </a:p>
      </dgm:t>
    </dgm:pt>
    <dgm:pt modelId="{874A70C3-87A8-40A5-862F-BC843A3AE147}" type="sibTrans" cxnId="{C3ACF48A-8C5B-4154-9636-2C6185B2CC0E}">
      <dgm:prSet/>
      <dgm:spPr/>
      <dgm:t>
        <a:bodyPr/>
        <a:lstStyle/>
        <a:p>
          <a:endParaRPr lang="pt-BR"/>
        </a:p>
      </dgm:t>
    </dgm:pt>
    <dgm:pt modelId="{DF97F057-F768-4989-914D-5EE81079F5E2}">
      <dgm:prSet phldrT="[Texto]"/>
      <dgm:spPr/>
      <dgm:t>
        <a:bodyPr/>
        <a:lstStyle/>
        <a:p>
          <a:r>
            <a:rPr lang="pt-BR" dirty="0" smtClean="0"/>
            <a:t>Indicador 3.i.4. Proporção de vacinas selecionadas do Calendário Nacional de Vacinação para crianças menores de dois anos de idade - Pentavalente (3ª dose), Pneumocócica 10-valente (2ª dose), Poliomielite (3ª U dose) e Tríplice viral (1ª dose) - com cobertura vacinal preconizada</a:t>
          </a:r>
          <a:endParaRPr lang="pt-BR" dirty="0"/>
        </a:p>
      </dgm:t>
    </dgm:pt>
    <dgm:pt modelId="{F39A5435-D039-4DD3-B7BA-CBF1086D68F5}" type="parTrans" cxnId="{971ED6AC-0286-40E8-A265-562BC652DF53}">
      <dgm:prSet/>
      <dgm:spPr/>
      <dgm:t>
        <a:bodyPr/>
        <a:lstStyle/>
        <a:p>
          <a:endParaRPr lang="pt-BR"/>
        </a:p>
      </dgm:t>
    </dgm:pt>
    <dgm:pt modelId="{6523F087-EAFD-47ED-BDF9-311DF7DE1C99}" type="sibTrans" cxnId="{971ED6AC-0286-40E8-A265-562BC652DF53}">
      <dgm:prSet/>
      <dgm:spPr/>
      <dgm:t>
        <a:bodyPr/>
        <a:lstStyle/>
        <a:p>
          <a:endParaRPr lang="pt-BR"/>
        </a:p>
      </dgm:t>
    </dgm:pt>
    <dgm:pt modelId="{F04145B1-5D80-42F5-9F9F-E3CCE5D3ABAB}" type="pres">
      <dgm:prSet presAssocID="{7DBBB6C4-03BB-4525-829C-79CDFB4B6DA2}" presName="Name0" presStyleCnt="0">
        <dgm:presLayoutVars>
          <dgm:dir/>
          <dgm:animLvl val="lvl"/>
          <dgm:resizeHandles val="exact"/>
        </dgm:presLayoutVars>
      </dgm:prSet>
      <dgm:spPr/>
      <dgm:t>
        <a:bodyPr/>
        <a:lstStyle/>
        <a:p>
          <a:endParaRPr lang="pt-BR"/>
        </a:p>
      </dgm:t>
    </dgm:pt>
    <dgm:pt modelId="{7F039485-F87F-4E90-8E64-DDCA092D1162}" type="pres">
      <dgm:prSet presAssocID="{DD81F552-30EE-41B3-BBEE-162346EDEB55}" presName="linNode" presStyleCnt="0"/>
      <dgm:spPr/>
    </dgm:pt>
    <dgm:pt modelId="{3621454B-975F-477D-898C-1CCC7E7BC882}" type="pres">
      <dgm:prSet presAssocID="{DD81F552-30EE-41B3-BBEE-162346EDEB55}" presName="parentText" presStyleLbl="node1" presStyleIdx="0" presStyleCnt="1" custScaleX="41243">
        <dgm:presLayoutVars>
          <dgm:chMax val="1"/>
          <dgm:bulletEnabled val="1"/>
        </dgm:presLayoutVars>
      </dgm:prSet>
      <dgm:spPr/>
      <dgm:t>
        <a:bodyPr/>
        <a:lstStyle/>
        <a:p>
          <a:endParaRPr lang="pt-BR"/>
        </a:p>
      </dgm:t>
    </dgm:pt>
    <dgm:pt modelId="{752810F2-26C7-4268-A8C8-DEEC8767E940}" type="pres">
      <dgm:prSet presAssocID="{DD81F552-30EE-41B3-BBEE-162346EDEB55}" presName="descendantText" presStyleLbl="alignAccFollowNode1" presStyleIdx="0" presStyleCnt="1" custScaleX="127754" custScaleY="125000">
        <dgm:presLayoutVars>
          <dgm:bulletEnabled val="1"/>
        </dgm:presLayoutVars>
      </dgm:prSet>
      <dgm:spPr/>
      <dgm:t>
        <a:bodyPr/>
        <a:lstStyle/>
        <a:p>
          <a:endParaRPr lang="pt-BR"/>
        </a:p>
      </dgm:t>
    </dgm:pt>
  </dgm:ptLst>
  <dgm:cxnLst>
    <dgm:cxn modelId="{5EA0A059-BEC5-431F-9908-4BC47A4F7C4E}" type="presOf" srcId="{6F0C73BB-C793-4B12-9F88-F1C0D335E7B2}" destId="{752810F2-26C7-4268-A8C8-DEEC8767E940}" srcOrd="0" destOrd="7" presId="urn:microsoft.com/office/officeart/2005/8/layout/vList5"/>
    <dgm:cxn modelId="{DE58D6DB-7B7C-4D6E-BF26-6A341A1E3405}" srcId="{DD81F552-30EE-41B3-BBEE-162346EDEB55}" destId="{D72C8937-F98C-4E65-81D1-CC45AB4C426E}" srcOrd="6" destOrd="0" parTransId="{3876394A-8DAA-498C-8667-FF2A5C948288}" sibTransId="{5221E6AC-3157-42C9-B851-E3441363F5E5}"/>
    <dgm:cxn modelId="{D34EFA21-7F23-4E08-8BBA-8FBBBE3855FD}" srcId="{DD81F552-30EE-41B3-BBEE-162346EDEB55}" destId="{6F0C73BB-C793-4B12-9F88-F1C0D335E7B2}" srcOrd="7" destOrd="0" parTransId="{3118AA3B-1EF7-4D06-8454-C07B2F1F412C}" sibTransId="{BFE2927E-D446-40E6-9D7A-67FFA9B26648}"/>
    <dgm:cxn modelId="{68D1E9D2-C637-4A66-B936-0F247106BFD2}" type="presOf" srcId="{EAF71D7D-72E3-42D3-82BE-E281679E6FB9}" destId="{752810F2-26C7-4268-A8C8-DEEC8767E940}" srcOrd="0" destOrd="5" presId="urn:microsoft.com/office/officeart/2005/8/layout/vList5"/>
    <dgm:cxn modelId="{407299C5-D3A5-426E-B185-28A847A5D1E9}" srcId="{DD81F552-30EE-41B3-BBEE-162346EDEB55}" destId="{0A8E52B1-64FE-4963-967F-34661B9B9F8C}" srcOrd="1" destOrd="0" parTransId="{DA4413FB-DDF6-4199-A7BD-B935E1316798}" sibTransId="{8E16E157-F73D-4F8C-A762-B7AE104AF51D}"/>
    <dgm:cxn modelId="{A8694780-FA43-4C17-8734-926256445ACD}" type="presOf" srcId="{873C308A-050B-46F7-991F-94AFC5774E4C}" destId="{752810F2-26C7-4268-A8C8-DEEC8767E940}" srcOrd="0" destOrd="3" presId="urn:microsoft.com/office/officeart/2005/8/layout/vList5"/>
    <dgm:cxn modelId="{B568BA7D-47A8-4146-A6B5-E73859447F68}" type="presOf" srcId="{0A1B7975-7150-493E-AE5A-9578B4FB67E7}" destId="{752810F2-26C7-4268-A8C8-DEEC8767E940}" srcOrd="0" destOrd="8" presId="urn:microsoft.com/office/officeart/2005/8/layout/vList5"/>
    <dgm:cxn modelId="{BB0C137A-EA53-41C8-974B-D68DD4CA9070}" type="presOf" srcId="{286AD886-72FA-42AD-8768-03039C0F376E}" destId="{752810F2-26C7-4268-A8C8-DEEC8767E940}" srcOrd="0" destOrd="4" presId="urn:microsoft.com/office/officeart/2005/8/layout/vList5"/>
    <dgm:cxn modelId="{47C332CB-B2A7-47FB-9022-38A47306ABED}" srcId="{DD81F552-30EE-41B3-BBEE-162346EDEB55}" destId="{EAF71D7D-72E3-42D3-82BE-E281679E6FB9}" srcOrd="5" destOrd="0" parTransId="{A2F34569-B387-48C3-B587-551AC7B5A636}" sibTransId="{A0AD2A17-2FF3-496E-A479-BB25C05AED7B}"/>
    <dgm:cxn modelId="{FD177F8A-258D-4B10-A118-89FB47D31D54}" type="presOf" srcId="{DF97F057-F768-4989-914D-5EE81079F5E2}" destId="{752810F2-26C7-4268-A8C8-DEEC8767E940}" srcOrd="0" destOrd="9" presId="urn:microsoft.com/office/officeart/2005/8/layout/vList5"/>
    <dgm:cxn modelId="{09D5CB26-4E87-4299-8ADC-FC94802A75FE}" srcId="{DD81F552-30EE-41B3-BBEE-162346EDEB55}" destId="{286AD886-72FA-42AD-8768-03039C0F376E}" srcOrd="4" destOrd="0" parTransId="{1BF9A1D3-EBB0-47E6-801A-8904C5A108E0}" sibTransId="{894F612B-5E23-4FA6-BDB7-05928E27CDB4}"/>
    <dgm:cxn modelId="{C3ACF48A-8C5B-4154-9636-2C6185B2CC0E}" srcId="{DD81F552-30EE-41B3-BBEE-162346EDEB55}" destId="{0A1B7975-7150-493E-AE5A-9578B4FB67E7}" srcOrd="8" destOrd="0" parTransId="{612CEC8B-2AAD-4BA1-BD63-BE3976850B24}" sibTransId="{874A70C3-87A8-40A5-862F-BC843A3AE147}"/>
    <dgm:cxn modelId="{65167274-67EA-4DBB-8AAD-EF66C24373FC}" type="presOf" srcId="{DD81F552-30EE-41B3-BBEE-162346EDEB55}" destId="{3621454B-975F-477D-898C-1CCC7E7BC882}" srcOrd="0" destOrd="0" presId="urn:microsoft.com/office/officeart/2005/8/layout/vList5"/>
    <dgm:cxn modelId="{CF3F0FD8-7A98-449C-9DE4-2D3533883A95}" srcId="{DD81F552-30EE-41B3-BBEE-162346EDEB55}" destId="{09576D37-A134-479C-B013-49997AE721FC}" srcOrd="2" destOrd="0" parTransId="{A19BD709-5723-4F46-A5EC-52735C72F1B5}" sibTransId="{8226DA5E-97F7-4203-8A57-2ADA6BE6BFB8}"/>
    <dgm:cxn modelId="{971ED6AC-0286-40E8-A265-562BC652DF53}" srcId="{DD81F552-30EE-41B3-BBEE-162346EDEB55}" destId="{DF97F057-F768-4989-914D-5EE81079F5E2}" srcOrd="9" destOrd="0" parTransId="{F39A5435-D039-4DD3-B7BA-CBF1086D68F5}" sibTransId="{6523F087-EAFD-47ED-BDF9-311DF7DE1C99}"/>
    <dgm:cxn modelId="{517D107E-11EA-49FE-AD67-3BEB2DD07169}" srcId="{7DBBB6C4-03BB-4525-829C-79CDFB4B6DA2}" destId="{DD81F552-30EE-41B3-BBEE-162346EDEB55}" srcOrd="0" destOrd="0" parTransId="{3C964334-DE3D-4A88-A31D-BE85A3FCD5FC}" sibTransId="{6174C65F-40FC-4D67-A581-446C35C7A36B}"/>
    <dgm:cxn modelId="{9E129A47-5082-427D-8D08-775F5565BDB7}" type="presOf" srcId="{D72C8937-F98C-4E65-81D1-CC45AB4C426E}" destId="{752810F2-26C7-4268-A8C8-DEEC8767E940}" srcOrd="0" destOrd="6" presId="urn:microsoft.com/office/officeart/2005/8/layout/vList5"/>
    <dgm:cxn modelId="{1689EE34-83B6-497F-86CA-6D89AC6B2C95}" srcId="{DD81F552-30EE-41B3-BBEE-162346EDEB55}" destId="{873C308A-050B-46F7-991F-94AFC5774E4C}" srcOrd="3" destOrd="0" parTransId="{5B1115F1-5B02-4EA9-B83F-4DBC606B4C4B}" sibTransId="{BC1C0BF5-2F1C-452D-95A3-DE2D223FA860}"/>
    <dgm:cxn modelId="{10D091B5-C379-4DD1-AFE2-DBC3F106CEB4}" srcId="{DD81F552-30EE-41B3-BBEE-162346EDEB55}" destId="{BB1F842E-F730-4473-9B26-CD40B481A6C3}" srcOrd="0" destOrd="0" parTransId="{B5233FA8-BE00-406E-89D2-755AD82C8AAC}" sibTransId="{495EE7FB-BEC7-4B13-BCB5-E8D4837911BD}"/>
    <dgm:cxn modelId="{6FBEA6F0-C3DD-46F5-BF63-D7CE259E427C}" type="presOf" srcId="{09576D37-A134-479C-B013-49997AE721FC}" destId="{752810F2-26C7-4268-A8C8-DEEC8767E940}" srcOrd="0" destOrd="2" presId="urn:microsoft.com/office/officeart/2005/8/layout/vList5"/>
    <dgm:cxn modelId="{CF572CBB-49D7-42EB-A782-B9AE97BB8D0B}" type="presOf" srcId="{7DBBB6C4-03BB-4525-829C-79CDFB4B6DA2}" destId="{F04145B1-5D80-42F5-9F9F-E3CCE5D3ABAB}" srcOrd="0" destOrd="0" presId="urn:microsoft.com/office/officeart/2005/8/layout/vList5"/>
    <dgm:cxn modelId="{BA8924EB-276F-4B71-9D06-6F7293CA07F0}" type="presOf" srcId="{BB1F842E-F730-4473-9B26-CD40B481A6C3}" destId="{752810F2-26C7-4268-A8C8-DEEC8767E940}" srcOrd="0" destOrd="0" presId="urn:microsoft.com/office/officeart/2005/8/layout/vList5"/>
    <dgm:cxn modelId="{7AE0D015-A570-4742-9843-9D2F8FAFC76D}" type="presOf" srcId="{0A8E52B1-64FE-4963-967F-34661B9B9F8C}" destId="{752810F2-26C7-4268-A8C8-DEEC8767E940}" srcOrd="0" destOrd="1" presId="urn:microsoft.com/office/officeart/2005/8/layout/vList5"/>
    <dgm:cxn modelId="{F8FD4E6F-DCEF-4C3E-9437-3ED7B6CB774E}" type="presParOf" srcId="{F04145B1-5D80-42F5-9F9F-E3CCE5D3ABAB}" destId="{7F039485-F87F-4E90-8E64-DDCA092D1162}" srcOrd="0" destOrd="0" presId="urn:microsoft.com/office/officeart/2005/8/layout/vList5"/>
    <dgm:cxn modelId="{253AA204-0C2F-4526-A7BC-E9C4195530E5}" type="presParOf" srcId="{7F039485-F87F-4E90-8E64-DDCA092D1162}" destId="{3621454B-975F-477D-898C-1CCC7E7BC882}" srcOrd="0" destOrd="0" presId="urn:microsoft.com/office/officeart/2005/8/layout/vList5"/>
    <dgm:cxn modelId="{770B1E96-B7B8-4065-A695-FF3C2752E58C}" type="presParOf" srcId="{7F039485-F87F-4E90-8E64-DDCA092D1162}" destId="{752810F2-26C7-4268-A8C8-DEEC8767E94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730B2-8058-4057-93D5-A736773CA6EE}">
      <dsp:nvSpPr>
        <dsp:cNvPr id="0" name=""/>
        <dsp:cNvSpPr/>
      </dsp:nvSpPr>
      <dsp:spPr>
        <a:xfrm rot="10800000">
          <a:off x="2582828" y="0"/>
          <a:ext cx="5013725"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57150" lvl="1" indent="-57150" algn="l" defTabSz="444500">
            <a:lnSpc>
              <a:spcPct val="90000"/>
            </a:lnSpc>
            <a:spcBef>
              <a:spcPct val="0"/>
            </a:spcBef>
            <a:spcAft>
              <a:spcPct val="15000"/>
            </a:spcAft>
            <a:buChar char="••"/>
          </a:pPr>
          <a:r>
            <a:rPr lang="pt-BR" sz="1000" kern="1200" dirty="0"/>
            <a:t>EIXO I – ACESSO AOS SERVIÇOS E AÇÕES DE SAÚDE</a:t>
          </a:r>
        </a:p>
        <a:p>
          <a:pPr marL="57150" lvl="1" indent="-57150" algn="l" defTabSz="444500">
            <a:lnSpc>
              <a:spcPct val="90000"/>
            </a:lnSpc>
            <a:spcBef>
              <a:spcPct val="0"/>
            </a:spcBef>
            <a:spcAft>
              <a:spcPct val="15000"/>
            </a:spcAft>
            <a:buChar char="••"/>
          </a:pPr>
          <a:r>
            <a:rPr lang="pt-BR" sz="1000" kern="1200" dirty="0"/>
            <a:t>EIXO II – INTEGRALIDADE DA ATENÇÃO A SAÚDE E LINHAS DE CUIDADO</a:t>
          </a:r>
        </a:p>
        <a:p>
          <a:pPr marL="57150" lvl="1" indent="-57150" algn="l" defTabSz="444500">
            <a:lnSpc>
              <a:spcPct val="90000"/>
            </a:lnSpc>
            <a:spcBef>
              <a:spcPct val="0"/>
            </a:spcBef>
            <a:spcAft>
              <a:spcPct val="15000"/>
            </a:spcAft>
            <a:buChar char="••"/>
          </a:pPr>
          <a:r>
            <a:rPr lang="pt-BR" sz="1000" kern="1200" dirty="0"/>
            <a:t>EIXO III – PROMOÇÃO E PREVENÇÃO</a:t>
          </a:r>
        </a:p>
        <a:p>
          <a:pPr marL="57150" lvl="1" indent="-57150" algn="l" defTabSz="444500">
            <a:lnSpc>
              <a:spcPct val="90000"/>
            </a:lnSpc>
            <a:spcBef>
              <a:spcPct val="0"/>
            </a:spcBef>
            <a:spcAft>
              <a:spcPct val="15000"/>
            </a:spcAft>
            <a:buChar char="••"/>
          </a:pPr>
          <a:r>
            <a:rPr lang="pt-BR" sz="1000" kern="1200" dirty="0"/>
            <a:t>EIXO IV – GESTÃO DO TRABALHO E EDUCAÇÃO NA SAÚDE - SUS FORMADOR</a:t>
          </a:r>
        </a:p>
        <a:p>
          <a:pPr marL="57150" lvl="1" indent="-57150" algn="l" defTabSz="444500">
            <a:lnSpc>
              <a:spcPct val="90000"/>
            </a:lnSpc>
            <a:spcBef>
              <a:spcPct val="0"/>
            </a:spcBef>
            <a:spcAft>
              <a:spcPct val="15000"/>
            </a:spcAft>
            <a:buChar char="••"/>
          </a:pPr>
          <a:r>
            <a:rPr lang="pt-BR" sz="1000" kern="1200" dirty="0"/>
            <a:t>EIXO V – GESTÃO COMPARTILHADA E CONTROLE SOCIAL</a:t>
          </a:r>
        </a:p>
        <a:p>
          <a:pPr marL="57150" lvl="1" indent="-57150" algn="l" defTabSz="444500">
            <a:lnSpc>
              <a:spcPct val="90000"/>
            </a:lnSpc>
            <a:spcBef>
              <a:spcPct val="0"/>
            </a:spcBef>
            <a:spcAft>
              <a:spcPct val="15000"/>
            </a:spcAft>
            <a:buChar char="••"/>
          </a:pPr>
          <a:r>
            <a:rPr lang="pt-BR" sz="1000" kern="1200" dirty="0"/>
            <a:t>EIXO VI – APOIO LOGÍSTICO E FINANCEIRO</a:t>
          </a:r>
        </a:p>
      </dsp:txBody>
      <dsp:txXfrm rot="10800000">
        <a:off x="3228535" y="0"/>
        <a:ext cx="4368018" cy="1180811"/>
      </dsp:txXfrm>
    </dsp:sp>
    <dsp:sp modelId="{0EF0E387-E5C7-41D5-AAB9-D2E420E7DB20}">
      <dsp:nvSpPr>
        <dsp:cNvPr id="0" name=""/>
        <dsp:cNvSpPr/>
      </dsp:nvSpPr>
      <dsp:spPr>
        <a:xfrm>
          <a:off x="1937121" y="0"/>
          <a:ext cx="1291414" cy="1180811"/>
        </a:xfrm>
        <a:prstGeom prst="trapezoid">
          <a:avLst>
            <a:gd name="adj" fmla="val 5468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pt-BR" sz="2800" b="1" kern="1200" dirty="0"/>
        </a:p>
        <a:p>
          <a:pPr lvl="0" algn="ctr" defTabSz="1244600">
            <a:lnSpc>
              <a:spcPct val="90000"/>
            </a:lnSpc>
            <a:spcBef>
              <a:spcPct val="0"/>
            </a:spcBef>
            <a:spcAft>
              <a:spcPct val="35000"/>
            </a:spcAft>
          </a:pPr>
          <a:r>
            <a:rPr lang="pt-BR" sz="2800" b="1" kern="1200" dirty="0"/>
            <a:t>Eixos</a:t>
          </a:r>
        </a:p>
      </dsp:txBody>
      <dsp:txXfrm>
        <a:off x="1937121" y="0"/>
        <a:ext cx="1291414" cy="1180811"/>
      </dsp:txXfrm>
    </dsp:sp>
    <dsp:sp modelId="{C9D1DB22-9CA7-47C9-B983-0E29A07975CB}">
      <dsp:nvSpPr>
        <dsp:cNvPr id="0" name=""/>
        <dsp:cNvSpPr/>
      </dsp:nvSpPr>
      <dsp:spPr>
        <a:xfrm rot="10800000">
          <a:off x="3228535" y="1180811"/>
          <a:ext cx="4368018"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800100">
            <a:lnSpc>
              <a:spcPct val="90000"/>
            </a:lnSpc>
            <a:spcBef>
              <a:spcPct val="0"/>
            </a:spcBef>
            <a:spcAft>
              <a:spcPct val="15000"/>
            </a:spcAft>
            <a:buChar char="••"/>
          </a:pPr>
          <a:r>
            <a:rPr lang="pt-BR" sz="1800" kern="1200" dirty="0"/>
            <a:t> Explicam e explicitam os Eixos</a:t>
          </a:r>
        </a:p>
      </dsp:txBody>
      <dsp:txXfrm rot="10800000">
        <a:off x="3874242" y="1180811"/>
        <a:ext cx="3722311" cy="1180811"/>
      </dsp:txXfrm>
    </dsp:sp>
    <dsp:sp modelId="{2C08F430-8482-4D6C-8E26-294EF5C5F95B}">
      <dsp:nvSpPr>
        <dsp:cNvPr id="0" name=""/>
        <dsp:cNvSpPr/>
      </dsp:nvSpPr>
      <dsp:spPr>
        <a:xfrm>
          <a:off x="1291414" y="1180811"/>
          <a:ext cx="2582828" cy="1180811"/>
        </a:xfrm>
        <a:prstGeom prst="trapezoid">
          <a:avLst>
            <a:gd name="adj" fmla="val 54683"/>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b="1" kern="1200" dirty="0"/>
            <a:t>Diretrizes</a:t>
          </a:r>
        </a:p>
      </dsp:txBody>
      <dsp:txXfrm>
        <a:off x="1743409" y="1180811"/>
        <a:ext cx="1678838" cy="1180811"/>
      </dsp:txXfrm>
    </dsp:sp>
    <dsp:sp modelId="{E582ADE3-5ADF-4DC6-B17B-68F3C2D0A519}">
      <dsp:nvSpPr>
        <dsp:cNvPr id="0" name=""/>
        <dsp:cNvSpPr/>
      </dsp:nvSpPr>
      <dsp:spPr>
        <a:xfrm rot="10800000">
          <a:off x="3874242" y="2361622"/>
          <a:ext cx="3722311"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pt-BR" sz="1600" kern="1200" dirty="0"/>
            <a:t>13 no total</a:t>
          </a:r>
        </a:p>
      </dsp:txBody>
      <dsp:txXfrm rot="10800000">
        <a:off x="4519949" y="2361622"/>
        <a:ext cx="3076604" cy="1180811"/>
      </dsp:txXfrm>
    </dsp:sp>
    <dsp:sp modelId="{594E24F8-049D-4E0F-8FF4-68155708B43A}">
      <dsp:nvSpPr>
        <dsp:cNvPr id="0" name=""/>
        <dsp:cNvSpPr/>
      </dsp:nvSpPr>
      <dsp:spPr>
        <a:xfrm>
          <a:off x="645707" y="2361622"/>
          <a:ext cx="3874242" cy="1180811"/>
        </a:xfrm>
        <a:prstGeom prst="trapezoid">
          <a:avLst>
            <a:gd name="adj" fmla="val 54683"/>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b="1" kern="1200" dirty="0"/>
            <a:t>Objetivos</a:t>
          </a:r>
        </a:p>
      </dsp:txBody>
      <dsp:txXfrm>
        <a:off x="1323699" y="2361622"/>
        <a:ext cx="2518257" cy="1180811"/>
      </dsp:txXfrm>
    </dsp:sp>
    <dsp:sp modelId="{15D92914-EDBF-49F2-A335-E23D18C4841C}">
      <dsp:nvSpPr>
        <dsp:cNvPr id="0" name=""/>
        <dsp:cNvSpPr/>
      </dsp:nvSpPr>
      <dsp:spPr>
        <a:xfrm rot="10800000">
          <a:off x="4519949" y="3542433"/>
          <a:ext cx="3076604"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pt-BR" sz="1600" kern="1200" dirty="0"/>
            <a:t>73 no total</a:t>
          </a:r>
        </a:p>
        <a:p>
          <a:pPr marL="342900" lvl="2" indent="-171450" algn="l" defTabSz="711200">
            <a:lnSpc>
              <a:spcPct val="90000"/>
            </a:lnSpc>
            <a:spcBef>
              <a:spcPct val="0"/>
            </a:spcBef>
            <a:spcAft>
              <a:spcPct val="15000"/>
            </a:spcAft>
            <a:buChar char="••"/>
          </a:pPr>
          <a:r>
            <a:rPr lang="pt-BR" sz="1600" kern="1200" dirty="0"/>
            <a:t>21 Nacionais</a:t>
          </a:r>
        </a:p>
        <a:p>
          <a:pPr marL="342900" lvl="2" indent="-171450" algn="l" defTabSz="711200">
            <a:lnSpc>
              <a:spcPct val="90000"/>
            </a:lnSpc>
            <a:spcBef>
              <a:spcPct val="0"/>
            </a:spcBef>
            <a:spcAft>
              <a:spcPct val="15000"/>
            </a:spcAft>
            <a:buChar char="••"/>
          </a:pPr>
          <a:r>
            <a:rPr lang="pt-BR" sz="1600" kern="1200" dirty="0"/>
            <a:t>33 Vigilância</a:t>
          </a:r>
        </a:p>
      </dsp:txBody>
      <dsp:txXfrm rot="10800000">
        <a:off x="5165656" y="3542433"/>
        <a:ext cx="2430897" cy="1180811"/>
      </dsp:txXfrm>
    </dsp:sp>
    <dsp:sp modelId="{39ECACB3-A852-407B-8BD5-09418D678371}">
      <dsp:nvSpPr>
        <dsp:cNvPr id="0" name=""/>
        <dsp:cNvSpPr/>
      </dsp:nvSpPr>
      <dsp:spPr>
        <a:xfrm>
          <a:off x="0" y="3542433"/>
          <a:ext cx="5165656" cy="1180811"/>
        </a:xfrm>
        <a:prstGeom prst="trapezoid">
          <a:avLst>
            <a:gd name="adj" fmla="val 54683"/>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b="1" kern="1200" dirty="0"/>
            <a:t>Indicadores</a:t>
          </a:r>
        </a:p>
      </dsp:txBody>
      <dsp:txXfrm>
        <a:off x="903989" y="3542433"/>
        <a:ext cx="3357676" cy="11808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2810F2-26C7-4268-A8C8-DEEC8767E940}">
      <dsp:nvSpPr>
        <dsp:cNvPr id="0" name=""/>
        <dsp:cNvSpPr/>
      </dsp:nvSpPr>
      <dsp:spPr>
        <a:xfrm rot="5400000">
          <a:off x="2250971" y="-845367"/>
          <a:ext cx="5256583" cy="6947318"/>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t-BR" sz="1400" kern="1200" dirty="0" smtClean="0"/>
            <a:t>Indicador 1.i.1. Cobertura populacional estimada pelas equipes de Atenção Básica</a:t>
          </a:r>
          <a:endParaRPr lang="pt-BR" sz="1400" kern="1200" dirty="0"/>
        </a:p>
        <a:p>
          <a:pPr marL="114300" lvl="1" indent="-114300" algn="l" defTabSz="622300">
            <a:lnSpc>
              <a:spcPct val="90000"/>
            </a:lnSpc>
            <a:spcBef>
              <a:spcPct val="0"/>
            </a:spcBef>
            <a:spcAft>
              <a:spcPct val="15000"/>
            </a:spcAft>
            <a:buChar char="••"/>
          </a:pPr>
          <a:r>
            <a:rPr lang="pt-BR" sz="1400" kern="1200" dirty="0" smtClean="0"/>
            <a:t>Indicador 1.i.3. Cobertura populacional estimada de SAÚDE BUCAL na Atenção Básica</a:t>
          </a:r>
          <a:endParaRPr lang="pt-BR" sz="1400" kern="1200" dirty="0"/>
        </a:p>
        <a:p>
          <a:pPr marL="114300" lvl="1" indent="-114300" algn="l" defTabSz="622300">
            <a:lnSpc>
              <a:spcPct val="90000"/>
            </a:lnSpc>
            <a:spcBef>
              <a:spcPct val="0"/>
            </a:spcBef>
            <a:spcAft>
              <a:spcPct val="15000"/>
            </a:spcAft>
            <a:buChar char="••"/>
          </a:pPr>
          <a:r>
            <a:rPr lang="pt-BR" sz="1400" kern="1200" dirty="0" smtClean="0"/>
            <a:t>Indicador 1.i.2. Cobertura de acompanhamento das condicionalidades de Saúde do Programa Bolsa Família</a:t>
          </a:r>
          <a:endParaRPr lang="pt-BR" sz="1400" kern="1200" dirty="0"/>
        </a:p>
        <a:p>
          <a:pPr marL="114300" lvl="1" indent="-114300" algn="l" defTabSz="622300">
            <a:lnSpc>
              <a:spcPct val="90000"/>
            </a:lnSpc>
            <a:spcBef>
              <a:spcPct val="0"/>
            </a:spcBef>
            <a:spcAft>
              <a:spcPct val="15000"/>
            </a:spcAft>
            <a:buChar char="••"/>
          </a:pPr>
          <a:r>
            <a:rPr lang="pt-BR" sz="1400" kern="1200" dirty="0" smtClean="0"/>
            <a:t>Indicador 2.ii.6. Taxa de mortalidade prematura (de 30 a 69 anos) pelo conjunto das quatro principais doenças crônicas não transmissíveis (DCNT - doenças do aparelho circulatório, câncer, diabetes e doenças respiratórias crônicas.</a:t>
          </a:r>
          <a:endParaRPr lang="pt-BR" sz="1400" kern="1200" dirty="0"/>
        </a:p>
        <a:p>
          <a:pPr marL="114300" lvl="1" indent="-114300" algn="l" defTabSz="622300">
            <a:lnSpc>
              <a:spcPct val="90000"/>
            </a:lnSpc>
            <a:spcBef>
              <a:spcPct val="0"/>
            </a:spcBef>
            <a:spcAft>
              <a:spcPct val="15000"/>
            </a:spcAft>
            <a:buChar char="••"/>
          </a:pPr>
          <a:r>
            <a:rPr lang="pt-BR" sz="1400" kern="1200" dirty="0" smtClean="0"/>
            <a:t>Indicador 3.i.5. Proporção de cura de casos novos de tuberculose pulmonar com confirmação laboratorial</a:t>
          </a:r>
          <a:endParaRPr lang="pt-BR" sz="1400" kern="1200" dirty="0"/>
        </a:p>
        <a:p>
          <a:pPr marL="114300" lvl="1" indent="-114300" algn="l" defTabSz="622300">
            <a:lnSpc>
              <a:spcPct val="90000"/>
            </a:lnSpc>
            <a:spcBef>
              <a:spcPct val="0"/>
            </a:spcBef>
            <a:spcAft>
              <a:spcPct val="15000"/>
            </a:spcAft>
            <a:buChar char="••"/>
          </a:pPr>
          <a:r>
            <a:rPr lang="pt-BR" sz="1400" kern="1200" dirty="0" smtClean="0"/>
            <a:t>Indicador 3.i.6. Proporção de exames anti-HIV realizados entre os casos novos de tuberculose</a:t>
          </a:r>
          <a:endParaRPr lang="pt-BR" sz="1400" kern="1200" dirty="0"/>
        </a:p>
        <a:p>
          <a:pPr marL="114300" lvl="1" indent="-114300" algn="l" defTabSz="622300">
            <a:lnSpc>
              <a:spcPct val="90000"/>
            </a:lnSpc>
            <a:spcBef>
              <a:spcPct val="0"/>
            </a:spcBef>
            <a:spcAft>
              <a:spcPct val="15000"/>
            </a:spcAft>
            <a:buChar char="••"/>
          </a:pPr>
          <a:r>
            <a:rPr lang="pt-BR" sz="1400" kern="1200" dirty="0" smtClean="0"/>
            <a:t>Indicador 1.ii.1. - Razão de exames Citopatológicos do colo do útero em mulheres de 25 a 64 anos e a população na mesma faixa etária</a:t>
          </a:r>
          <a:endParaRPr lang="pt-BR" sz="1400" kern="1200" dirty="0"/>
        </a:p>
        <a:p>
          <a:pPr marL="114300" lvl="1" indent="-114300" algn="l" defTabSz="622300">
            <a:lnSpc>
              <a:spcPct val="90000"/>
            </a:lnSpc>
            <a:spcBef>
              <a:spcPct val="0"/>
            </a:spcBef>
            <a:spcAft>
              <a:spcPct val="15000"/>
            </a:spcAft>
            <a:buChar char="••"/>
          </a:pPr>
          <a:r>
            <a:rPr lang="pt-BR" sz="1400" kern="1200" dirty="0" smtClean="0"/>
            <a:t>Indicador 1.ii.2. Razão de exames de mamografia de rastreamento - mulheres de 50 a 69 anos</a:t>
          </a:r>
          <a:endParaRPr lang="pt-BR" sz="1400" kern="1200" dirty="0"/>
        </a:p>
        <a:p>
          <a:pPr marL="114300" lvl="1" indent="-114300" algn="l" defTabSz="622300">
            <a:lnSpc>
              <a:spcPct val="90000"/>
            </a:lnSpc>
            <a:spcBef>
              <a:spcPct val="0"/>
            </a:spcBef>
            <a:spcAft>
              <a:spcPct val="15000"/>
            </a:spcAft>
            <a:buChar char="••"/>
          </a:pPr>
          <a:r>
            <a:rPr lang="pt-BR" sz="1400" kern="1200" dirty="0" smtClean="0"/>
            <a:t>Indicador 2.i.3. Proporção de nascidos vivos de mães com sete ou mais consultas de pré-natal</a:t>
          </a:r>
          <a:endParaRPr lang="pt-BR" sz="1400" kern="1200" dirty="0"/>
        </a:p>
        <a:p>
          <a:pPr marL="114300" lvl="1" indent="-114300" algn="l" defTabSz="622300">
            <a:lnSpc>
              <a:spcPct val="90000"/>
            </a:lnSpc>
            <a:spcBef>
              <a:spcPct val="0"/>
            </a:spcBef>
            <a:spcAft>
              <a:spcPct val="15000"/>
            </a:spcAft>
            <a:buChar char="••"/>
          </a:pPr>
          <a:r>
            <a:rPr lang="pt-BR" sz="1400" kern="1200" dirty="0" smtClean="0"/>
            <a:t>Indicador 3.i.4. Proporção de vacinas selecionadas do Calendário Nacional de Vacinação para crianças menores de dois anos de idade - Pentavalente (3ª dose), Pneumocócica 10-valente (2ª dose), Poliomielite (3ª U dose) e Tríplice viral (1ª dose) - com cobertura vacinal preconizada</a:t>
          </a:r>
          <a:endParaRPr lang="pt-BR" sz="1400" kern="1200" dirty="0"/>
        </a:p>
      </dsp:txBody>
      <dsp:txXfrm rot="-5400000">
        <a:off x="1405604" y="256605"/>
        <a:ext cx="6690713" cy="4743373"/>
      </dsp:txXfrm>
    </dsp:sp>
    <dsp:sp modelId="{3621454B-975F-477D-898C-1CCC7E7BC882}">
      <dsp:nvSpPr>
        <dsp:cNvPr id="0" name=""/>
        <dsp:cNvSpPr/>
      </dsp:nvSpPr>
      <dsp:spPr>
        <a:xfrm>
          <a:off x="144021" y="0"/>
          <a:ext cx="1261582" cy="525658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pt-BR" sz="2200" kern="1200" dirty="0" smtClean="0"/>
            <a:t>Atenção Primária a Saúde</a:t>
          </a:r>
          <a:endParaRPr lang="pt-BR" sz="2200" kern="1200" dirty="0"/>
        </a:p>
      </dsp:txBody>
      <dsp:txXfrm>
        <a:off x="205606" y="61585"/>
        <a:ext cx="1138412" cy="513341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C97C41-1FFA-4157-9BDB-21BAE5918CB7}" type="datetimeFigureOut">
              <a:rPr lang="pt-BR" smtClean="0"/>
              <a:pPr/>
              <a:t>05/11/2020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78A602-CC33-4840-A5B6-473FB49BDC87}" type="slidenum">
              <a:rPr lang="pt-BR" smtClean="0"/>
              <a:pPr/>
              <a:t>‹nº›</a:t>
            </a:fld>
            <a:endParaRPr lang="pt-BR"/>
          </a:p>
        </p:txBody>
      </p:sp>
    </p:spTree>
    <p:extLst>
      <p:ext uri="{BB962C8B-B14F-4D97-AF65-F5344CB8AC3E}">
        <p14:creationId xmlns:p14="http://schemas.microsoft.com/office/powerpoint/2010/main" val="4264591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92500" lnSpcReduction="10000"/>
          </a:bodyPr>
          <a:lstStyle/>
          <a:p>
            <a:r>
              <a:rPr lang="pt-BR" sz="1200" kern="1200" dirty="0" smtClean="0">
                <a:solidFill>
                  <a:schemeClr val="tx1"/>
                </a:solidFill>
                <a:latin typeface="+mn-lt"/>
                <a:ea typeface="+mn-ea"/>
                <a:cs typeface="+mn-cs"/>
              </a:rPr>
              <a:t>Caso considerássemos a Portaria 2.979 de 12 de novembro de 2019 que institui o Programa Previne Brasil em seu parâmetro 1 ESF para 4.000 habitantes para </a:t>
            </a:r>
            <a:r>
              <a:rPr lang="pt-BR" sz="1200" kern="1200" dirty="0" err="1" smtClean="0">
                <a:solidFill>
                  <a:schemeClr val="tx1"/>
                </a:solidFill>
                <a:latin typeface="+mn-lt"/>
                <a:ea typeface="+mn-ea"/>
                <a:cs typeface="+mn-cs"/>
              </a:rPr>
              <a:t>municiípios</a:t>
            </a:r>
            <a:r>
              <a:rPr lang="pt-BR" sz="1200" kern="1200" dirty="0" smtClean="0">
                <a:solidFill>
                  <a:schemeClr val="tx1"/>
                </a:solidFill>
                <a:latin typeface="+mn-lt"/>
                <a:ea typeface="+mn-ea"/>
                <a:cs typeface="+mn-cs"/>
              </a:rPr>
              <a:t> classificados como urbanos no qual Campinas se inclui, a Cobertura de ESF passaria a </a:t>
            </a:r>
            <a:r>
              <a:rPr lang="pt-BR" sz="1200" b="1" kern="1200" dirty="0" smtClean="0">
                <a:solidFill>
                  <a:schemeClr val="tx1"/>
                </a:solidFill>
                <a:latin typeface="+mn-lt"/>
                <a:ea typeface="+mn-ea"/>
                <a:cs typeface="+mn-cs"/>
              </a:rPr>
              <a:t>69,43%.</a:t>
            </a:r>
            <a:endParaRPr lang="pt-BR" sz="1200" kern="1200" dirty="0" smtClean="0">
              <a:solidFill>
                <a:schemeClr val="tx1"/>
              </a:solidFill>
              <a:latin typeface="+mn-lt"/>
              <a:ea typeface="+mn-ea"/>
              <a:cs typeface="+mn-cs"/>
            </a:endParaRPr>
          </a:p>
          <a:p>
            <a:r>
              <a:rPr lang="pt-BR" sz="1200" b="1" u="sng" kern="1200" dirty="0" smtClean="0">
                <a:solidFill>
                  <a:schemeClr val="tx1"/>
                </a:solidFill>
                <a:latin typeface="+mn-lt"/>
                <a:ea typeface="+mn-ea"/>
                <a:cs typeface="+mn-cs"/>
              </a:rPr>
              <a:t>A cobertura populacional</a:t>
            </a:r>
            <a:r>
              <a:rPr lang="pt-BR" sz="1200" kern="1200" dirty="0" smtClean="0">
                <a:solidFill>
                  <a:schemeClr val="tx1"/>
                </a:solidFill>
                <a:latin typeface="+mn-lt"/>
                <a:ea typeface="+mn-ea"/>
                <a:cs typeface="+mn-cs"/>
              </a:rPr>
              <a:t> estimada pelas equipes de Saúde da Família aumentou à medida que houve o ingresso de profissionais pelo concurso público (175), pelo “Programa Mais Médicos Campineiro” (46 residentes) e pelo “Programa Mais Médicos para o Brasil” (81 médicos) do governo federal.</a:t>
            </a:r>
          </a:p>
          <a:p>
            <a:r>
              <a:rPr lang="pt-BR" sz="1200" kern="1200" dirty="0" smtClean="0">
                <a:solidFill>
                  <a:schemeClr val="tx1"/>
                </a:solidFill>
                <a:latin typeface="+mn-lt"/>
                <a:ea typeface="+mn-ea"/>
                <a:cs typeface="+mn-cs"/>
              </a:rPr>
              <a:t>Realizados convênios com as instituições parceiras, UNICAMP, PUC Campinas, São Leopoldo </a:t>
            </a:r>
            <a:r>
              <a:rPr lang="pt-BR" sz="1200" kern="1200" dirty="0" err="1" smtClean="0">
                <a:solidFill>
                  <a:schemeClr val="tx1"/>
                </a:solidFill>
                <a:latin typeface="+mn-lt"/>
                <a:ea typeface="+mn-ea"/>
                <a:cs typeface="+mn-cs"/>
              </a:rPr>
              <a:t>Mandic</a:t>
            </a:r>
            <a:r>
              <a:rPr lang="pt-BR" sz="1200" kern="1200" dirty="0" smtClean="0">
                <a:solidFill>
                  <a:schemeClr val="tx1"/>
                </a:solidFill>
                <a:latin typeface="+mn-lt"/>
                <a:ea typeface="+mn-ea"/>
                <a:cs typeface="+mn-cs"/>
              </a:rPr>
              <a:t> e Rede Mário Gatti de U/E </a:t>
            </a:r>
            <a:r>
              <a:rPr lang="pt-BR" sz="1200" kern="1200" dirty="0" err="1" smtClean="0">
                <a:solidFill>
                  <a:schemeClr val="tx1"/>
                </a:solidFill>
                <a:latin typeface="+mn-lt"/>
                <a:ea typeface="+mn-ea"/>
                <a:cs typeface="+mn-cs"/>
              </a:rPr>
              <a:t>e</a:t>
            </a:r>
            <a:r>
              <a:rPr lang="pt-BR" sz="1200" kern="1200" dirty="0" smtClean="0">
                <a:solidFill>
                  <a:schemeClr val="tx1"/>
                </a:solidFill>
                <a:latin typeface="+mn-lt"/>
                <a:ea typeface="+mn-ea"/>
                <a:cs typeface="+mn-cs"/>
              </a:rPr>
              <a:t> a seleção e capacitação de médicos preceptores para o “Programa Mais Médicos Campineiro”, tendo este se iniciado em março de 2020.</a:t>
            </a:r>
          </a:p>
          <a:p>
            <a:r>
              <a:rPr lang="pt-BR" sz="1200" kern="1200" dirty="0" smtClean="0">
                <a:solidFill>
                  <a:schemeClr val="tx1"/>
                </a:solidFill>
                <a:latin typeface="+mn-lt"/>
                <a:ea typeface="+mn-ea"/>
                <a:cs typeface="+mn-cs"/>
              </a:rPr>
              <a:t>Houve um discreto decréscimo no total de </a:t>
            </a:r>
            <a:r>
              <a:rPr lang="pt-BR" sz="1200" u="sng" kern="1200" dirty="0" smtClean="0">
                <a:solidFill>
                  <a:schemeClr val="tx1"/>
                </a:solidFill>
                <a:latin typeface="+mn-lt"/>
                <a:ea typeface="+mn-ea"/>
                <a:cs typeface="+mn-cs"/>
              </a:rPr>
              <a:t>ACS</a:t>
            </a:r>
            <a:r>
              <a:rPr lang="pt-BR" sz="1200" kern="1200" dirty="0" smtClean="0">
                <a:solidFill>
                  <a:schemeClr val="tx1"/>
                </a:solidFill>
                <a:latin typeface="+mn-lt"/>
                <a:ea typeface="+mn-ea"/>
                <a:cs typeface="+mn-cs"/>
              </a:rPr>
              <a:t> informados pela CII no Portal da Saúde passando de 710 para 704.</a:t>
            </a:r>
          </a:p>
          <a:p>
            <a:r>
              <a:rPr lang="pt-BR" sz="1200" kern="1200" dirty="0" smtClean="0">
                <a:solidFill>
                  <a:schemeClr val="tx1"/>
                </a:solidFill>
                <a:latin typeface="+mn-lt"/>
                <a:ea typeface="+mn-ea"/>
                <a:cs typeface="+mn-cs"/>
              </a:rPr>
              <a:t>O antigo recurso para as 142 ESF homologadas e avaliadas no </a:t>
            </a:r>
            <a:r>
              <a:rPr lang="pt-BR" sz="1200" u="sng" kern="1200" dirty="0" smtClean="0">
                <a:solidFill>
                  <a:schemeClr val="tx1"/>
                </a:solidFill>
                <a:latin typeface="+mn-lt"/>
                <a:ea typeface="+mn-ea"/>
                <a:cs typeface="+mn-cs"/>
              </a:rPr>
              <a:t>PMAQ</a:t>
            </a:r>
            <a:r>
              <a:rPr lang="pt-BR" sz="1200" kern="1200" dirty="0" smtClean="0">
                <a:solidFill>
                  <a:schemeClr val="tx1"/>
                </a:solidFill>
                <a:latin typeface="+mn-lt"/>
                <a:ea typeface="+mn-ea"/>
                <a:cs typeface="+mn-cs"/>
              </a:rPr>
              <a:t> foi incorporado ao Pagamento por Desempenho do Programa Previne Brasil, Portaria nº 2.979, de 12 de novembro de 2019.</a:t>
            </a:r>
          </a:p>
          <a:p>
            <a:r>
              <a:rPr lang="pt-BR" sz="1200" kern="1200" dirty="0" smtClean="0">
                <a:solidFill>
                  <a:schemeClr val="tx1"/>
                </a:solidFill>
                <a:latin typeface="+mn-lt"/>
                <a:ea typeface="+mn-ea"/>
                <a:cs typeface="+mn-cs"/>
              </a:rPr>
              <a:t>Elaborada a Minuta de um Decreto para regulamentação da utilização de recursos provenientes do Programa Previne Brasil do Ministério da Saúde para pequenas despesas nas Unidades Básicas de Saúde em substituição ao antigo Decreto autorizador da utilização da verba PMAQ, em aguardo de publicação.</a:t>
            </a:r>
          </a:p>
          <a:p>
            <a:r>
              <a:rPr lang="pt-BR" sz="1200" kern="1200" dirty="0" smtClean="0">
                <a:solidFill>
                  <a:schemeClr val="tx1"/>
                </a:solidFill>
                <a:latin typeface="+mn-lt"/>
                <a:ea typeface="+mn-ea"/>
                <a:cs typeface="+mn-cs"/>
              </a:rPr>
              <a:t>Foi </a:t>
            </a:r>
            <a:r>
              <a:rPr lang="pt-BR" sz="1200" kern="1200" dirty="0" err="1" smtClean="0">
                <a:solidFill>
                  <a:schemeClr val="tx1"/>
                </a:solidFill>
                <a:latin typeface="+mn-lt"/>
                <a:ea typeface="+mn-ea"/>
                <a:cs typeface="+mn-cs"/>
              </a:rPr>
              <a:t>comtemplado</a:t>
            </a:r>
            <a:r>
              <a:rPr lang="pt-BR" sz="1200" kern="1200" dirty="0" smtClean="0">
                <a:solidFill>
                  <a:schemeClr val="tx1"/>
                </a:solidFill>
                <a:latin typeface="+mn-lt"/>
                <a:ea typeface="+mn-ea"/>
                <a:cs typeface="+mn-cs"/>
              </a:rPr>
              <a:t> o pleito de extensão de carga horária para quatorze centros de saúde (</a:t>
            </a:r>
            <a:r>
              <a:rPr lang="pt-BR" sz="1200" u="sng" kern="1200" dirty="0" smtClean="0">
                <a:solidFill>
                  <a:schemeClr val="tx1"/>
                </a:solidFill>
                <a:latin typeface="+mn-lt"/>
                <a:ea typeface="+mn-ea"/>
                <a:cs typeface="+mn-cs"/>
              </a:rPr>
              <a:t>Programa Saúde na Hora</a:t>
            </a:r>
            <a:r>
              <a:rPr lang="pt-BR" sz="1200" kern="1200" dirty="0" smtClean="0">
                <a:solidFill>
                  <a:schemeClr val="tx1"/>
                </a:solidFill>
                <a:latin typeface="+mn-lt"/>
                <a:ea typeface="+mn-ea"/>
                <a:cs typeface="+mn-cs"/>
              </a:rPr>
              <a:t>) e mantida a inclusão de 67 coordenadores de Centros de Saúde como </a:t>
            </a:r>
            <a:r>
              <a:rPr lang="pt-BR" sz="1200" u="sng" kern="1200" dirty="0" smtClean="0">
                <a:solidFill>
                  <a:schemeClr val="tx1"/>
                </a:solidFill>
                <a:latin typeface="+mn-lt"/>
                <a:ea typeface="+mn-ea"/>
                <a:cs typeface="+mn-cs"/>
              </a:rPr>
              <a:t>Gerentes de Unidades Básicas de Saúde</a:t>
            </a:r>
            <a:r>
              <a:rPr lang="pt-BR" sz="1200" kern="1200" dirty="0" smtClean="0">
                <a:solidFill>
                  <a:schemeClr val="tx1"/>
                </a:solidFill>
                <a:latin typeface="+mn-lt"/>
                <a:ea typeface="+mn-ea"/>
                <a:cs typeface="+mn-cs"/>
              </a:rPr>
              <a:t> para efeito de repasse de recursos previsto na respectiva portaria.</a:t>
            </a:r>
          </a:p>
          <a:p>
            <a:r>
              <a:rPr lang="pt-BR" sz="1200" kern="1200" dirty="0" smtClean="0">
                <a:solidFill>
                  <a:schemeClr val="tx1"/>
                </a:solidFill>
                <a:latin typeface="+mn-lt"/>
                <a:ea typeface="+mn-ea"/>
                <a:cs typeface="+mn-cs"/>
              </a:rPr>
              <a:t>A Oficina da Atenção Primária com gestores, trabalhadores e usuários da saúde prevista para outubro de 2019 não ocorreu, sendo realizada a Pré-oficina da Atenção Primária entre gestores e </a:t>
            </a:r>
            <a:r>
              <a:rPr lang="pt-BR" sz="1200" kern="1200" dirty="0" err="1" smtClean="0">
                <a:solidFill>
                  <a:schemeClr val="tx1"/>
                </a:solidFill>
                <a:latin typeface="+mn-lt"/>
                <a:ea typeface="+mn-ea"/>
                <a:cs typeface="+mn-cs"/>
              </a:rPr>
              <a:t>trabalhadore</a:t>
            </a:r>
            <a:r>
              <a:rPr lang="pt-BR" sz="1200" kern="1200" dirty="0" smtClean="0">
                <a:solidFill>
                  <a:schemeClr val="tx1"/>
                </a:solidFill>
                <a:latin typeface="+mn-lt"/>
                <a:ea typeface="+mn-ea"/>
                <a:cs typeface="+mn-cs"/>
              </a:rPr>
              <a:t> em dezembro de 2019 e ficando a Oficina reprogramada para abril de 2020, a qual não ocorreu ante à interrupção das atividades pela pandemia do COVID-19.</a:t>
            </a:r>
          </a:p>
          <a:p>
            <a:r>
              <a:rPr lang="pt-BR" sz="1200" kern="1200" dirty="0" err="1" smtClean="0">
                <a:solidFill>
                  <a:schemeClr val="tx1"/>
                </a:solidFill>
                <a:latin typeface="+mn-lt"/>
                <a:ea typeface="+mn-ea"/>
                <a:cs typeface="+mn-cs"/>
              </a:rPr>
              <a:t>Concluido</a:t>
            </a:r>
            <a:r>
              <a:rPr lang="pt-BR" sz="1200" kern="1200" dirty="0" smtClean="0">
                <a:solidFill>
                  <a:schemeClr val="tx1"/>
                </a:solidFill>
                <a:latin typeface="+mn-lt"/>
                <a:ea typeface="+mn-ea"/>
                <a:cs typeface="+mn-cs"/>
              </a:rPr>
              <a:t> o Curso de Especialização e Extensão em Saúde da Família para servidores da Atenção Primária à Saúde pela UNICAMP.</a:t>
            </a:r>
            <a:endParaRPr lang="pt-BR" sz="1200" kern="1200" dirty="0">
              <a:solidFill>
                <a:schemeClr val="tx1"/>
              </a:solidFill>
              <a:latin typeface="+mn-lt"/>
              <a:ea typeface="+mn-ea"/>
              <a:cs typeface="+mn-cs"/>
            </a:endParaRPr>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5</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b="1" kern="1200" baseline="0" dirty="0" smtClean="0">
                <a:solidFill>
                  <a:schemeClr val="tx1"/>
                </a:solidFill>
                <a:latin typeface="+mn-lt"/>
                <a:ea typeface="+mn-ea"/>
                <a:cs typeface="+mn-cs"/>
              </a:rPr>
              <a:t>Cobertura vacinal no período de janeiro a agosto/2020 para as vacinas até os 2 anos de vida </a:t>
            </a:r>
          </a:p>
          <a:p>
            <a:r>
              <a:rPr lang="pt-BR" sz="1200" kern="1200" baseline="0" dirty="0" smtClean="0">
                <a:solidFill>
                  <a:schemeClr val="tx1"/>
                </a:solidFill>
                <a:latin typeface="+mn-lt"/>
                <a:ea typeface="+mn-ea"/>
                <a:cs typeface="+mn-cs"/>
              </a:rPr>
              <a:t>  </a:t>
            </a:r>
          </a:p>
          <a:p>
            <a:r>
              <a:rPr lang="pt-BR" sz="1200" kern="1200" baseline="0" dirty="0" smtClean="0">
                <a:solidFill>
                  <a:schemeClr val="tx1"/>
                </a:solidFill>
                <a:latin typeface="+mn-lt"/>
                <a:ea typeface="+mn-ea"/>
                <a:cs typeface="+mn-cs"/>
              </a:rPr>
              <a:t>BCG </a:t>
            </a:r>
          </a:p>
          <a:p>
            <a:r>
              <a:rPr lang="pt-BR" sz="1200" kern="1200" baseline="0" dirty="0" smtClean="0">
                <a:solidFill>
                  <a:schemeClr val="tx1"/>
                </a:solidFill>
                <a:latin typeface="+mn-lt"/>
                <a:ea typeface="+mn-ea"/>
                <a:cs typeface="+mn-cs"/>
              </a:rPr>
              <a:t> </a:t>
            </a:r>
            <a:r>
              <a:rPr lang="pt-BR" sz="1200" b="1" kern="1200" baseline="0" dirty="0" smtClean="0">
                <a:solidFill>
                  <a:schemeClr val="tx1"/>
                </a:solidFill>
                <a:latin typeface="+mn-lt"/>
                <a:ea typeface="+mn-ea"/>
                <a:cs typeface="+mn-cs"/>
              </a:rPr>
              <a:t>81,10% </a:t>
            </a:r>
          </a:p>
          <a:p>
            <a:r>
              <a:rPr lang="pt-BR" sz="1200" kern="1200" baseline="0" dirty="0" smtClean="0">
                <a:solidFill>
                  <a:schemeClr val="tx1"/>
                </a:solidFill>
                <a:latin typeface="+mn-lt"/>
                <a:ea typeface="+mn-ea"/>
                <a:cs typeface="+mn-cs"/>
              </a:rPr>
              <a:t>  </a:t>
            </a:r>
          </a:p>
          <a:p>
            <a:r>
              <a:rPr lang="pt-BR" sz="1200" kern="1200" baseline="0" dirty="0" smtClean="0">
                <a:solidFill>
                  <a:schemeClr val="tx1"/>
                </a:solidFill>
                <a:latin typeface="+mn-lt"/>
                <a:ea typeface="+mn-ea"/>
                <a:cs typeface="+mn-cs"/>
              </a:rPr>
              <a:t>Meningocócica Conjugada C(&lt; 1 ano) </a:t>
            </a:r>
          </a:p>
          <a:p>
            <a:r>
              <a:rPr lang="pt-BR" sz="1200" kern="1200" baseline="0" dirty="0" smtClean="0">
                <a:solidFill>
                  <a:schemeClr val="tx1"/>
                </a:solidFill>
                <a:latin typeface="+mn-lt"/>
                <a:ea typeface="+mn-ea"/>
                <a:cs typeface="+mn-cs"/>
              </a:rPr>
              <a:t> </a:t>
            </a:r>
            <a:r>
              <a:rPr lang="pt-BR" sz="1200" b="1" kern="1200" baseline="0" dirty="0" smtClean="0">
                <a:solidFill>
                  <a:schemeClr val="tx1"/>
                </a:solidFill>
                <a:latin typeface="+mn-lt"/>
                <a:ea typeface="+mn-ea"/>
                <a:cs typeface="+mn-cs"/>
              </a:rPr>
              <a:t>84,71% </a:t>
            </a:r>
          </a:p>
          <a:p>
            <a:r>
              <a:rPr lang="pt-BR" sz="1200" kern="1200" baseline="0" dirty="0" smtClean="0">
                <a:solidFill>
                  <a:schemeClr val="tx1"/>
                </a:solidFill>
                <a:latin typeface="+mn-lt"/>
                <a:ea typeface="+mn-ea"/>
                <a:cs typeface="+mn-cs"/>
              </a:rPr>
              <a:t>  </a:t>
            </a:r>
          </a:p>
          <a:p>
            <a:r>
              <a:rPr lang="pt-BR" sz="1200" kern="1200" baseline="0" dirty="0" smtClean="0">
                <a:solidFill>
                  <a:schemeClr val="tx1"/>
                </a:solidFill>
                <a:latin typeface="+mn-lt"/>
                <a:ea typeface="+mn-ea"/>
                <a:cs typeface="+mn-cs"/>
              </a:rPr>
              <a:t>Pneumocócica (&lt;1 ano) </a:t>
            </a:r>
          </a:p>
          <a:p>
            <a:r>
              <a:rPr lang="pt-BR" sz="1200" kern="1200" baseline="0" dirty="0" smtClean="0">
                <a:solidFill>
                  <a:schemeClr val="tx1"/>
                </a:solidFill>
                <a:latin typeface="+mn-lt"/>
                <a:ea typeface="+mn-ea"/>
                <a:cs typeface="+mn-cs"/>
              </a:rPr>
              <a:t> </a:t>
            </a:r>
            <a:r>
              <a:rPr lang="pt-BR" sz="1200" b="1" kern="1200" baseline="0" dirty="0" smtClean="0">
                <a:solidFill>
                  <a:schemeClr val="tx1"/>
                </a:solidFill>
                <a:latin typeface="+mn-lt"/>
                <a:ea typeface="+mn-ea"/>
                <a:cs typeface="+mn-cs"/>
              </a:rPr>
              <a:t>88,37% </a:t>
            </a:r>
          </a:p>
          <a:p>
            <a:r>
              <a:rPr lang="pt-BR" sz="1200" kern="1200" baseline="0" dirty="0" smtClean="0">
                <a:solidFill>
                  <a:schemeClr val="tx1"/>
                </a:solidFill>
                <a:latin typeface="+mn-lt"/>
                <a:ea typeface="+mn-ea"/>
                <a:cs typeface="+mn-cs"/>
              </a:rPr>
              <a:t>  </a:t>
            </a:r>
          </a:p>
          <a:p>
            <a:r>
              <a:rPr lang="pt-BR" sz="1200" kern="1200" baseline="0" dirty="0" smtClean="0">
                <a:solidFill>
                  <a:schemeClr val="tx1"/>
                </a:solidFill>
                <a:latin typeface="+mn-lt"/>
                <a:ea typeface="+mn-ea"/>
                <a:cs typeface="+mn-cs"/>
              </a:rPr>
              <a:t>Pentavalente (&lt; 1 ano) </a:t>
            </a:r>
          </a:p>
          <a:p>
            <a:r>
              <a:rPr lang="pt-BR" sz="1200" kern="1200" baseline="0" dirty="0" smtClean="0">
                <a:solidFill>
                  <a:schemeClr val="tx1"/>
                </a:solidFill>
                <a:latin typeface="+mn-lt"/>
                <a:ea typeface="+mn-ea"/>
                <a:cs typeface="+mn-cs"/>
              </a:rPr>
              <a:t> </a:t>
            </a:r>
            <a:r>
              <a:rPr lang="pt-BR" sz="1200" b="1" kern="1200" baseline="0" dirty="0" smtClean="0">
                <a:solidFill>
                  <a:schemeClr val="tx1"/>
                </a:solidFill>
                <a:latin typeface="+mn-lt"/>
                <a:ea typeface="+mn-ea"/>
                <a:cs typeface="+mn-cs"/>
              </a:rPr>
              <a:t>92,54% </a:t>
            </a:r>
          </a:p>
          <a:p>
            <a:r>
              <a:rPr lang="pt-BR" sz="1200" kern="1200" baseline="0" dirty="0" smtClean="0">
                <a:solidFill>
                  <a:schemeClr val="tx1"/>
                </a:solidFill>
                <a:latin typeface="+mn-lt"/>
                <a:ea typeface="+mn-ea"/>
                <a:cs typeface="+mn-cs"/>
              </a:rPr>
              <a:t>  </a:t>
            </a:r>
          </a:p>
          <a:p>
            <a:r>
              <a:rPr lang="pt-BR" sz="1200" kern="1200" baseline="0" dirty="0" smtClean="0">
                <a:solidFill>
                  <a:schemeClr val="tx1"/>
                </a:solidFill>
                <a:latin typeface="+mn-lt"/>
                <a:ea typeface="+mn-ea"/>
                <a:cs typeface="+mn-cs"/>
              </a:rPr>
              <a:t>Poliomielite (&lt; 1 ano) </a:t>
            </a:r>
          </a:p>
          <a:p>
            <a:r>
              <a:rPr lang="pt-BR" sz="1200" kern="1200" baseline="0" dirty="0" smtClean="0">
                <a:solidFill>
                  <a:schemeClr val="tx1"/>
                </a:solidFill>
                <a:latin typeface="+mn-lt"/>
                <a:ea typeface="+mn-ea"/>
                <a:cs typeface="+mn-cs"/>
              </a:rPr>
              <a:t> </a:t>
            </a:r>
            <a:r>
              <a:rPr lang="pt-BR" sz="1200" b="1" kern="1200" baseline="0" dirty="0" smtClean="0">
                <a:solidFill>
                  <a:schemeClr val="tx1"/>
                </a:solidFill>
                <a:latin typeface="+mn-lt"/>
                <a:ea typeface="+mn-ea"/>
                <a:cs typeface="+mn-cs"/>
              </a:rPr>
              <a:t>84,02% </a:t>
            </a:r>
          </a:p>
          <a:p>
            <a:r>
              <a:rPr lang="pt-BR" sz="1200" kern="1200" baseline="0" dirty="0" smtClean="0">
                <a:solidFill>
                  <a:schemeClr val="tx1"/>
                </a:solidFill>
                <a:latin typeface="+mn-lt"/>
                <a:ea typeface="+mn-ea"/>
                <a:cs typeface="+mn-cs"/>
              </a:rPr>
              <a:t>  </a:t>
            </a:r>
          </a:p>
          <a:p>
            <a:r>
              <a:rPr lang="pt-BR" sz="1200" kern="1200" baseline="0" dirty="0" smtClean="0">
                <a:solidFill>
                  <a:schemeClr val="tx1"/>
                </a:solidFill>
                <a:latin typeface="+mn-lt"/>
                <a:ea typeface="+mn-ea"/>
                <a:cs typeface="+mn-cs"/>
              </a:rPr>
              <a:t>Rotavírus </a:t>
            </a:r>
          </a:p>
          <a:p>
            <a:r>
              <a:rPr lang="pt-BR" sz="1200" kern="1200" baseline="0" dirty="0" smtClean="0">
                <a:solidFill>
                  <a:schemeClr val="tx1"/>
                </a:solidFill>
                <a:latin typeface="+mn-lt"/>
                <a:ea typeface="+mn-ea"/>
                <a:cs typeface="+mn-cs"/>
              </a:rPr>
              <a:t> </a:t>
            </a:r>
            <a:r>
              <a:rPr lang="pt-BR" sz="1200" b="1" kern="1200" baseline="0" dirty="0" smtClean="0">
                <a:solidFill>
                  <a:schemeClr val="tx1"/>
                </a:solidFill>
                <a:latin typeface="+mn-lt"/>
                <a:ea typeface="+mn-ea"/>
                <a:cs typeface="+mn-cs"/>
              </a:rPr>
              <a:t>85,23% </a:t>
            </a:r>
          </a:p>
          <a:p>
            <a:r>
              <a:rPr lang="pt-BR" sz="1200" kern="1200" baseline="0" dirty="0" smtClean="0">
                <a:solidFill>
                  <a:schemeClr val="tx1"/>
                </a:solidFill>
                <a:latin typeface="+mn-lt"/>
                <a:ea typeface="+mn-ea"/>
                <a:cs typeface="+mn-cs"/>
              </a:rPr>
              <a:t>  </a:t>
            </a:r>
          </a:p>
          <a:p>
            <a:r>
              <a:rPr lang="pt-BR" sz="1200" kern="1200" baseline="0" dirty="0" smtClean="0">
                <a:solidFill>
                  <a:schemeClr val="tx1"/>
                </a:solidFill>
                <a:latin typeface="+mn-lt"/>
                <a:ea typeface="+mn-ea"/>
                <a:cs typeface="+mn-cs"/>
              </a:rPr>
              <a:t>Tríplice Viral – D1 </a:t>
            </a:r>
          </a:p>
          <a:p>
            <a:r>
              <a:rPr lang="pt-BR" sz="1200" kern="1200" baseline="0" dirty="0" smtClean="0">
                <a:solidFill>
                  <a:schemeClr val="tx1"/>
                </a:solidFill>
                <a:latin typeface="+mn-lt"/>
                <a:ea typeface="+mn-ea"/>
                <a:cs typeface="+mn-cs"/>
              </a:rPr>
              <a:t> </a:t>
            </a:r>
            <a:r>
              <a:rPr lang="pt-BR" sz="1200" b="1" kern="1200" baseline="0" dirty="0" smtClean="0">
                <a:solidFill>
                  <a:schemeClr val="tx1"/>
                </a:solidFill>
                <a:latin typeface="+mn-lt"/>
                <a:ea typeface="+mn-ea"/>
                <a:cs typeface="+mn-cs"/>
              </a:rPr>
              <a:t>87,30% </a:t>
            </a:r>
          </a:p>
          <a:p>
            <a:r>
              <a:rPr lang="pt-BR" sz="1200" kern="1200" baseline="0" dirty="0" smtClean="0">
                <a:solidFill>
                  <a:schemeClr val="tx1"/>
                </a:solidFill>
                <a:latin typeface="+mn-lt"/>
                <a:ea typeface="+mn-ea"/>
                <a:cs typeface="+mn-cs"/>
              </a:rPr>
              <a:t>  </a:t>
            </a:r>
          </a:p>
          <a:p>
            <a:r>
              <a:rPr lang="pt-BR" sz="1200" kern="1200" baseline="0" dirty="0" smtClean="0">
                <a:solidFill>
                  <a:schemeClr val="tx1"/>
                </a:solidFill>
                <a:latin typeface="+mn-lt"/>
                <a:ea typeface="+mn-ea"/>
                <a:cs typeface="+mn-cs"/>
              </a:rPr>
              <a:t>Influenza (6m a &lt; 2 anos) </a:t>
            </a:r>
          </a:p>
          <a:p>
            <a:r>
              <a:rPr lang="pt-BR" sz="1200" kern="1200" baseline="0" dirty="0" smtClean="0">
                <a:solidFill>
                  <a:schemeClr val="tx1"/>
                </a:solidFill>
                <a:latin typeface="+mn-lt"/>
                <a:ea typeface="+mn-ea"/>
                <a:cs typeface="+mn-cs"/>
              </a:rPr>
              <a:t> </a:t>
            </a:r>
            <a:r>
              <a:rPr lang="pt-BR" sz="1200" b="1" kern="1200" baseline="0" dirty="0" smtClean="0">
                <a:solidFill>
                  <a:schemeClr val="tx1"/>
                </a:solidFill>
                <a:latin typeface="+mn-lt"/>
                <a:ea typeface="+mn-ea"/>
                <a:cs typeface="+mn-cs"/>
              </a:rPr>
              <a:t>65,80% </a:t>
            </a:r>
          </a:p>
          <a:p>
            <a:r>
              <a:rPr lang="pt-BR" sz="1200" kern="1200" baseline="0" dirty="0" smtClean="0">
                <a:solidFill>
                  <a:schemeClr val="tx1"/>
                </a:solidFill>
                <a:latin typeface="+mn-lt"/>
                <a:ea typeface="+mn-ea"/>
                <a:cs typeface="+mn-cs"/>
              </a:rPr>
              <a:t>  </a:t>
            </a:r>
          </a:p>
          <a:p>
            <a:endParaRPr lang="pt-BR" dirty="0"/>
          </a:p>
        </p:txBody>
      </p:sp>
      <p:sp>
        <p:nvSpPr>
          <p:cNvPr id="4" name="Espaço Reservado para Número de Slide 3"/>
          <p:cNvSpPr>
            <a:spLocks noGrp="1"/>
          </p:cNvSpPr>
          <p:nvPr>
            <p:ph type="sldNum" sz="quarter" idx="10"/>
          </p:nvPr>
        </p:nvSpPr>
        <p:spPr/>
        <p:txBody>
          <a:bodyPr/>
          <a:lstStyle/>
          <a:p>
            <a:fld id="{B878A602-CC33-4840-A5B6-473FB49BDC87}" type="slidenum">
              <a:rPr lang="pt-BR" smtClean="0"/>
              <a:pPr/>
              <a:t>23</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92500" lnSpcReduction="10000"/>
          </a:bodyPr>
          <a:lstStyle/>
          <a:p>
            <a:r>
              <a:rPr lang="pt-BR" sz="1200" kern="1200" dirty="0" smtClean="0">
                <a:solidFill>
                  <a:schemeClr val="tx1"/>
                </a:solidFill>
                <a:latin typeface="+mn-lt"/>
                <a:ea typeface="+mn-ea"/>
                <a:cs typeface="+mn-cs"/>
              </a:rPr>
              <a:t>A avaliação deste indicador é realizada </a:t>
            </a:r>
            <a:r>
              <a:rPr lang="pt-BR" sz="1200" b="1" kern="1200" dirty="0" smtClean="0">
                <a:solidFill>
                  <a:schemeClr val="tx1"/>
                </a:solidFill>
                <a:latin typeface="+mn-lt"/>
                <a:ea typeface="+mn-ea"/>
                <a:cs typeface="+mn-cs"/>
              </a:rPr>
              <a:t>anualmente.</a:t>
            </a:r>
            <a:r>
              <a:rPr lang="pt-BR" sz="1200" kern="1200" dirty="0" smtClean="0">
                <a:solidFill>
                  <a:schemeClr val="tx1"/>
                </a:solidFill>
                <a:latin typeface="+mn-lt"/>
                <a:ea typeface="+mn-ea"/>
                <a:cs typeface="+mn-cs"/>
              </a:rPr>
              <a:t> A avaliação da cobertura vacinal é realizada cumulativamente durante o ano, com o objetivo de alcançar a cobertura vacinal de 95% de cada uma das quatro vacinas selecionadas ao final do ano avaliado. Para acompanhamento do indicador foi realizado uma cobertura vacinal proporcional, no qual, foram avaliados os dados referentes do período de 01 de janeiro a 30 de agosto de 2020, extraídos do sistema SIPNI WEB em 22/09/2020. </a:t>
            </a:r>
            <a:endParaRPr lang="pt-BR" dirty="0" smtClean="0"/>
          </a:p>
          <a:p>
            <a:r>
              <a:rPr lang="pt-BR" sz="1200" kern="1200" dirty="0" smtClean="0">
                <a:solidFill>
                  <a:schemeClr val="tx1"/>
                </a:solidFill>
                <a:latin typeface="+mn-lt"/>
                <a:ea typeface="+mn-ea"/>
                <a:cs typeface="+mn-cs"/>
              </a:rPr>
              <a:t> </a:t>
            </a:r>
            <a:endParaRPr lang="pt-BR" dirty="0" smtClean="0"/>
          </a:p>
          <a:p>
            <a:r>
              <a:rPr lang="pt-BR" sz="1200" b="1" kern="1200" dirty="0" smtClean="0">
                <a:solidFill>
                  <a:schemeClr val="tx1"/>
                </a:solidFill>
                <a:latin typeface="+mn-lt"/>
                <a:ea typeface="+mn-ea"/>
                <a:cs typeface="+mn-cs"/>
              </a:rPr>
              <a:t>Cobertura vacinal no período de janeiro a agosto/2020 para as vacinas selecionadas</a:t>
            </a:r>
            <a:endParaRPr lang="pt-BR" dirty="0" smtClean="0"/>
          </a:p>
          <a:p>
            <a:r>
              <a:rPr lang="pt-BR" sz="1200" kern="1200" dirty="0" smtClean="0">
                <a:solidFill>
                  <a:schemeClr val="tx1"/>
                </a:solidFill>
                <a:latin typeface="+mn-lt"/>
                <a:ea typeface="+mn-ea"/>
                <a:cs typeface="+mn-cs"/>
              </a:rPr>
              <a:t>Pneumocócica (&lt;1 ano)</a:t>
            </a:r>
            <a:endParaRPr lang="pt-BR" dirty="0" smtClean="0"/>
          </a:p>
          <a:p>
            <a:r>
              <a:rPr lang="pt-BR" sz="1200" b="1" kern="1200" dirty="0" smtClean="0">
                <a:solidFill>
                  <a:schemeClr val="tx1"/>
                </a:solidFill>
                <a:latin typeface="+mn-lt"/>
                <a:ea typeface="+mn-ea"/>
                <a:cs typeface="+mn-cs"/>
              </a:rPr>
              <a:t>88,37%</a:t>
            </a:r>
            <a:endParaRPr lang="pt-BR" dirty="0" smtClean="0"/>
          </a:p>
          <a:p>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(&lt; 1 ano)</a:t>
            </a:r>
            <a:endParaRPr lang="pt-BR" dirty="0" smtClean="0"/>
          </a:p>
          <a:p>
            <a:r>
              <a:rPr lang="pt-BR" sz="1200" b="1" kern="1200" dirty="0" smtClean="0">
                <a:solidFill>
                  <a:schemeClr val="tx1"/>
                </a:solidFill>
                <a:latin typeface="+mn-lt"/>
                <a:ea typeface="+mn-ea"/>
                <a:cs typeface="+mn-cs"/>
              </a:rPr>
              <a:t>92,54%</a:t>
            </a:r>
            <a:endParaRPr lang="pt-BR" dirty="0" smtClean="0"/>
          </a:p>
          <a:p>
            <a:r>
              <a:rPr lang="pt-BR" sz="1200" kern="1200" dirty="0" smtClean="0">
                <a:solidFill>
                  <a:schemeClr val="tx1"/>
                </a:solidFill>
                <a:latin typeface="+mn-lt"/>
                <a:ea typeface="+mn-ea"/>
                <a:cs typeface="+mn-cs"/>
              </a:rPr>
              <a:t>Poliomielite (&lt; 1 ano)</a:t>
            </a:r>
            <a:endParaRPr lang="pt-BR" dirty="0" smtClean="0"/>
          </a:p>
          <a:p>
            <a:r>
              <a:rPr lang="pt-BR" sz="1200" b="1" kern="1200" dirty="0" smtClean="0">
                <a:solidFill>
                  <a:schemeClr val="tx1"/>
                </a:solidFill>
                <a:latin typeface="+mn-lt"/>
                <a:ea typeface="+mn-ea"/>
                <a:cs typeface="+mn-cs"/>
              </a:rPr>
              <a:t>84,02%</a:t>
            </a:r>
            <a:endParaRPr lang="pt-BR" dirty="0" smtClean="0"/>
          </a:p>
          <a:p>
            <a:r>
              <a:rPr lang="pt-BR" sz="1200" kern="1200" dirty="0" smtClean="0">
                <a:solidFill>
                  <a:schemeClr val="tx1"/>
                </a:solidFill>
                <a:latin typeface="+mn-lt"/>
                <a:ea typeface="+mn-ea"/>
                <a:cs typeface="+mn-cs"/>
              </a:rPr>
              <a:t>Tríplice Viral – D1</a:t>
            </a:r>
            <a:endParaRPr lang="pt-BR" dirty="0" smtClean="0"/>
          </a:p>
          <a:p>
            <a:r>
              <a:rPr lang="pt-BR" sz="1200" b="1" kern="1200" dirty="0" smtClean="0">
                <a:solidFill>
                  <a:schemeClr val="tx1"/>
                </a:solidFill>
                <a:latin typeface="+mn-lt"/>
                <a:ea typeface="+mn-ea"/>
                <a:cs typeface="+mn-cs"/>
              </a:rPr>
              <a:t>87,30%</a:t>
            </a:r>
            <a:endParaRPr lang="pt-BR" dirty="0" smtClean="0"/>
          </a:p>
          <a:p>
            <a:r>
              <a:rPr lang="pt-BR" sz="1200" kern="1200" dirty="0" smtClean="0">
                <a:solidFill>
                  <a:schemeClr val="tx1"/>
                </a:solidFill>
                <a:latin typeface="+mn-lt"/>
                <a:ea typeface="+mn-ea"/>
                <a:cs typeface="+mn-cs"/>
              </a:rPr>
              <a:t>Tríplice D2</a:t>
            </a:r>
            <a:endParaRPr lang="pt-BR" dirty="0" smtClean="0"/>
          </a:p>
          <a:p>
            <a:r>
              <a:rPr lang="pt-BR" sz="1200" b="1" kern="1200" dirty="0" smtClean="0">
                <a:solidFill>
                  <a:schemeClr val="tx1"/>
                </a:solidFill>
                <a:latin typeface="+mn-lt"/>
                <a:ea typeface="+mn-ea"/>
                <a:cs typeface="+mn-cs"/>
              </a:rPr>
              <a:t>58,20%</a:t>
            </a:r>
            <a:endParaRPr lang="pt-BR" dirty="0" smtClean="0"/>
          </a:p>
          <a:p>
            <a:r>
              <a:rPr lang="pt-BR" sz="1200" kern="1200" dirty="0" smtClean="0">
                <a:solidFill>
                  <a:schemeClr val="tx1"/>
                </a:solidFill>
                <a:latin typeface="+mn-lt"/>
                <a:ea typeface="+mn-ea"/>
                <a:cs typeface="+mn-cs"/>
              </a:rPr>
              <a:t>		</a:t>
            </a:r>
            <a:endParaRPr lang="pt-BR" dirty="0" smtClean="0"/>
          </a:p>
          <a:p>
            <a:r>
              <a:rPr lang="pt-BR" sz="1200" kern="1200" dirty="0" smtClean="0">
                <a:solidFill>
                  <a:schemeClr val="tx1"/>
                </a:solidFill>
                <a:latin typeface="+mn-lt"/>
                <a:ea typeface="+mn-ea"/>
                <a:cs typeface="+mn-cs"/>
              </a:rPr>
              <a:t>Atualmente todas as salas de vacina são informatizadas, conforme determinação do PNI, utilizando o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 AB para imunização da rotina desde novembro de 2019, em conjunto com o SI-PNI Web, esse utilizado para registros e campanhas, avaliação de coberturas vacinais, eventos adversos pós-vacinação.</a:t>
            </a:r>
            <a:endParaRPr lang="pt-BR" dirty="0" smtClean="0"/>
          </a:p>
          <a:p>
            <a:r>
              <a:rPr lang="pt-BR" sz="1200" kern="1200" dirty="0" smtClean="0">
                <a:solidFill>
                  <a:schemeClr val="tx1"/>
                </a:solidFill>
                <a:latin typeface="+mn-lt"/>
                <a:ea typeface="+mn-ea"/>
                <a:cs typeface="+mn-cs"/>
              </a:rPr>
              <a:t>Alguns fatores colaboraram com as coberturas vacinais, são eles: registro em tempo real das doses aplicadas na sala de vacina por meio dos sistemas de informação. No entanto, algumas situações ainda persistem na rede municipal de saúde, as quais precisam ser enfrentadas para que não haja impacto negativo neste indicador, tais como: dificuldade de acesso à vacinação em decorrência do fechamento das salas de vacinas em diversos períodos do dia (escassez de RH, reformas nas UBS, Pandemia </a:t>
            </a:r>
            <a:r>
              <a:rPr lang="pt-BR" sz="1200" kern="1200" dirty="0" err="1" smtClean="0">
                <a:solidFill>
                  <a:schemeClr val="tx1"/>
                </a:solidFill>
                <a:latin typeface="+mn-lt"/>
                <a:ea typeface="+mn-ea"/>
                <a:cs typeface="+mn-cs"/>
              </a:rPr>
              <a:t>CoVid</a:t>
            </a:r>
            <a:r>
              <a:rPr lang="pt-BR" sz="1200" kern="1200" dirty="0" smtClean="0">
                <a:solidFill>
                  <a:schemeClr val="tx1"/>
                </a:solidFill>
                <a:latin typeface="+mn-lt"/>
                <a:ea typeface="+mn-ea"/>
                <a:cs typeface="+mn-cs"/>
              </a:rPr>
              <a:t>-19), horário de funcionamento da salas de vacina restrito ao período diurno, o que dificulta o acesso à população que trabalha em horário comercial; dificuldades operacionais com o sistema de informação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 AB X SI-PNI), as quais são rotineiramente reportadas ao GVE e ao suporte de TI do Ministério da Saúde, a fim de obter soluções junto ao </a:t>
            </a:r>
            <a:r>
              <a:rPr lang="pt-BR" sz="1200" kern="1200" dirty="0" err="1" smtClean="0">
                <a:solidFill>
                  <a:schemeClr val="tx1"/>
                </a:solidFill>
                <a:latin typeface="+mn-lt"/>
                <a:ea typeface="+mn-ea"/>
                <a:cs typeface="+mn-cs"/>
              </a:rPr>
              <a:t>Data-SUS</a:t>
            </a:r>
            <a:r>
              <a:rPr lang="pt-BR" sz="1200" kern="1200" dirty="0" smtClean="0">
                <a:solidFill>
                  <a:schemeClr val="tx1"/>
                </a:solidFill>
                <a:latin typeface="+mn-lt"/>
                <a:ea typeface="+mn-ea"/>
                <a:cs typeface="+mn-cs"/>
              </a:rPr>
              <a:t>; instabilidade na migração de registros de doses aplicadas do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 para o SI-PNI (os dados migram após o dia 18 do mês </a:t>
            </a:r>
            <a:r>
              <a:rPr lang="pt-BR" sz="1200" kern="1200" dirty="0" err="1" smtClean="0">
                <a:solidFill>
                  <a:schemeClr val="tx1"/>
                </a:solidFill>
                <a:latin typeface="+mn-lt"/>
                <a:ea typeface="+mn-ea"/>
                <a:cs typeface="+mn-cs"/>
              </a:rPr>
              <a:t>subsequente</a:t>
            </a:r>
            <a:r>
              <a:rPr lang="pt-BR" sz="1200" kern="1200" dirty="0" smtClean="0">
                <a:solidFill>
                  <a:schemeClr val="tx1"/>
                </a:solidFill>
                <a:latin typeface="+mn-lt"/>
                <a:ea typeface="+mn-ea"/>
                <a:cs typeface="+mn-cs"/>
              </a:rPr>
              <a:t>); em Campanhas, e/ou em estratégias extra muro o registro posterior à aplicação das doses, no SIPNI Web, por dificuldades como: acesso a internet e recursos humanos (justificativas apontadas pelos serviços de saúde); Não menos importante, apesar da situação epidemiológica alarmante em relação a reintrodução de doenças que  estavam erradicadas (por exemplo, o sarampo), há um movimento anti-vacina, do qual os trabalhadores de saúde tem papel fundamental no esclarecimento sobre a importância da imunização e esclarecimentos quanto aos </a:t>
            </a:r>
            <a:r>
              <a:rPr lang="pt-BR" sz="1200" kern="1200" dirty="0" err="1" smtClean="0">
                <a:solidFill>
                  <a:schemeClr val="tx1"/>
                </a:solidFill>
                <a:latin typeface="+mn-lt"/>
                <a:ea typeface="+mn-ea"/>
                <a:cs typeface="+mn-cs"/>
              </a:rPr>
              <a:t>imunobiológicos</a:t>
            </a:r>
            <a:r>
              <a:rPr lang="pt-BR" sz="1200" kern="1200" dirty="0" smtClean="0">
                <a:solidFill>
                  <a:schemeClr val="tx1"/>
                </a:solidFill>
                <a:latin typeface="+mn-lt"/>
                <a:ea typeface="+mn-ea"/>
                <a:cs typeface="+mn-cs"/>
              </a:rPr>
              <a:t>, sua importância e segurança e também na  </a:t>
            </a:r>
            <a:r>
              <a:rPr lang="pt-BR" sz="1200" kern="1200" dirty="0" err="1" smtClean="0">
                <a:solidFill>
                  <a:schemeClr val="tx1"/>
                </a:solidFill>
                <a:latin typeface="+mn-lt"/>
                <a:ea typeface="+mn-ea"/>
                <a:cs typeface="+mn-cs"/>
              </a:rPr>
              <a:t>desmitificação</a:t>
            </a:r>
            <a:r>
              <a:rPr lang="pt-BR" sz="1200" kern="1200" dirty="0" smtClean="0">
                <a:solidFill>
                  <a:schemeClr val="tx1"/>
                </a:solidFill>
                <a:latin typeface="+mn-lt"/>
                <a:ea typeface="+mn-ea"/>
                <a:cs typeface="+mn-cs"/>
              </a:rPr>
              <a:t> das notícias falsas divulgadas.</a:t>
            </a:r>
            <a:endParaRPr lang="pt-BR" dirty="0" smtClean="0"/>
          </a:p>
          <a:p>
            <a:r>
              <a:rPr lang="pt-BR" sz="1200" u="sng" kern="1200" dirty="0" smtClean="0">
                <a:solidFill>
                  <a:schemeClr val="tx1"/>
                </a:solidFill>
                <a:latin typeface="+mn-lt"/>
                <a:ea typeface="+mn-ea"/>
                <a:cs typeface="+mn-cs"/>
              </a:rPr>
              <a:t>Justificativa</a:t>
            </a:r>
            <a:r>
              <a:rPr lang="pt-BR" sz="1200" kern="1200" dirty="0" smtClean="0">
                <a:solidFill>
                  <a:schemeClr val="tx1"/>
                </a:solidFill>
                <a:latin typeface="+mn-lt"/>
                <a:ea typeface="+mn-ea"/>
                <a:cs typeface="+mn-cs"/>
              </a:rPr>
              <a:t>: Consideramos que a baixa cobertura vacinal está relacionada à mudança de Sistemas do PNI. É sabido que muitas doses registradas no E-SUS não migraram para o SI-PNI, ou migram tardiamente. Outro fator agravante para a baixa cobertura de 2020 foi a situação do isolamento social imposto pela pandemia da COVID-19.</a:t>
            </a:r>
            <a:endParaRPr lang="pt-BR" dirty="0" smtClean="0"/>
          </a:p>
          <a:p>
            <a:r>
              <a:rPr lang="pt-BR" sz="1200" kern="1200" dirty="0" smtClean="0">
                <a:solidFill>
                  <a:schemeClr val="tx1"/>
                </a:solidFill>
                <a:latin typeface="+mn-lt"/>
                <a:ea typeface="+mn-ea"/>
                <a:cs typeface="+mn-cs"/>
              </a:rPr>
              <a:t>As coberturas dos </a:t>
            </a:r>
            <a:r>
              <a:rPr lang="pt-BR" sz="1200" kern="1200" dirty="0" err="1" smtClean="0">
                <a:solidFill>
                  <a:schemeClr val="tx1"/>
                </a:solidFill>
                <a:latin typeface="+mn-lt"/>
                <a:ea typeface="+mn-ea"/>
                <a:cs typeface="+mn-cs"/>
              </a:rPr>
              <a:t>imunobiológicos</a:t>
            </a:r>
            <a:r>
              <a:rPr lang="pt-BR" sz="1200" kern="1200" dirty="0" smtClean="0">
                <a:solidFill>
                  <a:schemeClr val="tx1"/>
                </a:solidFill>
                <a:latin typeface="+mn-lt"/>
                <a:ea typeface="+mn-ea"/>
                <a:cs typeface="+mn-cs"/>
              </a:rPr>
              <a:t> para menores de 2 anos no 2º quadrimestre/2020 seguem no quadro abaixo:</a:t>
            </a:r>
            <a:endParaRPr lang="pt-BR" dirty="0" smtClean="0"/>
          </a:p>
          <a:p>
            <a:r>
              <a:rPr lang="pt-BR" sz="1200" kern="1200" dirty="0" smtClean="0">
                <a:solidFill>
                  <a:schemeClr val="tx1"/>
                </a:solidFill>
                <a:latin typeface="+mn-lt"/>
                <a:ea typeface="+mn-ea"/>
                <a:cs typeface="+mn-cs"/>
              </a:rPr>
              <a:t> </a:t>
            </a:r>
            <a:endParaRPr lang="pt-BR" dirty="0" smtClean="0"/>
          </a:p>
          <a:p>
            <a:r>
              <a:rPr lang="pt-BR" sz="1200" b="1" kern="1200" dirty="0" smtClean="0">
                <a:solidFill>
                  <a:schemeClr val="tx1"/>
                </a:solidFill>
                <a:latin typeface="+mn-lt"/>
                <a:ea typeface="+mn-ea"/>
                <a:cs typeface="+mn-cs"/>
              </a:rPr>
              <a:t>Cobertura vacinal no período de janeiro a agosto/2020 para as vacinas até os 2 anos de vida</a:t>
            </a:r>
            <a:endParaRPr lang="pt-BR" dirty="0" smtClean="0"/>
          </a:p>
          <a:p>
            <a:r>
              <a:rPr lang="pt-BR" sz="1200" kern="1200" dirty="0" smtClean="0">
                <a:solidFill>
                  <a:schemeClr val="tx1"/>
                </a:solidFill>
                <a:latin typeface="+mn-lt"/>
                <a:ea typeface="+mn-ea"/>
                <a:cs typeface="+mn-cs"/>
              </a:rPr>
              <a:t>BCG</a:t>
            </a:r>
            <a:endParaRPr lang="pt-BR" dirty="0" smtClean="0"/>
          </a:p>
          <a:p>
            <a:r>
              <a:rPr lang="pt-BR" sz="1200" b="1" kern="1200" dirty="0" smtClean="0">
                <a:solidFill>
                  <a:schemeClr val="tx1"/>
                </a:solidFill>
                <a:latin typeface="+mn-lt"/>
                <a:ea typeface="+mn-ea"/>
                <a:cs typeface="+mn-cs"/>
              </a:rPr>
              <a:t>81,10%</a:t>
            </a:r>
            <a:endParaRPr lang="pt-BR" dirty="0" smtClean="0"/>
          </a:p>
          <a:p>
            <a:r>
              <a:rPr lang="pt-BR" sz="1200" kern="1200" dirty="0" smtClean="0">
                <a:solidFill>
                  <a:schemeClr val="tx1"/>
                </a:solidFill>
                <a:latin typeface="+mn-lt"/>
                <a:ea typeface="+mn-ea"/>
                <a:cs typeface="+mn-cs"/>
              </a:rPr>
              <a:t>Meningocócica Conjugada C(&lt; 1 ano)</a:t>
            </a:r>
            <a:endParaRPr lang="pt-BR" dirty="0" smtClean="0"/>
          </a:p>
          <a:p>
            <a:r>
              <a:rPr lang="pt-BR" sz="1200" b="1" kern="1200" dirty="0" smtClean="0">
                <a:solidFill>
                  <a:schemeClr val="tx1"/>
                </a:solidFill>
                <a:latin typeface="+mn-lt"/>
                <a:ea typeface="+mn-ea"/>
                <a:cs typeface="+mn-cs"/>
              </a:rPr>
              <a:t>84,71%</a:t>
            </a:r>
            <a:endParaRPr lang="pt-BR" dirty="0" smtClean="0"/>
          </a:p>
          <a:p>
            <a:r>
              <a:rPr lang="pt-BR" sz="1200" kern="1200" dirty="0" smtClean="0">
                <a:solidFill>
                  <a:schemeClr val="tx1"/>
                </a:solidFill>
                <a:latin typeface="+mn-lt"/>
                <a:ea typeface="+mn-ea"/>
                <a:cs typeface="+mn-cs"/>
              </a:rPr>
              <a:t>Pneumocócica (&lt;1 ano)</a:t>
            </a:r>
            <a:endParaRPr lang="pt-BR" dirty="0" smtClean="0"/>
          </a:p>
          <a:p>
            <a:r>
              <a:rPr lang="pt-BR" sz="1200" b="1" kern="1200" dirty="0" smtClean="0">
                <a:solidFill>
                  <a:schemeClr val="tx1"/>
                </a:solidFill>
                <a:latin typeface="+mn-lt"/>
                <a:ea typeface="+mn-ea"/>
                <a:cs typeface="+mn-cs"/>
              </a:rPr>
              <a:t>88,37%</a:t>
            </a:r>
            <a:endParaRPr lang="pt-BR" dirty="0" smtClean="0"/>
          </a:p>
          <a:p>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(&lt; 1 ano)</a:t>
            </a:r>
            <a:endParaRPr lang="pt-BR" dirty="0" smtClean="0"/>
          </a:p>
          <a:p>
            <a:r>
              <a:rPr lang="pt-BR" sz="1200" b="1" kern="1200" dirty="0" smtClean="0">
                <a:solidFill>
                  <a:schemeClr val="tx1"/>
                </a:solidFill>
                <a:latin typeface="+mn-lt"/>
                <a:ea typeface="+mn-ea"/>
                <a:cs typeface="+mn-cs"/>
              </a:rPr>
              <a:t>92,54%</a:t>
            </a:r>
            <a:endParaRPr lang="pt-BR" dirty="0" smtClean="0"/>
          </a:p>
          <a:p>
            <a:r>
              <a:rPr lang="pt-BR" sz="1200" kern="1200" dirty="0" smtClean="0">
                <a:solidFill>
                  <a:schemeClr val="tx1"/>
                </a:solidFill>
                <a:latin typeface="+mn-lt"/>
                <a:ea typeface="+mn-ea"/>
                <a:cs typeface="+mn-cs"/>
              </a:rPr>
              <a:t>Poliomielite (&lt; 1 ano)</a:t>
            </a:r>
            <a:endParaRPr lang="pt-BR" dirty="0" smtClean="0"/>
          </a:p>
          <a:p>
            <a:r>
              <a:rPr lang="pt-BR" sz="1200" b="1" kern="1200" dirty="0" smtClean="0">
                <a:solidFill>
                  <a:schemeClr val="tx1"/>
                </a:solidFill>
                <a:latin typeface="+mn-lt"/>
                <a:ea typeface="+mn-ea"/>
                <a:cs typeface="+mn-cs"/>
              </a:rPr>
              <a:t>84,02%</a:t>
            </a:r>
            <a:endParaRPr lang="pt-BR" dirty="0" smtClean="0"/>
          </a:p>
          <a:p>
            <a:r>
              <a:rPr lang="pt-BR" sz="1200" kern="1200" dirty="0" err="1" smtClean="0">
                <a:solidFill>
                  <a:schemeClr val="tx1"/>
                </a:solidFill>
                <a:latin typeface="+mn-lt"/>
                <a:ea typeface="+mn-ea"/>
                <a:cs typeface="+mn-cs"/>
              </a:rPr>
              <a:t>Rotavírus</a:t>
            </a:r>
            <a:endParaRPr lang="pt-BR" dirty="0" smtClean="0"/>
          </a:p>
          <a:p>
            <a:r>
              <a:rPr lang="pt-BR" sz="1200" b="1" kern="1200" dirty="0" smtClean="0">
                <a:solidFill>
                  <a:schemeClr val="tx1"/>
                </a:solidFill>
                <a:latin typeface="+mn-lt"/>
                <a:ea typeface="+mn-ea"/>
                <a:cs typeface="+mn-cs"/>
              </a:rPr>
              <a:t>85,23%</a:t>
            </a:r>
            <a:endParaRPr lang="pt-BR" dirty="0" smtClean="0"/>
          </a:p>
          <a:p>
            <a:r>
              <a:rPr lang="pt-BR" sz="1200" kern="1200" dirty="0" smtClean="0">
                <a:solidFill>
                  <a:schemeClr val="tx1"/>
                </a:solidFill>
                <a:latin typeface="+mn-lt"/>
                <a:ea typeface="+mn-ea"/>
                <a:cs typeface="+mn-cs"/>
              </a:rPr>
              <a:t>Tríplice Viral – D1</a:t>
            </a:r>
            <a:endParaRPr lang="pt-BR" dirty="0" smtClean="0"/>
          </a:p>
          <a:p>
            <a:r>
              <a:rPr lang="pt-BR" sz="1200" b="1" kern="1200" dirty="0" smtClean="0">
                <a:solidFill>
                  <a:schemeClr val="tx1"/>
                </a:solidFill>
                <a:latin typeface="+mn-lt"/>
                <a:ea typeface="+mn-ea"/>
                <a:cs typeface="+mn-cs"/>
              </a:rPr>
              <a:t>87,30%</a:t>
            </a:r>
            <a:endParaRPr lang="pt-BR" dirty="0" smtClean="0"/>
          </a:p>
          <a:p>
            <a:r>
              <a:rPr lang="pt-BR" sz="1200" kern="1200" dirty="0" smtClean="0">
                <a:solidFill>
                  <a:schemeClr val="tx1"/>
                </a:solidFill>
                <a:latin typeface="+mn-lt"/>
                <a:ea typeface="+mn-ea"/>
                <a:cs typeface="+mn-cs"/>
              </a:rPr>
              <a:t>Influenza (6m a &lt; 2 anos)</a:t>
            </a:r>
            <a:endParaRPr lang="pt-BR" dirty="0" smtClean="0"/>
          </a:p>
          <a:p>
            <a:r>
              <a:rPr lang="pt-BR" sz="1200" b="1" kern="1200" dirty="0" smtClean="0">
                <a:solidFill>
                  <a:schemeClr val="tx1"/>
                </a:solidFill>
                <a:latin typeface="+mn-lt"/>
                <a:ea typeface="+mn-ea"/>
                <a:cs typeface="+mn-cs"/>
              </a:rPr>
              <a:t>65,80%</a:t>
            </a:r>
            <a:endParaRPr lang="pt-BR" dirty="0" smtClean="0"/>
          </a:p>
          <a:p>
            <a:r>
              <a:rPr lang="pt-BR" sz="1200" kern="1200" dirty="0" smtClean="0">
                <a:solidFill>
                  <a:schemeClr val="tx1"/>
                </a:solidFill>
                <a:latin typeface="+mn-lt"/>
                <a:ea typeface="+mn-ea"/>
                <a:cs typeface="+mn-cs"/>
              </a:rPr>
              <a:t>Conforme demonstrado no quadro acima (extração </a:t>
            </a:r>
            <a:r>
              <a:rPr lang="pt-BR" sz="1200" kern="1200" dirty="0" err="1" smtClean="0">
                <a:solidFill>
                  <a:schemeClr val="tx1"/>
                </a:solidFill>
                <a:latin typeface="+mn-lt"/>
                <a:ea typeface="+mn-ea"/>
                <a:cs typeface="+mn-cs"/>
              </a:rPr>
              <a:t>Si-PNI</a:t>
            </a:r>
            <a:r>
              <a:rPr lang="pt-BR" sz="1200" kern="1200" dirty="0" smtClean="0">
                <a:solidFill>
                  <a:schemeClr val="tx1"/>
                </a:solidFill>
                <a:latin typeface="+mn-lt"/>
                <a:ea typeface="+mn-ea"/>
                <a:cs typeface="+mn-cs"/>
              </a:rPr>
              <a:t>), Campinas não atingiu a meta preconizada para nenhuma das vacinas até a presente data.</a:t>
            </a:r>
            <a:endParaRPr lang="pt-BR" sz="1200" kern="1200" dirty="0">
              <a:solidFill>
                <a:schemeClr val="tx1"/>
              </a:solidFill>
              <a:latin typeface="+mn-lt"/>
              <a:ea typeface="+mn-ea"/>
              <a:cs typeface="+mn-cs"/>
            </a:endParaRPr>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24</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B878A602-CC33-4840-A5B6-473FB49BDC87}" type="slidenum">
              <a:rPr lang="pt-BR" smtClean="0"/>
              <a:pPr/>
              <a:t>25</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Atualmente são 90 ESB para uma população de 1.204.073 habitantes . A meta - 43,2% ainda não foi atingida devendo ser aumentado o número de equipes de saúde bucal no município; persiste a necessidade de reposição de profissionais por aposentadorias e afastamentos e. até o </a:t>
            </a:r>
            <a:r>
              <a:rPr lang="pt-BR" sz="1200" kern="1200" dirty="0" err="1" smtClean="0">
                <a:solidFill>
                  <a:schemeClr val="tx1"/>
                </a:solidFill>
                <a:latin typeface="+mn-lt"/>
                <a:ea typeface="+mn-ea"/>
                <a:cs typeface="+mn-cs"/>
              </a:rPr>
              <a:t>prsente</a:t>
            </a:r>
            <a:r>
              <a:rPr lang="pt-BR" sz="1200" kern="1200" dirty="0" smtClean="0">
                <a:solidFill>
                  <a:schemeClr val="tx1"/>
                </a:solidFill>
                <a:latin typeface="+mn-lt"/>
                <a:ea typeface="+mn-ea"/>
                <a:cs typeface="+mn-cs"/>
              </a:rPr>
              <a:t> momento, não houve reposição de profissionais do concurso público. </a:t>
            </a:r>
            <a:endParaRPr lang="pt-BR" dirty="0" smtClean="0"/>
          </a:p>
          <a:p>
            <a:r>
              <a:rPr lang="pt-BR" sz="1200" kern="1200" dirty="0" smtClean="0">
                <a:solidFill>
                  <a:schemeClr val="tx1"/>
                </a:solidFill>
                <a:latin typeface="+mn-lt"/>
                <a:ea typeface="+mn-ea"/>
                <a:cs typeface="+mn-cs"/>
              </a:rPr>
              <a:t> </a:t>
            </a:r>
            <a:endParaRPr lang="pt-BR" dirty="0" smtClean="0"/>
          </a:p>
          <a:p>
            <a:r>
              <a:rPr lang="pt-BR" sz="1200" kern="1200" dirty="0" smtClean="0">
                <a:solidFill>
                  <a:schemeClr val="tx1"/>
                </a:solidFill>
                <a:latin typeface="+mn-lt"/>
                <a:ea typeface="+mn-ea"/>
                <a:cs typeface="+mn-cs"/>
              </a:rPr>
              <a:t>Caso considerássemos a Portaria 2.979 de 12 de novembro de 2019, que </a:t>
            </a:r>
            <a:r>
              <a:rPr lang="pt-BR" sz="1200" kern="1200" dirty="0" err="1" smtClean="0">
                <a:solidFill>
                  <a:schemeClr val="tx1"/>
                </a:solidFill>
                <a:latin typeface="+mn-lt"/>
                <a:ea typeface="+mn-ea"/>
                <a:cs typeface="+mn-cs"/>
              </a:rPr>
              <a:t>institue</a:t>
            </a:r>
            <a:r>
              <a:rPr lang="pt-BR" sz="1200" kern="1200" dirty="0" smtClean="0">
                <a:solidFill>
                  <a:schemeClr val="tx1"/>
                </a:solidFill>
                <a:latin typeface="+mn-lt"/>
                <a:ea typeface="+mn-ea"/>
                <a:cs typeface="+mn-cs"/>
              </a:rPr>
              <a:t> o Programa Previne Brasil em seu parâmetro 1 ESB para 4.000 habitantes, para municípios classificados como urbanos, no qual Campinas se inclui, a Cobertura em Saúde Bucal passaria a </a:t>
            </a:r>
            <a:r>
              <a:rPr lang="pt-BR" sz="1200" b="1" kern="1200" dirty="0" smtClean="0">
                <a:solidFill>
                  <a:schemeClr val="tx1"/>
                </a:solidFill>
                <a:latin typeface="+mn-lt"/>
                <a:ea typeface="+mn-ea"/>
                <a:cs typeface="+mn-cs"/>
              </a:rPr>
              <a:t>29,9 %</a:t>
            </a:r>
            <a:r>
              <a:rPr lang="pt-BR" sz="1200" kern="1200" dirty="0" smtClean="0">
                <a:solidFill>
                  <a:schemeClr val="tx1"/>
                </a:solidFill>
                <a:latin typeface="+mn-lt"/>
                <a:ea typeface="+mn-ea"/>
                <a:cs typeface="+mn-cs"/>
              </a:rPr>
              <a:t>.</a:t>
            </a:r>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7</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u="sng" kern="1200" dirty="0" smtClean="0">
                <a:solidFill>
                  <a:schemeClr val="tx1"/>
                </a:solidFill>
                <a:latin typeface="+mn-lt"/>
                <a:ea typeface="+mn-ea"/>
                <a:cs typeface="+mn-cs"/>
              </a:rPr>
              <a:t>Considerações</a:t>
            </a:r>
            <a:r>
              <a:rPr lang="pt-BR" sz="1200" kern="1200" dirty="0" smtClean="0">
                <a:solidFill>
                  <a:schemeClr val="tx1"/>
                </a:solidFill>
                <a:latin typeface="+mn-lt"/>
                <a:ea typeface="+mn-ea"/>
                <a:cs typeface="+mn-cs"/>
              </a:rPr>
              <a:t>: devido ao momento de Pandemia pela COVID-19, a recomendação do Ministério da Saúde e do Ministério da Cidadania, foi de priorizar o acompanhamento das gestantes, a fim de garantir o BVG (Benefício Variável Vinculado à Gestante). O indicador utilizado para repasse do IGD-M (Índice de Gestão Descentralizado Municipal) está em acompanhar pelo menos 30% dos beneficiários - </a:t>
            </a:r>
            <a:r>
              <a:rPr lang="pt-BR" sz="1200" kern="1200" dirty="0" err="1" smtClean="0">
                <a:solidFill>
                  <a:schemeClr val="tx1"/>
                </a:solidFill>
                <a:latin typeface="+mn-lt"/>
                <a:ea typeface="+mn-ea"/>
                <a:cs typeface="+mn-cs"/>
              </a:rPr>
              <a:t>condicionalidade</a:t>
            </a:r>
            <a:r>
              <a:rPr lang="pt-BR" sz="1200" kern="1200" dirty="0" smtClean="0">
                <a:solidFill>
                  <a:schemeClr val="tx1"/>
                </a:solidFill>
                <a:latin typeface="+mn-lt"/>
                <a:ea typeface="+mn-ea"/>
                <a:cs typeface="+mn-cs"/>
              </a:rPr>
              <a:t> saúde, para que seja repassado o valor do Ministério da Cidadania às Secretarias Municipais da Assistência Social. Esse repasse é para a realização do </a:t>
            </a:r>
            <a:r>
              <a:rPr lang="pt-BR" sz="1200" kern="1200" dirty="0" err="1" smtClean="0">
                <a:solidFill>
                  <a:schemeClr val="tx1"/>
                </a:solidFill>
                <a:latin typeface="+mn-lt"/>
                <a:ea typeface="+mn-ea"/>
                <a:cs typeface="+mn-cs"/>
              </a:rPr>
              <a:t>Cad-Único</a:t>
            </a:r>
            <a:r>
              <a:rPr lang="pt-BR" sz="1200" kern="1200" dirty="0" smtClean="0">
                <a:solidFill>
                  <a:schemeClr val="tx1"/>
                </a:solidFill>
                <a:latin typeface="+mn-lt"/>
                <a:ea typeface="+mn-ea"/>
                <a:cs typeface="+mn-cs"/>
              </a:rPr>
              <a:t>, da SMASDH, que realiza o cadastro das famílias e as vincula aos Estabelecimentos da Saúde (Centros de Saúde). Na 1ª vigência de 2020 isso foi desconsiderado e o índice utilizado foi o da 2ª vigência de 2019.</a:t>
            </a:r>
          </a:p>
          <a:p>
            <a:r>
              <a:rPr lang="pt-BR" sz="1200" u="sng" kern="1200" dirty="0" smtClean="0">
                <a:solidFill>
                  <a:schemeClr val="tx1"/>
                </a:solidFill>
                <a:latin typeface="+mn-lt"/>
                <a:ea typeface="+mn-ea"/>
                <a:cs typeface="+mn-cs"/>
              </a:rPr>
              <a:t>Recomendações:</a:t>
            </a:r>
            <a:r>
              <a:rPr lang="pt-BR" sz="1200" kern="1200" dirty="0" smtClean="0">
                <a:solidFill>
                  <a:schemeClr val="tx1"/>
                </a:solidFill>
                <a:latin typeface="+mn-lt"/>
                <a:ea typeface="+mn-ea"/>
                <a:cs typeface="+mn-cs"/>
              </a:rPr>
              <a:t> Manter a </a:t>
            </a:r>
            <a:r>
              <a:rPr lang="pt-BR" sz="1200" kern="1200" dirty="0" err="1" smtClean="0">
                <a:solidFill>
                  <a:schemeClr val="tx1"/>
                </a:solidFill>
                <a:latin typeface="+mn-lt"/>
                <a:ea typeface="+mn-ea"/>
                <a:cs typeface="+mn-cs"/>
              </a:rPr>
              <a:t>condicionalidade</a:t>
            </a:r>
            <a:r>
              <a:rPr lang="pt-BR" sz="1200" kern="1200" dirty="0" smtClean="0">
                <a:solidFill>
                  <a:schemeClr val="tx1"/>
                </a:solidFill>
                <a:latin typeface="+mn-lt"/>
                <a:ea typeface="+mn-ea"/>
                <a:cs typeface="+mn-cs"/>
              </a:rPr>
              <a:t> saúde com o acompanhamento das gestantes e incluir as crianças de 6 meses a 6 anos, com o monitoramento da </a:t>
            </a:r>
            <a:r>
              <a:rPr lang="pt-BR" sz="1200" kern="1200" dirty="0" err="1" smtClean="0">
                <a:solidFill>
                  <a:schemeClr val="tx1"/>
                </a:solidFill>
                <a:latin typeface="+mn-lt"/>
                <a:ea typeface="+mn-ea"/>
                <a:cs typeface="+mn-cs"/>
              </a:rPr>
              <a:t>antropometria</a:t>
            </a:r>
            <a:r>
              <a:rPr lang="pt-BR" sz="1200" kern="1200" dirty="0" smtClean="0">
                <a:solidFill>
                  <a:schemeClr val="tx1"/>
                </a:solidFill>
                <a:latin typeface="+mn-lt"/>
                <a:ea typeface="+mn-ea"/>
                <a:cs typeface="+mn-cs"/>
              </a:rPr>
              <a:t> e da imunização.</a:t>
            </a:r>
          </a:p>
          <a:p>
            <a:r>
              <a:rPr lang="pt-BR" sz="1200" b="1" kern="1200" dirty="0" smtClean="0">
                <a:solidFill>
                  <a:schemeClr val="tx1"/>
                </a:solidFill>
                <a:latin typeface="+mn-lt"/>
                <a:ea typeface="+mn-ea"/>
                <a:cs typeface="+mn-cs"/>
              </a:rPr>
              <a:t>Segundo as orientações da Área Técnica do Ministério da Saúde responsável pelo Programa Bolsa Família, quanto ao acompanhamento das </a:t>
            </a:r>
            <a:r>
              <a:rPr lang="pt-BR" sz="1200" b="1" kern="1200" dirty="0" err="1" smtClean="0">
                <a:solidFill>
                  <a:schemeClr val="tx1"/>
                </a:solidFill>
                <a:latin typeface="+mn-lt"/>
                <a:ea typeface="+mn-ea"/>
                <a:cs typeface="+mn-cs"/>
              </a:rPr>
              <a:t>condicionalidades</a:t>
            </a:r>
            <a:r>
              <a:rPr lang="pt-BR" sz="1200" b="1" kern="1200" dirty="0" smtClean="0">
                <a:solidFill>
                  <a:schemeClr val="tx1"/>
                </a:solidFill>
                <a:latin typeface="+mn-lt"/>
                <a:ea typeface="+mn-ea"/>
                <a:cs typeface="+mn-cs"/>
              </a:rPr>
              <a:t> no segundo semestre de 2020, Ofício nº 30 - 2º vigência 2020 - foi mantida a priorização das gestantes  e dos beneficiários que realizaram consultas e / ou imunizações nas Unidades de Saúde, com a migração das informações de seu acompanhamento que se dá através do </a:t>
            </a:r>
            <a:r>
              <a:rPr lang="pt-BR" sz="1200" i="1" kern="1200" dirty="0" smtClean="0">
                <a:solidFill>
                  <a:schemeClr val="tx1"/>
                </a:solidFill>
                <a:latin typeface="+mn-lt"/>
                <a:ea typeface="+mn-ea"/>
                <a:cs typeface="+mn-cs"/>
              </a:rPr>
              <a:t>BFA ou </a:t>
            </a:r>
            <a:r>
              <a:rPr lang="pt-BR" sz="1200" i="1" kern="1200" dirty="0" err="1" smtClean="0">
                <a:solidFill>
                  <a:schemeClr val="tx1"/>
                </a:solidFill>
                <a:latin typeface="+mn-lt"/>
                <a:ea typeface="+mn-ea"/>
                <a:cs typeface="+mn-cs"/>
              </a:rPr>
              <a:t>e-SUS</a:t>
            </a:r>
            <a:r>
              <a:rPr lang="pt-BR" sz="1200" i="1" kern="1200" dirty="0" smtClean="0">
                <a:solidFill>
                  <a:schemeClr val="tx1"/>
                </a:solidFill>
                <a:latin typeface="+mn-lt"/>
                <a:ea typeface="+mn-ea"/>
                <a:cs typeface="+mn-cs"/>
              </a:rPr>
              <a:t> AB</a:t>
            </a:r>
            <a:r>
              <a:rPr lang="pt-BR" sz="1200" b="1" kern="1200" dirty="0" smtClean="0">
                <a:solidFill>
                  <a:schemeClr val="tx1"/>
                </a:solidFill>
                <a:latin typeface="+mn-lt"/>
                <a:ea typeface="+mn-ea"/>
                <a:cs typeface="+mn-cs"/>
              </a:rPr>
              <a:t> para o Programa Bolsa Família.</a:t>
            </a:r>
            <a:endParaRPr lang="pt-BR" sz="1200" kern="1200" dirty="0" smtClean="0">
              <a:solidFill>
                <a:schemeClr val="tx1"/>
              </a:solidFill>
              <a:latin typeface="+mn-lt"/>
              <a:ea typeface="+mn-ea"/>
              <a:cs typeface="+mn-cs"/>
            </a:endParaRPr>
          </a:p>
          <a:p>
            <a:r>
              <a:rPr lang="pt-BR" sz="1200" kern="1200" dirty="0" smtClean="0">
                <a:solidFill>
                  <a:schemeClr val="tx1"/>
                </a:solidFill>
                <a:latin typeface="+mn-lt"/>
                <a:ea typeface="+mn-ea"/>
                <a:cs typeface="+mn-cs"/>
              </a:rPr>
              <a:t>Com isso, na 2ª vigência de 2020, mantém a priorização das gestantes, conforme o informe do MS, mas seguindo os</a:t>
            </a:r>
            <a:r>
              <a:rPr lang="pt-BR" sz="1200" i="1" kern="1200" dirty="0" smtClean="0">
                <a:solidFill>
                  <a:schemeClr val="tx1"/>
                </a:solidFill>
                <a:latin typeface="+mn-lt"/>
                <a:ea typeface="+mn-ea"/>
                <a:cs typeface="+mn-cs"/>
              </a:rPr>
              <a:t> seguintes critérios:</a:t>
            </a:r>
            <a:endParaRPr lang="pt-BR" sz="1200" kern="1200" dirty="0" smtClean="0">
              <a:solidFill>
                <a:schemeClr val="tx1"/>
              </a:solidFill>
              <a:latin typeface="+mn-lt"/>
              <a:ea typeface="+mn-ea"/>
              <a:cs typeface="+mn-cs"/>
            </a:endParaRPr>
          </a:p>
          <a:p>
            <a:pPr lvl="0"/>
            <a:r>
              <a:rPr lang="pt-BR" sz="1200" b="1" kern="1200" dirty="0" smtClean="0">
                <a:solidFill>
                  <a:schemeClr val="tx1"/>
                </a:solidFill>
                <a:latin typeface="+mn-lt"/>
                <a:ea typeface="+mn-ea"/>
                <a:cs typeface="+mn-cs"/>
              </a:rPr>
              <a:t>Os beneficiários que compareçam às UBS e são público de acompanhamento da saúde devem ter o registro realizado no Sistema BFA ou </a:t>
            </a:r>
            <a:r>
              <a:rPr lang="pt-BR" sz="1200" b="1" kern="1200" dirty="0" err="1" smtClean="0">
                <a:solidFill>
                  <a:schemeClr val="tx1"/>
                </a:solidFill>
                <a:latin typeface="+mn-lt"/>
                <a:ea typeface="+mn-ea"/>
                <a:cs typeface="+mn-cs"/>
              </a:rPr>
              <a:t>e-SUS</a:t>
            </a:r>
            <a:r>
              <a:rPr lang="pt-BR" sz="1200" b="1" kern="1200" dirty="0" smtClean="0">
                <a:solidFill>
                  <a:schemeClr val="tx1"/>
                </a:solidFill>
                <a:latin typeface="+mn-lt"/>
                <a:ea typeface="+mn-ea"/>
                <a:cs typeface="+mn-cs"/>
              </a:rPr>
              <a:t> AB;</a:t>
            </a:r>
            <a:endParaRPr lang="pt-BR" sz="1200" kern="1200" dirty="0" smtClean="0">
              <a:solidFill>
                <a:schemeClr val="tx1"/>
              </a:solidFill>
              <a:latin typeface="+mn-lt"/>
              <a:ea typeface="+mn-ea"/>
              <a:cs typeface="+mn-cs"/>
            </a:endParaRPr>
          </a:p>
          <a:p>
            <a:pPr lvl="0"/>
            <a:r>
              <a:rPr lang="pt-BR" sz="1200" b="1" kern="1200" dirty="0" smtClean="0">
                <a:solidFill>
                  <a:schemeClr val="tx1"/>
                </a:solidFill>
                <a:latin typeface="+mn-lt"/>
                <a:ea typeface="+mn-ea"/>
                <a:cs typeface="+mn-cs"/>
              </a:rPr>
              <a:t>O registro das </a:t>
            </a:r>
            <a:r>
              <a:rPr lang="pt-BR" sz="1200" b="1" kern="1200" dirty="0" err="1" smtClean="0">
                <a:solidFill>
                  <a:schemeClr val="tx1"/>
                </a:solidFill>
                <a:latin typeface="+mn-lt"/>
                <a:ea typeface="+mn-ea"/>
                <a:cs typeface="+mn-cs"/>
              </a:rPr>
              <a:t>condicionalidades</a:t>
            </a:r>
            <a:r>
              <a:rPr lang="pt-BR" sz="1200" b="1" kern="1200" dirty="0" smtClean="0">
                <a:solidFill>
                  <a:schemeClr val="tx1"/>
                </a:solidFill>
                <a:latin typeface="+mn-lt"/>
                <a:ea typeface="+mn-ea"/>
                <a:cs typeface="+mn-cs"/>
              </a:rPr>
              <a:t> de saúde das crianças e mulheres não gestantes que envolverem ações de mobilização da comunidade não será obrigatório;</a:t>
            </a:r>
            <a:endParaRPr lang="pt-BR" sz="1200" kern="1200" dirty="0" smtClean="0">
              <a:solidFill>
                <a:schemeClr val="tx1"/>
              </a:solidFill>
              <a:latin typeface="+mn-lt"/>
              <a:ea typeface="+mn-ea"/>
              <a:cs typeface="+mn-cs"/>
            </a:endParaRPr>
          </a:p>
          <a:p>
            <a:r>
              <a:rPr lang="pt-BR" sz="1200" i="1" kern="1200" dirty="0" smtClean="0">
                <a:solidFill>
                  <a:schemeClr val="tx1"/>
                </a:solidFill>
                <a:latin typeface="+mn-lt"/>
                <a:ea typeface="+mn-ea"/>
                <a:cs typeface="+mn-cs"/>
              </a:rPr>
              <a:t>O registro das </a:t>
            </a:r>
            <a:r>
              <a:rPr lang="pt-BR" sz="1200" i="1" kern="1200" dirty="0" err="1" smtClean="0">
                <a:solidFill>
                  <a:schemeClr val="tx1"/>
                </a:solidFill>
                <a:latin typeface="+mn-lt"/>
                <a:ea typeface="+mn-ea"/>
                <a:cs typeface="+mn-cs"/>
              </a:rPr>
              <a:t>condicionalidades</a:t>
            </a:r>
            <a:r>
              <a:rPr lang="pt-BR" sz="1200" i="1" kern="1200" dirty="0" smtClean="0">
                <a:solidFill>
                  <a:schemeClr val="tx1"/>
                </a:solidFill>
                <a:latin typeface="+mn-lt"/>
                <a:ea typeface="+mn-ea"/>
                <a:cs typeface="+mn-cs"/>
              </a:rPr>
              <a:t> de saúde das gestantes deve ser realizado pelo Sistema BFA ou pelo </a:t>
            </a:r>
            <a:r>
              <a:rPr lang="pt-BR" sz="1200" i="1" kern="1200" dirty="0" err="1" smtClean="0">
                <a:solidFill>
                  <a:schemeClr val="tx1"/>
                </a:solidFill>
                <a:latin typeface="+mn-lt"/>
                <a:ea typeface="+mn-ea"/>
                <a:cs typeface="+mn-cs"/>
              </a:rPr>
              <a:t>e-SUS</a:t>
            </a:r>
            <a:r>
              <a:rPr lang="pt-BR" sz="1200" i="1" kern="1200" dirty="0" smtClean="0">
                <a:solidFill>
                  <a:schemeClr val="tx1"/>
                </a:solidFill>
                <a:latin typeface="+mn-lt"/>
                <a:ea typeface="+mn-ea"/>
                <a:cs typeface="+mn-cs"/>
              </a:rPr>
              <a:t> AB, quando possível, a fim de não prejudicar a concessão do Benefício Variável à Gestante.</a:t>
            </a:r>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9</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55000" lnSpcReduction="20000"/>
          </a:bodyPr>
          <a:lstStyle/>
          <a:p>
            <a:r>
              <a:rPr lang="pt-BR" sz="1200" b="1" u="sng" kern="1200" dirty="0" smtClean="0">
                <a:solidFill>
                  <a:schemeClr val="tx1"/>
                </a:solidFill>
                <a:latin typeface="+mn-lt"/>
                <a:ea typeface="+mn-ea"/>
                <a:cs typeface="+mn-cs"/>
              </a:rPr>
              <a:t>Adulto/Idoso</a:t>
            </a:r>
            <a:endParaRPr lang="pt-BR" dirty="0" smtClean="0"/>
          </a:p>
          <a:p>
            <a:r>
              <a:rPr lang="pt-BR" sz="1200" kern="1200" dirty="0" smtClean="0">
                <a:solidFill>
                  <a:schemeClr val="tx1"/>
                </a:solidFill>
                <a:latin typeface="+mn-lt"/>
                <a:ea typeface="+mn-ea"/>
                <a:cs typeface="+mn-cs"/>
              </a:rPr>
              <a:t> </a:t>
            </a:r>
            <a:endParaRPr lang="pt-BR" dirty="0" smtClean="0"/>
          </a:p>
          <a:p>
            <a:r>
              <a:rPr lang="pt-BR" sz="1200" kern="1200" dirty="0" smtClean="0">
                <a:solidFill>
                  <a:schemeClr val="tx1"/>
                </a:solidFill>
                <a:latin typeface="+mn-lt"/>
                <a:ea typeface="+mn-ea"/>
                <a:cs typeface="+mn-cs"/>
              </a:rPr>
              <a:t>Com a pandemia instalada a partir do 2º quadrimestre no município de Campinas,e com as ações voltadas para o enfrentamento do COVID-19, foi realizado um trabalho de reestruturação no atendimento das UBS. Inicialmente houve separação do fluxo de atendimento (síndromes gripais e demais atendimentos), ações de capacitação e instrumentalização da rede em IOT(</a:t>
            </a:r>
            <a:r>
              <a:rPr lang="pt-BR" sz="1200" kern="1200" dirty="0" err="1" smtClean="0">
                <a:solidFill>
                  <a:schemeClr val="tx1"/>
                </a:solidFill>
                <a:latin typeface="+mn-lt"/>
                <a:ea typeface="+mn-ea"/>
                <a:cs typeface="+mn-cs"/>
              </a:rPr>
              <a:t>intubação</a:t>
            </a:r>
            <a:r>
              <a:rPr lang="pt-BR" sz="1200" kern="1200" dirty="0" smtClean="0">
                <a:solidFill>
                  <a:schemeClr val="tx1"/>
                </a:solidFill>
                <a:latin typeface="+mn-lt"/>
                <a:ea typeface="+mn-ea"/>
                <a:cs typeface="+mn-cs"/>
              </a:rPr>
              <a:t> </a:t>
            </a:r>
            <a:r>
              <a:rPr lang="pt-BR" sz="1200" kern="1200" dirty="0" err="1" smtClean="0">
                <a:solidFill>
                  <a:schemeClr val="tx1"/>
                </a:solidFill>
                <a:latin typeface="+mn-lt"/>
                <a:ea typeface="+mn-ea"/>
                <a:cs typeface="+mn-cs"/>
              </a:rPr>
              <a:t>orotraqueal</a:t>
            </a:r>
            <a:r>
              <a:rPr lang="pt-BR" sz="1200" kern="1200" dirty="0" smtClean="0">
                <a:solidFill>
                  <a:schemeClr val="tx1"/>
                </a:solidFill>
                <a:latin typeface="+mn-lt"/>
                <a:ea typeface="+mn-ea"/>
                <a:cs typeface="+mn-cs"/>
              </a:rPr>
              <a:t>) , voltadas para SRAG com a finalidade de capacitar os profissionais da Rede e implantação efetiva do </a:t>
            </a:r>
            <a:r>
              <a:rPr lang="pt-BR" sz="1200" kern="1200" dirty="0" err="1" smtClean="0">
                <a:solidFill>
                  <a:schemeClr val="tx1"/>
                </a:solidFill>
                <a:latin typeface="+mn-lt"/>
                <a:ea typeface="+mn-ea"/>
                <a:cs typeface="+mn-cs"/>
              </a:rPr>
              <a:t>Teleatendimento</a:t>
            </a:r>
            <a:r>
              <a:rPr lang="pt-BR" sz="1200" kern="1200" dirty="0" smtClean="0">
                <a:solidFill>
                  <a:schemeClr val="tx1"/>
                </a:solidFill>
                <a:latin typeface="+mn-lt"/>
                <a:ea typeface="+mn-ea"/>
                <a:cs typeface="+mn-cs"/>
              </a:rPr>
              <a:t> nas Unidades durante o período de transmissão, com ênfase ao pacientes com patologias crônicas, principalmente os com Risco </a:t>
            </a:r>
            <a:r>
              <a:rPr lang="pt-BR" sz="1200" kern="1200" dirty="0" err="1" smtClean="0">
                <a:solidFill>
                  <a:schemeClr val="tx1"/>
                </a:solidFill>
                <a:latin typeface="+mn-lt"/>
                <a:ea typeface="+mn-ea"/>
                <a:cs typeface="+mn-cs"/>
              </a:rPr>
              <a:t>cardiovascilar</a:t>
            </a:r>
            <a:r>
              <a:rPr lang="pt-BR" sz="1200" kern="1200" dirty="0" smtClean="0">
                <a:solidFill>
                  <a:schemeClr val="tx1"/>
                </a:solidFill>
                <a:latin typeface="+mn-lt"/>
                <a:ea typeface="+mn-ea"/>
                <a:cs typeface="+mn-cs"/>
              </a:rPr>
              <a:t> elevado, convocando-os para atendimento presencial.</a:t>
            </a:r>
            <a:endParaRPr lang="pt-BR" dirty="0" smtClean="0"/>
          </a:p>
          <a:p>
            <a:r>
              <a:rPr lang="pt-BR" sz="1200" kern="1200" dirty="0" smtClean="0">
                <a:solidFill>
                  <a:schemeClr val="tx1"/>
                </a:solidFill>
                <a:latin typeface="+mn-lt"/>
                <a:ea typeface="+mn-ea"/>
                <a:cs typeface="+mn-cs"/>
              </a:rPr>
              <a:t>O resultado deste trabalho se reflete na estabilidade dos indicadores de mortalidade precoce, apresentados nos indicadores deste 2º Quadrimestre(dados colhidos no TABNET em 10/09/2020) quando correlacionamos com o mesmo período compreendido no ano de 2019.</a:t>
            </a:r>
            <a:endParaRPr lang="pt-BR" dirty="0" smtClean="0"/>
          </a:p>
          <a:p>
            <a:r>
              <a:rPr lang="pt-BR" sz="1200" kern="1200" dirty="0" smtClean="0">
                <a:solidFill>
                  <a:schemeClr val="tx1"/>
                </a:solidFill>
                <a:latin typeface="+mn-lt"/>
                <a:ea typeface="+mn-ea"/>
                <a:cs typeface="+mn-cs"/>
              </a:rPr>
              <a:t> </a:t>
            </a:r>
            <a:endParaRPr lang="pt-BR" dirty="0" smtClean="0"/>
          </a:p>
          <a:p>
            <a:r>
              <a:rPr lang="pt-BR" sz="1200" b="1" u="sng" kern="1200" dirty="0" smtClean="0">
                <a:solidFill>
                  <a:schemeClr val="tx1"/>
                </a:solidFill>
                <a:latin typeface="+mn-lt"/>
                <a:ea typeface="+mn-ea"/>
                <a:cs typeface="+mn-cs"/>
              </a:rPr>
              <a:t>Práticas Integrativas</a:t>
            </a:r>
            <a:endParaRPr lang="pt-BR" sz="1200" kern="1200" dirty="0" smtClean="0">
              <a:solidFill>
                <a:schemeClr val="tx1"/>
              </a:solidFill>
              <a:latin typeface="+mn-lt"/>
              <a:ea typeface="+mn-ea"/>
              <a:cs typeface="+mn-cs"/>
            </a:endParaRPr>
          </a:p>
          <a:p>
            <a:r>
              <a:rPr lang="pt-BR" sz="1200" kern="1200" dirty="0" smtClean="0">
                <a:solidFill>
                  <a:schemeClr val="tx1"/>
                </a:solidFill>
                <a:latin typeface="+mn-lt"/>
                <a:ea typeface="+mn-ea"/>
                <a:cs typeface="+mn-cs"/>
              </a:rPr>
              <a:t> </a:t>
            </a:r>
            <a:endParaRPr lang="pt-BR" dirty="0" smtClean="0"/>
          </a:p>
          <a:p>
            <a:r>
              <a:rPr lang="pt-BR" sz="1200" kern="1200" dirty="0" smtClean="0">
                <a:solidFill>
                  <a:schemeClr val="tx1"/>
                </a:solidFill>
                <a:latin typeface="+mn-lt"/>
                <a:ea typeface="+mn-ea"/>
                <a:cs typeface="+mn-cs"/>
              </a:rPr>
              <a:t>Mantido curso de formação em Movimento Vital Expressivo- Sistema Rio </a:t>
            </a:r>
            <a:r>
              <a:rPr lang="pt-BR" sz="1200" kern="1200" dirty="0" err="1" smtClean="0">
                <a:solidFill>
                  <a:schemeClr val="tx1"/>
                </a:solidFill>
                <a:latin typeface="+mn-lt"/>
                <a:ea typeface="+mn-ea"/>
                <a:cs typeface="+mn-cs"/>
              </a:rPr>
              <a:t>Abierto</a:t>
            </a:r>
            <a:r>
              <a:rPr lang="pt-BR" sz="1200" kern="1200" dirty="0" smtClean="0">
                <a:solidFill>
                  <a:schemeClr val="tx1"/>
                </a:solidFill>
                <a:latin typeface="+mn-lt"/>
                <a:ea typeface="+mn-ea"/>
                <a:cs typeface="+mn-cs"/>
              </a:rPr>
              <a:t>, com oito profissionais da Prefeitura Municipal de Campinas, porém com   diminuição  da carga </a:t>
            </a:r>
            <a:r>
              <a:rPr lang="pt-BR" sz="1200" kern="1200" dirty="0" err="1" smtClean="0">
                <a:solidFill>
                  <a:schemeClr val="tx1"/>
                </a:solidFill>
                <a:latin typeface="+mn-lt"/>
                <a:ea typeface="+mn-ea"/>
                <a:cs typeface="+mn-cs"/>
              </a:rPr>
              <a:t>horaria</a:t>
            </a:r>
            <a:r>
              <a:rPr lang="pt-BR" sz="1200" kern="1200" dirty="0" smtClean="0">
                <a:solidFill>
                  <a:schemeClr val="tx1"/>
                </a:solidFill>
                <a:latin typeface="+mn-lt"/>
                <a:ea typeface="+mn-ea"/>
                <a:cs typeface="+mn-cs"/>
              </a:rPr>
              <a:t> do curso (teórico) em virtude dos encontros serem virtuais (6 horas). Essa carga horária será reposta quando normalizarem as atividades.</a:t>
            </a:r>
            <a:endParaRPr lang="pt-BR" dirty="0" smtClean="0"/>
          </a:p>
          <a:p>
            <a:r>
              <a:rPr lang="pt-BR" sz="1200" kern="1200" dirty="0" smtClean="0">
                <a:solidFill>
                  <a:schemeClr val="tx1"/>
                </a:solidFill>
                <a:latin typeface="+mn-lt"/>
                <a:ea typeface="+mn-ea"/>
                <a:cs typeface="+mn-cs"/>
              </a:rPr>
              <a:t> </a:t>
            </a:r>
            <a:endParaRPr lang="pt-BR" dirty="0" smtClean="0"/>
          </a:p>
          <a:p>
            <a:r>
              <a:rPr lang="pt-BR" sz="1200" kern="1200" dirty="0" smtClean="0">
                <a:solidFill>
                  <a:schemeClr val="tx1"/>
                </a:solidFill>
                <a:latin typeface="+mn-lt"/>
                <a:ea typeface="+mn-ea"/>
                <a:cs typeface="+mn-cs"/>
              </a:rPr>
              <a:t>Término do processo de licitação do Contrato para compra de medicamentos </a:t>
            </a:r>
            <a:r>
              <a:rPr lang="pt-BR" sz="1200" kern="1200" dirty="0" err="1" smtClean="0">
                <a:solidFill>
                  <a:schemeClr val="tx1"/>
                </a:solidFill>
                <a:latin typeface="+mn-lt"/>
                <a:ea typeface="+mn-ea"/>
                <a:cs typeface="+mn-cs"/>
              </a:rPr>
              <a:t>Homeopaticos</a:t>
            </a:r>
            <a:r>
              <a:rPr lang="pt-BR" sz="1200" kern="1200" dirty="0" smtClean="0">
                <a:solidFill>
                  <a:schemeClr val="tx1"/>
                </a:solidFill>
                <a:latin typeface="+mn-lt"/>
                <a:ea typeface="+mn-ea"/>
                <a:cs typeface="+mn-cs"/>
              </a:rPr>
              <a:t>, estando o mesmo em vigência.</a:t>
            </a:r>
            <a:endParaRPr lang="pt-BR" dirty="0" smtClean="0"/>
          </a:p>
          <a:p>
            <a:r>
              <a:rPr lang="pt-BR" sz="1200" kern="1200" dirty="0" smtClean="0">
                <a:solidFill>
                  <a:schemeClr val="tx1"/>
                </a:solidFill>
                <a:latin typeface="+mn-lt"/>
                <a:ea typeface="+mn-ea"/>
                <a:cs typeface="+mn-cs"/>
              </a:rPr>
              <a:t> </a:t>
            </a:r>
            <a:endParaRPr lang="pt-BR" dirty="0" smtClean="0"/>
          </a:p>
          <a:p>
            <a:r>
              <a:rPr lang="pt-BR" sz="1200" kern="1200" dirty="0" smtClean="0">
                <a:solidFill>
                  <a:schemeClr val="tx1"/>
                </a:solidFill>
                <a:latin typeface="+mn-lt"/>
                <a:ea typeface="+mn-ea"/>
                <a:cs typeface="+mn-cs"/>
              </a:rPr>
              <a:t>Realizado seqüência de 14 vídeos baseados em Medicina Tradicional  Chinesa, Do In, </a:t>
            </a:r>
            <a:r>
              <a:rPr lang="pt-BR" sz="1200" kern="1200" dirty="0" err="1" smtClean="0">
                <a:solidFill>
                  <a:schemeClr val="tx1"/>
                </a:solidFill>
                <a:latin typeface="+mn-lt"/>
                <a:ea typeface="+mn-ea"/>
                <a:cs typeface="+mn-cs"/>
              </a:rPr>
              <a:t>Chikung</a:t>
            </a:r>
            <a:r>
              <a:rPr lang="pt-BR" sz="1200" kern="1200" dirty="0" smtClean="0">
                <a:solidFill>
                  <a:schemeClr val="tx1"/>
                </a:solidFill>
                <a:latin typeface="+mn-lt"/>
                <a:ea typeface="+mn-ea"/>
                <a:cs typeface="+mn-cs"/>
              </a:rPr>
              <a:t> e Meditação para manutenção da saúde física, emocional,  mental e combate ao estresse, para serem replicados nos grupos de atividades corporais da Saúde Integrativa e população, através dos Tabletes dos ACS.</a:t>
            </a:r>
            <a:endParaRPr lang="pt-BR" dirty="0" smtClean="0"/>
          </a:p>
          <a:p>
            <a:r>
              <a:rPr lang="pt-BR" sz="1200" kern="1200" dirty="0" smtClean="0">
                <a:solidFill>
                  <a:schemeClr val="tx1"/>
                </a:solidFill>
                <a:latin typeface="+mn-lt"/>
                <a:ea typeface="+mn-ea"/>
                <a:cs typeface="+mn-cs"/>
              </a:rPr>
              <a:t> </a:t>
            </a:r>
            <a:endParaRPr lang="pt-BR" dirty="0" smtClean="0"/>
          </a:p>
          <a:p>
            <a:r>
              <a:rPr lang="pt-BR" sz="1200" kern="1200" dirty="0" smtClean="0">
                <a:solidFill>
                  <a:schemeClr val="tx1"/>
                </a:solidFill>
                <a:latin typeface="+mn-lt"/>
                <a:ea typeface="+mn-ea"/>
                <a:cs typeface="+mn-cs"/>
              </a:rPr>
              <a:t>Elaboração de Cartilha para o CETS de  Recursos da Saúde Integrativa em Novo Tempo, para auxiliar no tratamento físico, mental e emocional das pessoas em momento de Pandemia pelo COVID 19, citando   recursos disponíveis neste município assim como locais na internet,  onde se pode encontrar maiores informações e </a:t>
            </a:r>
            <a:r>
              <a:rPr lang="pt-BR" sz="1200" kern="1200" dirty="0" err="1" smtClean="0">
                <a:solidFill>
                  <a:schemeClr val="tx1"/>
                </a:solidFill>
                <a:latin typeface="+mn-lt"/>
                <a:ea typeface="+mn-ea"/>
                <a:cs typeface="+mn-cs"/>
              </a:rPr>
              <a:t>videos</a:t>
            </a:r>
            <a:r>
              <a:rPr lang="pt-BR" sz="1200" kern="1200" dirty="0" smtClean="0">
                <a:solidFill>
                  <a:schemeClr val="tx1"/>
                </a:solidFill>
                <a:latin typeface="+mn-lt"/>
                <a:ea typeface="+mn-ea"/>
                <a:cs typeface="+mn-cs"/>
              </a:rPr>
              <a:t> sobre as várias técnicas citadas.</a:t>
            </a:r>
            <a:endParaRPr lang="pt-BR" dirty="0" smtClean="0"/>
          </a:p>
          <a:p>
            <a:r>
              <a:rPr lang="pt-BR" sz="1200" kern="1200" dirty="0" smtClean="0">
                <a:solidFill>
                  <a:schemeClr val="tx1"/>
                </a:solidFill>
                <a:latin typeface="+mn-lt"/>
                <a:ea typeface="+mn-ea"/>
                <a:cs typeface="+mn-cs"/>
              </a:rPr>
              <a:t> </a:t>
            </a:r>
            <a:endParaRPr lang="pt-BR" dirty="0" smtClean="0"/>
          </a:p>
          <a:p>
            <a:r>
              <a:rPr lang="pt-BR" sz="1200" b="1" u="sng" kern="1200" dirty="0" smtClean="0">
                <a:solidFill>
                  <a:schemeClr val="tx1"/>
                </a:solidFill>
                <a:latin typeface="+mn-lt"/>
                <a:ea typeface="+mn-ea"/>
                <a:cs typeface="+mn-cs"/>
              </a:rPr>
              <a:t>Tabagismo</a:t>
            </a:r>
            <a:endParaRPr lang="pt-BR" dirty="0" smtClean="0"/>
          </a:p>
          <a:p>
            <a:r>
              <a:rPr lang="pt-BR" sz="1200" b="1" kern="1200" dirty="0" smtClean="0">
                <a:solidFill>
                  <a:schemeClr val="tx1"/>
                </a:solidFill>
                <a:latin typeface="+mn-lt"/>
                <a:ea typeface="+mn-ea"/>
                <a:cs typeface="+mn-cs"/>
              </a:rPr>
              <a:t> </a:t>
            </a:r>
            <a:endParaRPr lang="pt-BR" dirty="0" smtClean="0"/>
          </a:p>
          <a:p>
            <a:r>
              <a:rPr lang="pt-BR" sz="1200" kern="1200" dirty="0" smtClean="0">
                <a:solidFill>
                  <a:schemeClr val="tx1"/>
                </a:solidFill>
                <a:latin typeface="+mn-lt"/>
                <a:ea typeface="+mn-ea"/>
                <a:cs typeface="+mn-cs"/>
              </a:rPr>
              <a:t>1) Manter as atuais unidades atendendo, presencial em janeiro e fevereiro, passando ao </a:t>
            </a:r>
            <a:r>
              <a:rPr lang="pt-BR" sz="1200" kern="1200" dirty="0" err="1" smtClean="0">
                <a:solidFill>
                  <a:schemeClr val="tx1"/>
                </a:solidFill>
                <a:latin typeface="+mn-lt"/>
                <a:ea typeface="+mn-ea"/>
                <a:cs typeface="+mn-cs"/>
              </a:rPr>
              <a:t>teleatendimento</a:t>
            </a:r>
            <a:r>
              <a:rPr lang="pt-BR" sz="1200" kern="1200" dirty="0" smtClean="0">
                <a:solidFill>
                  <a:schemeClr val="tx1"/>
                </a:solidFill>
                <a:latin typeface="+mn-lt"/>
                <a:ea typeface="+mn-ea"/>
                <a:cs typeface="+mn-cs"/>
              </a:rPr>
              <a:t>, whatsapp business e, se necessário, atendimento presencial individual durante a vigência da Pandemia pelo COVID-19 e ampliar o número de unidades credenciadas para ofertar tratamento para tabagismo em Campinas;</a:t>
            </a:r>
          </a:p>
          <a:p>
            <a:r>
              <a:rPr lang="pt-BR" sz="1200" kern="1200" dirty="0" smtClean="0">
                <a:solidFill>
                  <a:schemeClr val="tx1"/>
                </a:solidFill>
                <a:latin typeface="+mn-lt"/>
                <a:ea typeface="+mn-ea"/>
                <a:cs typeface="+mn-cs"/>
              </a:rPr>
              <a:t>2) Iniciado os grupos virtuais em 02 unidades de saúde do PMCT de Campinas estando atualmente com 04 grupos virtuais com 28 pacientes em tratamento neste modelo de oferta. Ampliar a oferta dos grupos virtuais de tabagismo para todas as unidades credenciadas do Programa Municipal de Controle de Tabagismo Campinas.</a:t>
            </a:r>
          </a:p>
          <a:p>
            <a:r>
              <a:rPr lang="pt-BR" sz="1200" kern="1200" dirty="0" smtClean="0">
                <a:solidFill>
                  <a:schemeClr val="tx1"/>
                </a:solidFill>
                <a:latin typeface="+mn-lt"/>
                <a:ea typeface="+mn-ea"/>
                <a:cs typeface="+mn-cs"/>
              </a:rPr>
              <a:t>3) Melhorar os informes da </a:t>
            </a:r>
            <a:r>
              <a:rPr lang="pt-BR" sz="1200" kern="1200" dirty="0" err="1" smtClean="0">
                <a:solidFill>
                  <a:schemeClr val="tx1"/>
                </a:solidFill>
                <a:latin typeface="+mn-lt"/>
                <a:ea typeface="+mn-ea"/>
                <a:cs typeface="+mn-cs"/>
              </a:rPr>
              <a:t>farmanet</a:t>
            </a:r>
            <a:r>
              <a:rPr lang="pt-BR" sz="1200" kern="1200" dirty="0" smtClean="0">
                <a:solidFill>
                  <a:schemeClr val="tx1"/>
                </a:solidFill>
                <a:latin typeface="+mn-lt"/>
                <a:ea typeface="+mn-ea"/>
                <a:cs typeface="+mn-cs"/>
              </a:rPr>
              <a:t> dos quantitativos de medicações para o tabagismo existentes nas unidades de saúde;</a:t>
            </a:r>
          </a:p>
          <a:p>
            <a:r>
              <a:rPr lang="pt-BR" sz="1200" kern="1200" dirty="0" smtClean="0">
                <a:solidFill>
                  <a:schemeClr val="tx1"/>
                </a:solidFill>
                <a:latin typeface="+mn-lt"/>
                <a:ea typeface="+mn-ea"/>
                <a:cs typeface="+mn-cs"/>
              </a:rPr>
              <a:t>4) Ampliar o </a:t>
            </a:r>
            <a:r>
              <a:rPr lang="pt-BR" sz="1200" kern="1200" dirty="0" err="1" smtClean="0">
                <a:solidFill>
                  <a:schemeClr val="tx1"/>
                </a:solidFill>
                <a:latin typeface="+mn-lt"/>
                <a:ea typeface="+mn-ea"/>
                <a:cs typeface="+mn-cs"/>
              </a:rPr>
              <a:t>farmanet</a:t>
            </a:r>
            <a:r>
              <a:rPr lang="pt-BR" sz="1200" kern="1200" dirty="0" smtClean="0">
                <a:solidFill>
                  <a:schemeClr val="tx1"/>
                </a:solidFill>
                <a:latin typeface="+mn-lt"/>
                <a:ea typeface="+mn-ea"/>
                <a:cs typeface="+mn-cs"/>
              </a:rPr>
              <a:t> para o almoxarifado informar a movimentação das medicações do programa de tabagismo que lá se encontram;</a:t>
            </a:r>
          </a:p>
          <a:p>
            <a:r>
              <a:rPr lang="pt-BR" sz="1200" kern="1200" dirty="0" smtClean="0">
                <a:solidFill>
                  <a:schemeClr val="tx1"/>
                </a:solidFill>
                <a:latin typeface="+mn-lt"/>
                <a:ea typeface="+mn-ea"/>
                <a:cs typeface="+mn-cs"/>
              </a:rPr>
              <a:t>5) Agilizar os preenchimentos dos dados dos pacientes para o informe do </a:t>
            </a:r>
            <a:r>
              <a:rPr lang="pt-BR" sz="1200" kern="1200" dirty="0" err="1" smtClean="0">
                <a:solidFill>
                  <a:schemeClr val="tx1"/>
                </a:solidFill>
                <a:latin typeface="+mn-lt"/>
                <a:ea typeface="+mn-ea"/>
                <a:cs typeface="+mn-cs"/>
              </a:rPr>
              <a:t>formsus</a:t>
            </a:r>
            <a:r>
              <a:rPr lang="pt-BR" sz="1200" kern="1200" dirty="0" smtClean="0">
                <a:solidFill>
                  <a:schemeClr val="tx1"/>
                </a:solidFill>
                <a:latin typeface="+mn-lt"/>
                <a:ea typeface="+mn-ea"/>
                <a:cs typeface="+mn-cs"/>
              </a:rPr>
              <a:t>;</a:t>
            </a:r>
          </a:p>
          <a:p>
            <a:r>
              <a:rPr lang="pt-BR" sz="1200" kern="1200" dirty="0" smtClean="0">
                <a:solidFill>
                  <a:schemeClr val="tx1"/>
                </a:solidFill>
                <a:latin typeface="+mn-lt"/>
                <a:ea typeface="+mn-ea"/>
                <a:cs typeface="+mn-cs"/>
              </a:rPr>
              <a:t>6) Retomar as ofertas de capacitação presencial do programa de tabagismo de acordo com o preconizado pelo PCNT (Programa Nacional  de Controle de Tabagismo) após o retorno das atividades da APS; Ofertar capacitação </a:t>
            </a:r>
            <a:r>
              <a:rPr lang="pt-BR" sz="1200" kern="1200" dirty="0" err="1" smtClean="0">
                <a:solidFill>
                  <a:schemeClr val="tx1"/>
                </a:solidFill>
                <a:latin typeface="+mn-lt"/>
                <a:ea typeface="+mn-ea"/>
                <a:cs typeface="+mn-cs"/>
              </a:rPr>
              <a:t>on</a:t>
            </a:r>
            <a:r>
              <a:rPr lang="pt-BR" sz="1200" kern="1200" dirty="0" smtClean="0">
                <a:solidFill>
                  <a:schemeClr val="tx1"/>
                </a:solidFill>
                <a:latin typeface="+mn-lt"/>
                <a:ea typeface="+mn-ea"/>
                <a:cs typeface="+mn-cs"/>
              </a:rPr>
              <a:t> </a:t>
            </a:r>
            <a:r>
              <a:rPr lang="pt-BR" sz="1200" kern="1200" dirty="0" err="1" smtClean="0">
                <a:solidFill>
                  <a:schemeClr val="tx1"/>
                </a:solidFill>
                <a:latin typeface="+mn-lt"/>
                <a:ea typeface="+mn-ea"/>
                <a:cs typeface="+mn-cs"/>
              </a:rPr>
              <a:t>line</a:t>
            </a:r>
            <a:r>
              <a:rPr lang="pt-BR" sz="1200" kern="1200" dirty="0" smtClean="0">
                <a:solidFill>
                  <a:schemeClr val="tx1"/>
                </a:solidFill>
                <a:latin typeface="+mn-lt"/>
                <a:ea typeface="+mn-ea"/>
                <a:cs typeface="+mn-cs"/>
              </a:rPr>
              <a:t> de Abordagem Intensiva ao Tabagista a todas as unidades de saúde de Campinas.</a:t>
            </a:r>
          </a:p>
          <a:p>
            <a:r>
              <a:rPr lang="pt-BR" sz="1200" kern="1200" dirty="0" smtClean="0">
                <a:solidFill>
                  <a:schemeClr val="tx1"/>
                </a:solidFill>
                <a:latin typeface="+mn-lt"/>
                <a:ea typeface="+mn-ea"/>
                <a:cs typeface="+mn-cs"/>
              </a:rPr>
              <a:t>7) Retomar a oferta de capacitação (no modelo do saber saúde) voltada para os profissionais nível médio das unidades básicas (agente de saúde, técnicos e auxiliares de enfermagem, ACD e THD) no mínimo uma capacitação por distrito por ano, após o retorno das atividades da APS; </a:t>
            </a:r>
          </a:p>
          <a:p>
            <a:r>
              <a:rPr lang="pt-BR" sz="1200" kern="1200" dirty="0" smtClean="0">
                <a:solidFill>
                  <a:schemeClr val="tx1"/>
                </a:solidFill>
                <a:latin typeface="+mn-lt"/>
                <a:ea typeface="+mn-ea"/>
                <a:cs typeface="+mn-cs"/>
              </a:rPr>
              <a:t>8) Realizar a oferta de capacitação para os hospitais conveniados/públicos da PMC e SAD conforme Resolução SS 100 do Estado de São Paulo de 19/10/2019. Reforçar/Divulgar as campanhas de prevenção da OPAS  quanto ao uso do cigarro eletrônico para o segundo semestre de 2020;</a:t>
            </a:r>
          </a:p>
          <a:p>
            <a:r>
              <a:rPr lang="pt-BR" sz="1200" kern="1200" dirty="0" smtClean="0">
                <a:solidFill>
                  <a:schemeClr val="tx1"/>
                </a:solidFill>
                <a:latin typeface="+mn-lt"/>
                <a:ea typeface="+mn-ea"/>
                <a:cs typeface="+mn-cs"/>
              </a:rPr>
              <a:t>9) Ofertar reciclagem quanto à Portaria Conjunta nº 10, de 16 de abril de 2020 que Aprova o Protocolo Clínico e Diretrizes Terapêuticas do Tabagismo</a:t>
            </a:r>
          </a:p>
          <a:p>
            <a:r>
              <a:rPr lang="pt-BR" sz="1200" kern="1200" dirty="0" smtClean="0">
                <a:solidFill>
                  <a:schemeClr val="tx1"/>
                </a:solidFill>
                <a:latin typeface="+mn-lt"/>
                <a:ea typeface="+mn-ea"/>
                <a:cs typeface="+mn-cs"/>
              </a:rPr>
              <a:t>10) Manter a oferta dos insumos (</a:t>
            </a:r>
            <a:r>
              <a:rPr lang="pt-BR" sz="1200" kern="1200" dirty="0" err="1" smtClean="0">
                <a:solidFill>
                  <a:schemeClr val="tx1"/>
                </a:solidFill>
                <a:latin typeface="+mn-lt"/>
                <a:ea typeface="+mn-ea"/>
                <a:cs typeface="+mn-cs"/>
              </a:rPr>
              <a:t>bupropiona</a:t>
            </a:r>
            <a:r>
              <a:rPr lang="pt-BR" sz="1200" kern="1200" dirty="0" smtClean="0">
                <a:solidFill>
                  <a:schemeClr val="tx1"/>
                </a:solidFill>
                <a:latin typeface="+mn-lt"/>
                <a:ea typeface="+mn-ea"/>
                <a:cs typeface="+mn-cs"/>
              </a:rPr>
              <a:t>, adesivos) para tratamento;</a:t>
            </a:r>
          </a:p>
          <a:p>
            <a:r>
              <a:rPr lang="pt-BR" sz="1200" kern="1200" dirty="0" smtClean="0">
                <a:solidFill>
                  <a:schemeClr val="tx1"/>
                </a:solidFill>
                <a:latin typeface="+mn-lt"/>
                <a:ea typeface="+mn-ea"/>
                <a:cs typeface="+mn-cs"/>
              </a:rPr>
              <a:t>11) Estreitar parceria com as práticas integrativas objetivando o envio de material (folders, vídeos) por whatsapp business que auxiliem os tabagistas na efetividade da data de parada (meditação, alimentação saudável).</a:t>
            </a:r>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11</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Entre os casos novos de tuberculose com confirmação laboratorial notificados em 2019 (n=155), 81,9% (n=127) evoluíram para cura, 11,% (18) abandonaram tratamento, 3,9% (n=6) evoluíram para óbito, e 2,6% (4) encontram-se em tratamento. Três casos relatados no quadrimestre anterior tiveram mudança de diagnóstico</a:t>
            </a:r>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13</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Entre os casos novos de tuberculose em 2020, 87,9% já realizaram exame de HIV.</a:t>
            </a:r>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15</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Foram realizados de janeiro a agosto de 2020 10.097 exames de citologia oncótica de colo de útero para um total de 353.680 mulheres. Este indicador foi fortemente prejudicado devido a pandemia de </a:t>
            </a:r>
            <a:r>
              <a:rPr lang="pt-BR" sz="1200" kern="1200" dirty="0" err="1" smtClean="0">
                <a:solidFill>
                  <a:schemeClr val="tx1"/>
                </a:solidFill>
                <a:latin typeface="+mn-lt"/>
                <a:ea typeface="+mn-ea"/>
                <a:cs typeface="+mn-cs"/>
              </a:rPr>
              <a:t>coronavírus</a:t>
            </a:r>
            <a:r>
              <a:rPr lang="pt-BR" sz="1200" kern="1200" dirty="0" smtClean="0">
                <a:solidFill>
                  <a:schemeClr val="tx1"/>
                </a:solidFill>
                <a:latin typeface="+mn-lt"/>
                <a:ea typeface="+mn-ea"/>
                <a:cs typeface="+mn-cs"/>
              </a:rPr>
              <a:t> uma vez que exames de rotina foram suspensos neste período. Para o próximo quadrimestre teremos o retorno destes exames de rastreamento e serão realizados esforços para compensar a suspensão.</a:t>
            </a:r>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17</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No acumulado do ano foram realizados 3.515 exames. </a:t>
            </a:r>
          </a:p>
          <a:p>
            <a:r>
              <a:rPr lang="pt-BR" sz="1200" kern="1200" dirty="0" smtClean="0">
                <a:solidFill>
                  <a:schemeClr val="tx1"/>
                </a:solidFill>
                <a:latin typeface="+mn-lt"/>
                <a:ea typeface="+mn-ea"/>
                <a:cs typeface="+mn-cs"/>
              </a:rPr>
              <a:t>Este indicador sofreu grande redução devido a suspensão de exames de rotina durante o período de pandemia do novo </a:t>
            </a:r>
            <a:r>
              <a:rPr lang="pt-BR" sz="1200" kern="1200" dirty="0" err="1" smtClean="0">
                <a:solidFill>
                  <a:schemeClr val="tx1"/>
                </a:solidFill>
                <a:latin typeface="+mn-lt"/>
                <a:ea typeface="+mn-ea"/>
                <a:cs typeface="+mn-cs"/>
              </a:rPr>
              <a:t>coronavírus</a:t>
            </a:r>
            <a:r>
              <a:rPr lang="pt-BR" sz="1200" kern="1200" dirty="0" smtClean="0">
                <a:solidFill>
                  <a:schemeClr val="tx1"/>
                </a:solidFill>
                <a:latin typeface="+mn-lt"/>
                <a:ea typeface="+mn-ea"/>
                <a:cs typeface="+mn-cs"/>
              </a:rPr>
              <a:t>.</a:t>
            </a:r>
          </a:p>
          <a:p>
            <a:r>
              <a:rPr lang="pt-BR" sz="1200" kern="1200" dirty="0" smtClean="0">
                <a:solidFill>
                  <a:schemeClr val="tx1"/>
                </a:solidFill>
                <a:latin typeface="+mn-lt"/>
                <a:ea typeface="+mn-ea"/>
                <a:cs typeface="+mn-cs"/>
              </a:rPr>
              <a:t>Deverão ser realizados esforços no próximo quadrimestre para compensar os efeitos da suspensão destes exames.</a:t>
            </a:r>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19</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Meta 2020 atingida para o 2º quadrimestre. Observamos que o esforço de ampliar o acesso de profissionais na atenção básica tem repercutido de forma consistente na assistência pré-natal.</a:t>
            </a:r>
          </a:p>
          <a:p>
            <a:endParaRPr lang="pt-BR" sz="1200" kern="1200" dirty="0">
              <a:solidFill>
                <a:schemeClr val="tx1"/>
              </a:solidFill>
              <a:latin typeface="+mn-lt"/>
              <a:ea typeface="+mn-ea"/>
              <a:cs typeface="+mn-cs"/>
            </a:endParaRPr>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21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76723D8-A308-4418-91D8-A2F4DD241960}" type="datetimeFigureOut">
              <a:rPr lang="pt-BR" smtClean="0"/>
              <a:pPr/>
              <a:t>05/11/2020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505E9E-B5DC-49F6-9E12-AD6000B3773F}"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76723D8-A308-4418-91D8-A2F4DD241960}" type="datetimeFigureOut">
              <a:rPr lang="pt-BR" smtClean="0"/>
              <a:pPr/>
              <a:t>05/11/2020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505E9E-B5DC-49F6-9E12-AD6000B3773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76723D8-A308-4418-91D8-A2F4DD241960}" type="datetimeFigureOut">
              <a:rPr lang="pt-BR" smtClean="0"/>
              <a:pPr/>
              <a:t>05/11/2020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505E9E-B5DC-49F6-9E12-AD6000B3773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76723D8-A308-4418-91D8-A2F4DD241960}" type="datetimeFigureOut">
              <a:rPr lang="pt-BR" smtClean="0"/>
              <a:pPr/>
              <a:t>05/11/2020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505E9E-B5DC-49F6-9E12-AD6000B3773F}"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B76723D8-A308-4418-91D8-A2F4DD241960}" type="datetimeFigureOut">
              <a:rPr lang="pt-BR" smtClean="0"/>
              <a:pPr/>
              <a:t>05/11/2020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505E9E-B5DC-49F6-9E12-AD6000B3773F}"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76723D8-A308-4418-91D8-A2F4DD241960}" type="datetimeFigureOut">
              <a:rPr lang="pt-BR" smtClean="0"/>
              <a:pPr/>
              <a:t>05/11/2020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2505E9E-B5DC-49F6-9E12-AD6000B3773F}"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76723D8-A308-4418-91D8-A2F4DD241960}" type="datetimeFigureOut">
              <a:rPr lang="pt-BR" smtClean="0"/>
              <a:pPr/>
              <a:t>05/11/2020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2505E9E-B5DC-49F6-9E12-AD6000B3773F}"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B76723D8-A308-4418-91D8-A2F4DD241960}" type="datetimeFigureOut">
              <a:rPr lang="pt-BR" smtClean="0"/>
              <a:pPr/>
              <a:t>05/11/2020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2505E9E-B5DC-49F6-9E12-AD6000B3773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76723D8-A308-4418-91D8-A2F4DD241960}" type="datetimeFigureOut">
              <a:rPr lang="pt-BR" smtClean="0"/>
              <a:pPr/>
              <a:t>05/11/2020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2505E9E-B5DC-49F6-9E12-AD6000B3773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B76723D8-A308-4418-91D8-A2F4DD241960}" type="datetimeFigureOut">
              <a:rPr lang="pt-BR" smtClean="0"/>
              <a:pPr/>
              <a:t>05/11/2020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2505E9E-B5DC-49F6-9E12-AD6000B3773F}"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B76723D8-A308-4418-91D8-A2F4DD241960}" type="datetimeFigureOut">
              <a:rPr lang="pt-BR" smtClean="0"/>
              <a:pPr/>
              <a:t>05/11/2020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2505E9E-B5DC-49F6-9E12-AD6000B3773F}"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723D8-A308-4418-91D8-A2F4DD241960}" type="datetimeFigureOut">
              <a:rPr lang="pt-BR" smtClean="0"/>
              <a:pPr/>
              <a:t>05/11/2020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05E9E-B5DC-49F6-9E12-AD6000B3773F}"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2857496"/>
            <a:ext cx="9144000" cy="1569660"/>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3200" b="1" dirty="0" smtClean="0">
                <a:solidFill>
                  <a:schemeClr val="bg1"/>
                </a:solidFill>
                <a:latin typeface="Arial" pitchFamily="34" charset="0"/>
                <a:cs typeface="Arial" pitchFamily="34" charset="0"/>
              </a:rPr>
              <a:t>1º e 2º </a:t>
            </a:r>
            <a:r>
              <a:rPr lang="pt-BR" sz="3200" b="1" dirty="0">
                <a:solidFill>
                  <a:schemeClr val="bg1"/>
                </a:solidFill>
                <a:latin typeface="Arial" pitchFamily="34" charset="0"/>
                <a:cs typeface="Arial" pitchFamily="34" charset="0"/>
              </a:rPr>
              <a:t>Relatório Detalhado do Quadrimestre Anterior </a:t>
            </a:r>
            <a:endParaRPr lang="pt-BR" sz="3200" b="1" dirty="0" smtClean="0">
              <a:solidFill>
                <a:schemeClr val="bg1"/>
              </a:solidFill>
              <a:latin typeface="Arial" pitchFamily="34" charset="0"/>
              <a:cs typeface="Arial" pitchFamily="34" charset="0"/>
            </a:endParaRPr>
          </a:p>
          <a:p>
            <a:pPr algn="ctr"/>
            <a:r>
              <a:rPr lang="pt-BR" sz="3200" b="1" dirty="0" smtClean="0">
                <a:solidFill>
                  <a:schemeClr val="bg1"/>
                </a:solidFill>
                <a:latin typeface="Arial" pitchFamily="34" charset="0"/>
                <a:cs typeface="Arial" pitchFamily="34" charset="0"/>
              </a:rPr>
              <a:t>RDQA</a:t>
            </a:r>
            <a:endParaRPr lang="pt-BR" sz="3200" b="1" dirty="0">
              <a:solidFill>
                <a:schemeClr val="bg1"/>
              </a:solidFill>
              <a:latin typeface="Arial" pitchFamily="34" charset="0"/>
              <a:cs typeface="Arial" pitchFamily="34" charset="0"/>
            </a:endParaRPr>
          </a:p>
        </p:txBody>
      </p:sp>
      <p:sp>
        <p:nvSpPr>
          <p:cNvPr id="9" name="CaixaDeTexto 8"/>
          <p:cNvSpPr txBox="1"/>
          <p:nvPr/>
        </p:nvSpPr>
        <p:spPr>
          <a:xfrm>
            <a:off x="3071802" y="6215082"/>
            <a:ext cx="3214710" cy="461665"/>
          </a:xfrm>
          <a:prstGeom prst="rect">
            <a:avLst/>
          </a:prstGeom>
          <a:noFill/>
        </p:spPr>
        <p:txBody>
          <a:bodyPr wrap="square" rtlCol="0">
            <a:spAutoFit/>
          </a:bodyPr>
          <a:lstStyle/>
          <a:p>
            <a:pPr algn="ctr"/>
            <a:r>
              <a:rPr lang="pt-BR" sz="1200" b="1" dirty="0" smtClean="0">
                <a:latin typeface="Arial" pitchFamily="34" charset="0"/>
                <a:cs typeface="Arial" pitchFamily="34" charset="0"/>
              </a:rPr>
              <a:t>Campinas</a:t>
            </a:r>
          </a:p>
          <a:p>
            <a:pPr algn="ctr"/>
            <a:r>
              <a:rPr lang="pt-BR" sz="1200" b="1" dirty="0" smtClean="0">
                <a:latin typeface="Arial" pitchFamily="34" charset="0"/>
                <a:cs typeface="Arial" pitchFamily="34" charset="0"/>
              </a:rPr>
              <a:t>2020</a:t>
            </a:r>
            <a:endParaRPr lang="pt-BR" sz="1200" b="1" dirty="0">
              <a:latin typeface="Arial" pitchFamily="34" charset="0"/>
              <a:cs typeface="Arial" pitchFamily="34" charset="0"/>
            </a:endParaRPr>
          </a:p>
        </p:txBody>
      </p:sp>
      <p:pic>
        <p:nvPicPr>
          <p:cNvPr id="1026" name="Picture 2" descr="C:\Users\06542092609\Desktop\sus 2.jpg"/>
          <p:cNvPicPr>
            <a:picLocks noChangeAspect="1" noChangeArrowheads="1"/>
          </p:cNvPicPr>
          <p:nvPr/>
        </p:nvPicPr>
        <p:blipFill>
          <a:blip r:embed="rId2" cstate="print"/>
          <a:srcRect/>
          <a:stretch>
            <a:fillRect/>
          </a:stretch>
        </p:blipFill>
        <p:spPr bwMode="auto">
          <a:xfrm>
            <a:off x="7358082" y="214290"/>
            <a:ext cx="1785918" cy="1148091"/>
          </a:xfrm>
          <a:prstGeom prst="rect">
            <a:avLst/>
          </a:prstGeom>
          <a:noFill/>
        </p:spPr>
      </p:pic>
      <p:sp>
        <p:nvSpPr>
          <p:cNvPr id="10" name="CaixaDeTexto 9"/>
          <p:cNvSpPr txBox="1"/>
          <p:nvPr/>
        </p:nvSpPr>
        <p:spPr>
          <a:xfrm>
            <a:off x="1214414" y="285728"/>
            <a:ext cx="6000792" cy="830997"/>
          </a:xfrm>
          <a:prstGeom prst="rect">
            <a:avLst/>
          </a:prstGeom>
          <a:solidFill>
            <a:schemeClr val="accent5">
              <a:lumMod val="20000"/>
              <a:lumOff val="80000"/>
            </a:schemeClr>
          </a:solidFill>
          <a:ln>
            <a:solidFill>
              <a:schemeClr val="tx1"/>
            </a:solidFill>
          </a:ln>
          <a:scene3d>
            <a:camera prst="orthographicFront"/>
            <a:lightRig rig="threePt" dir="t"/>
          </a:scene3d>
          <a:sp3d>
            <a:bevelT/>
          </a:sp3d>
        </p:spPr>
        <p:txBody>
          <a:bodyPr wrap="square" rtlCol="0">
            <a:spAutoFit/>
          </a:bodyPr>
          <a:lstStyle/>
          <a:p>
            <a:pPr algn="ctr"/>
            <a:r>
              <a:rPr lang="pt-BR" sz="2400" b="1" dirty="0" smtClean="0">
                <a:latin typeface="Arial" pitchFamily="34" charset="0"/>
                <a:cs typeface="Arial" pitchFamily="34" charset="0"/>
              </a:rPr>
              <a:t>Prefeitura Municipal de Campinas</a:t>
            </a:r>
          </a:p>
          <a:p>
            <a:pPr algn="ctr"/>
            <a:r>
              <a:rPr lang="pt-BR" sz="2400" b="1" dirty="0" smtClean="0">
                <a:latin typeface="Arial" pitchFamily="34" charset="0"/>
                <a:cs typeface="Arial" pitchFamily="34" charset="0"/>
              </a:rPr>
              <a:t>Secretaria Municipal de Saúde</a:t>
            </a:r>
            <a:endParaRPr lang="pt-BR" sz="2400" b="1" dirty="0">
              <a:latin typeface="Arial" pitchFamily="34" charset="0"/>
              <a:cs typeface="Arial" pitchFamily="34" charset="0"/>
            </a:endParaRPr>
          </a:p>
        </p:txBody>
      </p:sp>
      <p:pic>
        <p:nvPicPr>
          <p:cNvPr id="2" name="Picture 2" descr="C:\Users\06542092609\Desktop\Brasão_da_Cidade_de_Campinas.png"/>
          <p:cNvPicPr>
            <a:picLocks noChangeAspect="1" noChangeArrowheads="1"/>
          </p:cNvPicPr>
          <p:nvPr/>
        </p:nvPicPr>
        <p:blipFill>
          <a:blip r:embed="rId3" cstate="print"/>
          <a:srcRect/>
          <a:stretch>
            <a:fillRect/>
          </a:stretch>
        </p:blipFill>
        <p:spPr bwMode="auto">
          <a:xfrm>
            <a:off x="142844" y="357166"/>
            <a:ext cx="857224" cy="87936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1.i.2. Cobertura de acompanhamento das </a:t>
            </a:r>
            <a:r>
              <a:rPr lang="pt-BR" b="1" dirty="0" err="1">
                <a:solidFill>
                  <a:schemeClr val="bg1"/>
                </a:solidFill>
                <a:latin typeface="Arial" pitchFamily="34" charset="0"/>
                <a:cs typeface="Arial" pitchFamily="34" charset="0"/>
              </a:rPr>
              <a:t>condicionalidades</a:t>
            </a:r>
            <a:r>
              <a:rPr lang="pt-BR" b="1" dirty="0">
                <a:solidFill>
                  <a:schemeClr val="bg1"/>
                </a:solidFill>
                <a:latin typeface="Arial" pitchFamily="34" charset="0"/>
                <a:cs typeface="Arial" pitchFamily="34" charset="0"/>
              </a:rPr>
              <a:t> de Saúde do Programa Bolsa Família</a:t>
            </a:r>
          </a:p>
        </p:txBody>
      </p:sp>
      <p:sp>
        <p:nvSpPr>
          <p:cNvPr id="3" name="CaixaDeTexto 2"/>
          <p:cNvSpPr txBox="1"/>
          <p:nvPr/>
        </p:nvSpPr>
        <p:spPr>
          <a:xfrm>
            <a:off x="611560" y="1071546"/>
            <a:ext cx="8318158" cy="4801314"/>
          </a:xfrm>
          <a:prstGeom prst="rect">
            <a:avLst/>
          </a:prstGeom>
          <a:noFill/>
        </p:spPr>
        <p:txBody>
          <a:bodyPr wrap="square" rtlCol="0">
            <a:spAutoFit/>
          </a:bodyPr>
          <a:lstStyle/>
          <a:p>
            <a:pPr>
              <a:buFont typeface="Arial" pitchFamily="34" charset="0"/>
              <a:buChar char="•"/>
            </a:pPr>
            <a:r>
              <a:rPr lang="pt-BR" dirty="0" smtClean="0">
                <a:latin typeface="Arial" pitchFamily="34" charset="0"/>
                <a:cs typeface="Arial" pitchFamily="34" charset="0"/>
              </a:rPr>
              <a:t>Foram acompanhados 14.969 usuários de 51.715 beneficiários do PBF</a:t>
            </a:r>
          </a:p>
          <a:p>
            <a:pPr>
              <a:buFont typeface="Arial" pitchFamily="34" charset="0"/>
              <a:buChar char="•"/>
            </a:pPr>
            <a:endParaRPr lang="pt-BR" dirty="0" smtClean="0"/>
          </a:p>
          <a:p>
            <a:pPr algn="just">
              <a:lnSpc>
                <a:spcPct val="150000"/>
              </a:lnSpc>
              <a:buFont typeface="Arial" pitchFamily="34" charset="0"/>
              <a:buChar char="•"/>
            </a:pPr>
            <a:r>
              <a:rPr lang="pt-BR" dirty="0" smtClean="0">
                <a:latin typeface="Arial" pitchFamily="34" charset="0"/>
                <a:cs typeface="Arial" pitchFamily="34" charset="0"/>
              </a:rPr>
              <a:t>Devido ao momento de Pandemia pela COVID-19, a recomendação do Ministério da Saúde e do Ministério da Cidadania, foi de priorizar o acompanhamento das gestantes, a fim de garantir o BVG (Benefício Variável Vinculado à Gestante)</a:t>
            </a:r>
          </a:p>
          <a:p>
            <a:pPr algn="just">
              <a:lnSpc>
                <a:spcPct val="150000"/>
              </a:lnSpc>
              <a:buFont typeface="Arial" pitchFamily="34" charset="0"/>
              <a:buChar char="•"/>
            </a:pPr>
            <a:endParaRPr lang="pt-BR"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Recomendação - Manter a </a:t>
            </a:r>
            <a:r>
              <a:rPr lang="pt-BR" dirty="0" err="1" smtClean="0">
                <a:latin typeface="Arial" pitchFamily="34" charset="0"/>
                <a:cs typeface="Arial" pitchFamily="34" charset="0"/>
              </a:rPr>
              <a:t>condicionalidade</a:t>
            </a:r>
            <a:r>
              <a:rPr lang="pt-BR" dirty="0" smtClean="0">
                <a:latin typeface="Arial" pitchFamily="34" charset="0"/>
                <a:cs typeface="Arial" pitchFamily="34" charset="0"/>
              </a:rPr>
              <a:t> saúde com o acompanhamento das gestantes e incluir as crianças de 6 meses a 6 anos, com o monitoramento da </a:t>
            </a:r>
            <a:r>
              <a:rPr lang="pt-BR" dirty="0" err="1" smtClean="0">
                <a:latin typeface="Arial" pitchFamily="34" charset="0"/>
                <a:cs typeface="Arial" pitchFamily="34" charset="0"/>
              </a:rPr>
              <a:t>antropometria</a:t>
            </a:r>
            <a:r>
              <a:rPr lang="pt-BR" dirty="0" smtClean="0">
                <a:latin typeface="Arial" pitchFamily="34" charset="0"/>
                <a:cs typeface="Arial" pitchFamily="34" charset="0"/>
              </a:rPr>
              <a:t> e da imunização.</a:t>
            </a:r>
          </a:p>
          <a:p>
            <a:pPr algn="just">
              <a:lnSpc>
                <a:spcPct val="150000"/>
              </a:lnSpc>
              <a:buFont typeface="Arial" pitchFamily="34" charset="0"/>
              <a:buChar char="•"/>
            </a:pPr>
            <a:endParaRPr lang="pt-BR"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Manter a priorização das gestantes, conforme o informe do MS</a:t>
            </a:r>
            <a:endParaRPr lang="pt-BR" dirty="0">
              <a:latin typeface="Arial" pitchFamily="34" charset="0"/>
              <a:cs typeface="Arial" pitchFamily="34" charset="0"/>
            </a:endParaRPr>
          </a:p>
        </p:txBody>
      </p:sp>
      <p:sp>
        <p:nvSpPr>
          <p:cNvPr id="4" name="CaixaDeTexto 3"/>
          <p:cNvSpPr txBox="1"/>
          <p:nvPr/>
        </p:nvSpPr>
        <p:spPr>
          <a:xfrm rot="16200000">
            <a:off x="-2887819" y="3508511"/>
            <a:ext cx="6237312"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923330"/>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2.ii.6. Taxa de mortalidade prematura (de 30 a 69 anos) pelo conjunto das quatro principais doenças crônicas não transmissíveis (DCNT - doenças do aparelho circulatório, câncer, diabetes e doenças respiratórias crônicas.</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2433710"/>
          <a:ext cx="6093088" cy="4424292"/>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1106073">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1106073">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79,87</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47,86</a:t>
                      </a:r>
                    </a:p>
                  </a:txBody>
                  <a:tcPr marL="3810" marR="3810" marT="3810" marB="0" anchor="ctr">
                    <a:solidFill>
                      <a:schemeClr val="accent3">
                        <a:lumMod val="40000"/>
                        <a:lumOff val="60000"/>
                      </a:schemeClr>
                    </a:solidFill>
                  </a:tcPr>
                </a:tc>
                <a:tc rowSpan="3">
                  <a:txBody>
                    <a:bodyPr/>
                    <a:lstStyle/>
                    <a:p>
                      <a:pPr algn="ctr" fontAlgn="ctr"/>
                      <a:endParaRPr lang="pt-BR" sz="1800" b="1" i="0" u="none" strike="noStrike" dirty="0">
                        <a:solidFill>
                          <a:srgbClr val="000000"/>
                        </a:solidFill>
                        <a:effectLst/>
                        <a:latin typeface="Arial" pitchFamily="34" charset="0"/>
                        <a:cs typeface="Arial" pitchFamily="34" charset="0"/>
                      </a:endParaRPr>
                    </a:p>
                  </a:txBody>
                  <a:tcPr marL="3810" marR="3810" marT="3810" marB="0" anchor="ctr">
                    <a:solidFill>
                      <a:schemeClr val="accent1">
                        <a:lumMod val="20000"/>
                        <a:lumOff val="80000"/>
                      </a:schemeClr>
                    </a:solidFill>
                  </a:tcPr>
                </a:tc>
                <a:extLst>
                  <a:ext uri="{0D108BD9-81ED-4DB2-BD59-A6C34878D82A}">
                    <a16:rowId xmlns:a16="http://schemas.microsoft.com/office/drawing/2014/main" xmlns="" val="1443623475"/>
                  </a:ext>
                </a:extLst>
              </a:tr>
              <a:tr h="1106073">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181,54</a:t>
                      </a:r>
                    </a:p>
                  </a:txBody>
                  <a:tcPr marL="3810" marR="3810" marT="3810" marB="0" anchor="ctr"/>
                </a:tc>
                <a:tc>
                  <a:txBody>
                    <a:bodyPr/>
                    <a:lstStyle/>
                    <a:p>
                      <a:pPr algn="ctr" fontAlgn="ctr"/>
                      <a:r>
                        <a:rPr lang="pt-BR" sz="1800" b="1" i="0" u="none" strike="noStrike" dirty="0" smtClean="0">
                          <a:solidFill>
                            <a:srgbClr val="000000"/>
                          </a:solidFill>
                          <a:effectLst/>
                          <a:latin typeface="Arial" pitchFamily="34" charset="0"/>
                          <a:cs typeface="Arial" pitchFamily="34" charset="0"/>
                        </a:rPr>
                        <a:t>176,22</a:t>
                      </a:r>
                      <a:endParaRPr lang="pt-BR" sz="1800" b="1" i="0" u="none" strike="noStrike" dirty="0">
                        <a:solidFill>
                          <a:srgbClr val="000000"/>
                        </a:solidFill>
                        <a:effectLst/>
                        <a:latin typeface="Arial" pitchFamily="34" charset="0"/>
                        <a:cs typeface="Arial" pitchFamily="34" charset="0"/>
                      </a:endParaRPr>
                    </a:p>
                  </a:txBody>
                  <a:tcPr marL="3810" marR="3810" marT="3810" marB="0" anchor="ctr">
                    <a:solidFill>
                      <a:schemeClr val="accent3">
                        <a:lumMod val="40000"/>
                        <a:lumOff val="60000"/>
                      </a:schemeClr>
                    </a:solidFill>
                  </a:tcP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1106073">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299,67</a:t>
                      </a: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2419643"/>
          <a:ext cx="2897946" cy="4438357"/>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897946">
                  <a:extLst>
                    <a:ext uri="{9D8B030D-6E8A-4147-A177-3AD203B41FA5}">
                      <a16:colId xmlns:a16="http://schemas.microsoft.com/office/drawing/2014/main" xmlns="" val="20000"/>
                    </a:ext>
                  </a:extLst>
                </a:gridCol>
              </a:tblGrid>
              <a:tr h="1082730">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2020</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3355627">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275,13</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8" name="Tabela 7"/>
          <p:cNvGraphicFramePr>
            <a:graphicFrameLocks noGrp="1"/>
          </p:cNvGraphicFramePr>
          <p:nvPr/>
        </p:nvGraphicFramePr>
        <p:xfrm>
          <a:off x="4" y="1028765"/>
          <a:ext cx="9144000" cy="1376809"/>
        </p:xfrm>
        <a:graphic>
          <a:graphicData uri="http://schemas.openxmlformats.org/drawingml/2006/table">
            <a:tbl>
              <a:tblPr/>
              <a:tblGrid>
                <a:gridCol w="1000920">
                  <a:extLst>
                    <a:ext uri="{9D8B030D-6E8A-4147-A177-3AD203B41FA5}">
                      <a16:colId xmlns:a16="http://schemas.microsoft.com/office/drawing/2014/main" xmlns="" val="20000"/>
                    </a:ext>
                  </a:extLst>
                </a:gridCol>
                <a:gridCol w="814308">
                  <a:extLst>
                    <a:ext uri="{9D8B030D-6E8A-4147-A177-3AD203B41FA5}">
                      <a16:colId xmlns:a16="http://schemas.microsoft.com/office/drawing/2014/main" xmlns="" val="20001"/>
                    </a:ext>
                  </a:extLst>
                </a:gridCol>
                <a:gridCol w="814308">
                  <a:extLst>
                    <a:ext uri="{9D8B030D-6E8A-4147-A177-3AD203B41FA5}">
                      <a16:colId xmlns:a16="http://schemas.microsoft.com/office/drawing/2014/main" xmlns="" val="20002"/>
                    </a:ext>
                  </a:extLst>
                </a:gridCol>
                <a:gridCol w="814308">
                  <a:extLst>
                    <a:ext uri="{9D8B030D-6E8A-4147-A177-3AD203B41FA5}">
                      <a16:colId xmlns:a16="http://schemas.microsoft.com/office/drawing/2014/main" xmlns="" val="20003"/>
                    </a:ext>
                  </a:extLst>
                </a:gridCol>
                <a:gridCol w="814308">
                  <a:extLst>
                    <a:ext uri="{9D8B030D-6E8A-4147-A177-3AD203B41FA5}">
                      <a16:colId xmlns:a16="http://schemas.microsoft.com/office/drawing/2014/main" xmlns="" val="20004"/>
                    </a:ext>
                  </a:extLst>
                </a:gridCol>
                <a:gridCol w="814308">
                  <a:extLst>
                    <a:ext uri="{9D8B030D-6E8A-4147-A177-3AD203B41FA5}">
                      <a16:colId xmlns:a16="http://schemas.microsoft.com/office/drawing/2014/main" xmlns="" val="20005"/>
                    </a:ext>
                  </a:extLst>
                </a:gridCol>
                <a:gridCol w="814308">
                  <a:extLst>
                    <a:ext uri="{9D8B030D-6E8A-4147-A177-3AD203B41FA5}">
                      <a16:colId xmlns:a16="http://schemas.microsoft.com/office/drawing/2014/main" xmlns="" val="20006"/>
                    </a:ext>
                  </a:extLst>
                </a:gridCol>
                <a:gridCol w="814308">
                  <a:extLst>
                    <a:ext uri="{9D8B030D-6E8A-4147-A177-3AD203B41FA5}">
                      <a16:colId xmlns:a16="http://schemas.microsoft.com/office/drawing/2014/main" xmlns="" val="20007"/>
                    </a:ext>
                  </a:extLst>
                </a:gridCol>
                <a:gridCol w="814308">
                  <a:extLst>
                    <a:ext uri="{9D8B030D-6E8A-4147-A177-3AD203B41FA5}">
                      <a16:colId xmlns:a16="http://schemas.microsoft.com/office/drawing/2014/main" xmlns="" val="20008"/>
                    </a:ext>
                  </a:extLst>
                </a:gridCol>
                <a:gridCol w="814308">
                  <a:extLst>
                    <a:ext uri="{9D8B030D-6E8A-4147-A177-3AD203B41FA5}">
                      <a16:colId xmlns:a16="http://schemas.microsoft.com/office/drawing/2014/main" xmlns="" val="20009"/>
                    </a:ext>
                  </a:extLst>
                </a:gridCol>
                <a:gridCol w="814308">
                  <a:extLst>
                    <a:ext uri="{9D8B030D-6E8A-4147-A177-3AD203B41FA5}">
                      <a16:colId xmlns:a16="http://schemas.microsoft.com/office/drawing/2014/main" xmlns="" val="20010"/>
                    </a:ext>
                  </a:extLst>
                </a:gridCol>
              </a:tblGrid>
              <a:tr h="229602">
                <a:tc gridSpan="11">
                  <a:txBody>
                    <a:bodyPr/>
                    <a:lstStyle/>
                    <a:p>
                      <a:pPr algn="ctr" fontAlgn="b"/>
                      <a:r>
                        <a:rPr lang="pt-BR" sz="1000" b="1" i="0" u="none" strike="noStrike">
                          <a:solidFill>
                            <a:srgbClr val="000000"/>
                          </a:solidFill>
                          <a:latin typeface="Arial Narrow"/>
                        </a:rPr>
                        <a:t>Taxa de Mortalidade Prematura (30 a 69 anos) pelo conjunto das quatro principais doenças crônicas não transmissíveis</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266323">
                <a:tc>
                  <a:txBody>
                    <a:bodyPr/>
                    <a:lstStyle/>
                    <a:p>
                      <a:pPr algn="ctr" fontAlgn="b"/>
                      <a:r>
                        <a:rPr lang="pt-BR" sz="1000" b="1" i="0" u="none" strike="noStrike">
                          <a:solidFill>
                            <a:srgbClr val="000000"/>
                          </a:solidFill>
                          <a:latin typeface="Arial Narrow"/>
                        </a:rPr>
                        <a:t>Ano</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Narrow"/>
                        </a:rPr>
                        <a:t>2010</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2011</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2012</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2013</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2014</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2015</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2016</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2017</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2018</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2019</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651282">
                <a:tc>
                  <a:txBody>
                    <a:bodyPr/>
                    <a:lstStyle/>
                    <a:p>
                      <a:pPr algn="ctr" fontAlgn="b"/>
                      <a:r>
                        <a:rPr lang="pt-BR" sz="1000" b="1" i="0" u="none" strike="noStrike">
                          <a:solidFill>
                            <a:srgbClr val="000000"/>
                          </a:solidFill>
                          <a:latin typeface="Arial Narrow"/>
                        </a:rPr>
                        <a:t>Tx. Mort Prematura (&lt;70 anos)</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000" b="1" i="0" u="none" strike="noStrike">
                          <a:solidFill>
                            <a:srgbClr val="000000"/>
                          </a:solidFill>
                          <a:latin typeface="Arial Narrow"/>
                        </a:rPr>
                        <a:t>297,62</a:t>
                      </a:r>
                    </a:p>
                  </a:txBody>
                  <a:tcPr marL="8482" marR="8482" marT="8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D78"/>
                    </a:solidFill>
                  </a:tcPr>
                </a:tc>
                <a:tc>
                  <a:txBody>
                    <a:bodyPr/>
                    <a:lstStyle/>
                    <a:p>
                      <a:pPr algn="ctr" fontAlgn="ctr"/>
                      <a:r>
                        <a:rPr lang="pt-BR" sz="1000" b="1" i="0" u="none" strike="noStrike">
                          <a:solidFill>
                            <a:srgbClr val="000000"/>
                          </a:solidFill>
                          <a:latin typeface="Arial Narrow"/>
                        </a:rPr>
                        <a:t>299,13</a:t>
                      </a:r>
                    </a:p>
                  </a:txBody>
                  <a:tcPr marL="8482" marR="8482" marT="8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276"/>
                    </a:solidFill>
                  </a:tcPr>
                </a:tc>
                <a:tc>
                  <a:txBody>
                    <a:bodyPr/>
                    <a:lstStyle/>
                    <a:p>
                      <a:pPr algn="ctr" fontAlgn="ctr"/>
                      <a:r>
                        <a:rPr lang="pt-BR" sz="1000" b="1" i="0" u="none" strike="noStrike">
                          <a:solidFill>
                            <a:srgbClr val="000000"/>
                          </a:solidFill>
                          <a:latin typeface="Arial Narrow"/>
                        </a:rPr>
                        <a:t>290,93</a:t>
                      </a:r>
                    </a:p>
                  </a:txBody>
                  <a:tcPr marL="8482" marR="8482" marT="8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82"/>
                    </a:solidFill>
                  </a:tcPr>
                </a:tc>
                <a:tc>
                  <a:txBody>
                    <a:bodyPr/>
                    <a:lstStyle/>
                    <a:p>
                      <a:pPr algn="ctr" fontAlgn="ctr"/>
                      <a:r>
                        <a:rPr lang="pt-BR" sz="1000" b="1" i="0" u="none" strike="noStrike">
                          <a:solidFill>
                            <a:srgbClr val="000000"/>
                          </a:solidFill>
                          <a:latin typeface="Arial Narrow"/>
                        </a:rPr>
                        <a:t>286,65</a:t>
                      </a:r>
                    </a:p>
                  </a:txBody>
                  <a:tcPr marL="8482" marR="8482" marT="8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081"/>
                    </a:solidFill>
                  </a:tcPr>
                </a:tc>
                <a:tc>
                  <a:txBody>
                    <a:bodyPr/>
                    <a:lstStyle/>
                    <a:p>
                      <a:pPr algn="ctr" fontAlgn="ctr"/>
                      <a:r>
                        <a:rPr lang="pt-BR" sz="1000" b="1" i="0" u="none" strike="noStrike">
                          <a:solidFill>
                            <a:srgbClr val="000000"/>
                          </a:solidFill>
                          <a:latin typeface="Arial Narrow"/>
                        </a:rPr>
                        <a:t>284,37</a:t>
                      </a:r>
                    </a:p>
                  </a:txBody>
                  <a:tcPr marL="8482" marR="8482" marT="8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67F"/>
                    </a:solidFill>
                  </a:tcPr>
                </a:tc>
                <a:tc>
                  <a:txBody>
                    <a:bodyPr/>
                    <a:lstStyle/>
                    <a:p>
                      <a:pPr algn="ctr" fontAlgn="ctr"/>
                      <a:r>
                        <a:rPr lang="pt-BR" sz="1000" b="1" i="0" u="none" strike="noStrike">
                          <a:solidFill>
                            <a:srgbClr val="000000"/>
                          </a:solidFill>
                          <a:latin typeface="Arial Narrow"/>
                        </a:rPr>
                        <a:t>307,06</a:t>
                      </a:r>
                    </a:p>
                  </a:txBody>
                  <a:tcPr marL="8482" marR="8482" marT="8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pt-BR" sz="1000" b="1" i="0" u="none" strike="noStrike">
                          <a:solidFill>
                            <a:srgbClr val="000000"/>
                          </a:solidFill>
                          <a:latin typeface="Arial Narrow"/>
                        </a:rPr>
                        <a:t>282,95</a:t>
                      </a:r>
                    </a:p>
                  </a:txBody>
                  <a:tcPr marL="8482" marR="8482" marT="8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FCF7E"/>
                    </a:solidFill>
                  </a:tcPr>
                </a:tc>
                <a:tc>
                  <a:txBody>
                    <a:bodyPr/>
                    <a:lstStyle/>
                    <a:p>
                      <a:pPr algn="ctr" fontAlgn="ctr"/>
                      <a:r>
                        <a:rPr lang="pt-BR" sz="1000" b="1" i="0" u="none" strike="noStrike">
                          <a:solidFill>
                            <a:srgbClr val="000000"/>
                          </a:solidFill>
                          <a:latin typeface="Arial Narrow"/>
                        </a:rPr>
                        <a:t>284,7</a:t>
                      </a:r>
                    </a:p>
                  </a:txBody>
                  <a:tcPr marL="8482" marR="8482" marT="8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BD780"/>
                    </a:solidFill>
                  </a:tcPr>
                </a:tc>
                <a:tc>
                  <a:txBody>
                    <a:bodyPr/>
                    <a:lstStyle/>
                    <a:p>
                      <a:pPr algn="ctr" fontAlgn="ctr"/>
                      <a:r>
                        <a:rPr lang="pt-BR" sz="1000" b="1" i="0" u="none" strike="noStrike">
                          <a:solidFill>
                            <a:srgbClr val="000000"/>
                          </a:solidFill>
                          <a:latin typeface="Arial Narrow"/>
                        </a:rPr>
                        <a:t>279,28</a:t>
                      </a:r>
                    </a:p>
                  </a:txBody>
                  <a:tcPr marL="8482" marR="8482" marT="8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000" b="1" i="0" u="none" strike="noStrike">
                          <a:solidFill>
                            <a:srgbClr val="000000"/>
                          </a:solidFill>
                          <a:latin typeface="Arial Narrow"/>
                        </a:rPr>
                        <a:t>299,67</a:t>
                      </a:r>
                    </a:p>
                  </a:txBody>
                  <a:tcPr marL="8482" marR="8482" marT="848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9E76"/>
                    </a:solidFill>
                  </a:tcPr>
                </a:tc>
                <a:extLst>
                  <a:ext uri="{0D108BD9-81ED-4DB2-BD59-A6C34878D82A}">
                    <a16:rowId xmlns:a16="http://schemas.microsoft.com/office/drawing/2014/main" xmlns="" val="10002"/>
                  </a:ext>
                </a:extLst>
              </a:tr>
              <a:tr h="229602">
                <a:tc gridSpan="11">
                  <a:txBody>
                    <a:bodyPr/>
                    <a:lstStyle/>
                    <a:p>
                      <a:pPr algn="l" fontAlgn="b"/>
                      <a:r>
                        <a:rPr lang="pt-BR" sz="1000" b="1" i="0" u="none" strike="noStrike" dirty="0">
                          <a:solidFill>
                            <a:srgbClr val="000000"/>
                          </a:solidFill>
                          <a:latin typeface="Arial Narrow"/>
                        </a:rPr>
                        <a:t>Fonte: SIM - Coordenadoria Setorial de Informática. DGDO - SMS Campinas. Dados atualizados em 06/02/2020.</a:t>
                      </a:r>
                    </a:p>
                  </a:txBody>
                  <a:tcPr marL="8482" marR="8482" marT="848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923330"/>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2.ii.6. Taxa de mortalidade prematura (de 30 a 69 anos) pelo conjunto das quatro principais doenças crônicas não transmissíveis (DCNT - doenças do aparelho circulatório, câncer, diabetes e doenças respiratórias crônicas.</a:t>
            </a:r>
          </a:p>
        </p:txBody>
      </p:sp>
      <p:sp>
        <p:nvSpPr>
          <p:cNvPr id="4" name="CaixaDeTexto 3"/>
          <p:cNvSpPr txBox="1"/>
          <p:nvPr/>
        </p:nvSpPr>
        <p:spPr>
          <a:xfrm>
            <a:off x="357158" y="1285860"/>
            <a:ext cx="8358246" cy="5909310"/>
          </a:xfrm>
          <a:prstGeom prst="rect">
            <a:avLst/>
          </a:prstGeom>
          <a:noFill/>
        </p:spPr>
        <p:txBody>
          <a:bodyPr wrap="square" rtlCol="0">
            <a:spAutoFit/>
          </a:bodyPr>
          <a:lstStyle/>
          <a:p>
            <a:pPr>
              <a:lnSpc>
                <a:spcPct val="150000"/>
              </a:lnSpc>
              <a:buFont typeface="Arial" pitchFamily="34" charset="0"/>
              <a:buChar char="•"/>
            </a:pPr>
            <a:r>
              <a:rPr lang="pt-BR" dirty="0" smtClean="0">
                <a:latin typeface="Arial" pitchFamily="34" charset="0"/>
                <a:cs typeface="Arial" pitchFamily="34" charset="0"/>
              </a:rPr>
              <a:t>Devido à pandemia, foi realizado um trabalho de reestruturação no atendimento das UBS, e o resultado deste trabalho se reflete na estabilidade dos indicadores de mortalidade precoce</a:t>
            </a:r>
          </a:p>
          <a:p>
            <a:pPr>
              <a:buFont typeface="Arial" pitchFamily="34" charset="0"/>
              <a:buChar char="•"/>
            </a:pPr>
            <a:endParaRPr lang="pt-BR" dirty="0" smtClean="0"/>
          </a:p>
          <a:p>
            <a:pPr>
              <a:lnSpc>
                <a:spcPct val="150000"/>
              </a:lnSpc>
              <a:buFont typeface="Arial" pitchFamily="34" charset="0"/>
              <a:buChar char="•"/>
            </a:pPr>
            <a:r>
              <a:rPr lang="pt-BR" dirty="0" smtClean="0">
                <a:latin typeface="Arial" pitchFamily="34" charset="0"/>
                <a:cs typeface="Arial" pitchFamily="34" charset="0"/>
              </a:rPr>
              <a:t>Elaboração de Cartilha para o CETS de  Recursos da Saúde Integrativa em Novo Tempo, para auxiliar no tratamento físico, mental e emocional das pessoas em momento de Pandemia pelo COVID 19</a:t>
            </a:r>
          </a:p>
          <a:p>
            <a:pPr>
              <a:buFont typeface="Arial" pitchFamily="34" charset="0"/>
              <a:buChar char="•"/>
            </a:pPr>
            <a:endParaRPr lang="pt-BR" dirty="0" smtClean="0"/>
          </a:p>
          <a:p>
            <a:pPr>
              <a:lnSpc>
                <a:spcPct val="150000"/>
              </a:lnSpc>
              <a:buFont typeface="Arial" pitchFamily="34" charset="0"/>
              <a:buChar char="•"/>
            </a:pPr>
            <a:r>
              <a:rPr lang="pt-BR" dirty="0" smtClean="0">
                <a:latin typeface="Arial" pitchFamily="34" charset="0"/>
                <a:cs typeface="Arial" pitchFamily="34" charset="0"/>
              </a:rPr>
              <a:t>Oferta de grupos virtuais em 02 unidades de saúde do Programa Municipal de Controle do Tabagismo estando atualmente com 04 grupos virtuais com 28 pacientes em tratamento neste modelo de oferta, com perspectiva de ampliação da oferta para outros serviços.</a:t>
            </a:r>
          </a:p>
          <a:p>
            <a:pPr>
              <a:buFont typeface="Arial" pitchFamily="34" charset="0"/>
              <a:buChar char="•"/>
            </a:pPr>
            <a:endParaRPr lang="pt-BR" dirty="0" smtClean="0"/>
          </a:p>
          <a:p>
            <a:pPr>
              <a:buFont typeface="Arial" pitchFamily="34" charset="0"/>
              <a:buChar char="•"/>
            </a:pPr>
            <a:endParaRPr lang="pt-BR" dirty="0" smtClean="0"/>
          </a:p>
          <a:p>
            <a:pPr>
              <a:buFont typeface="Arial" pitchFamily="34" charset="0"/>
              <a:buChar char="•"/>
            </a:pPr>
            <a:endParaRPr lang="pt-BR" dirty="0" smtClean="0"/>
          </a:p>
          <a:p>
            <a:pPr>
              <a:buFont typeface="Arial" pitchFamily="34" charset="0"/>
              <a:buChar char="•"/>
            </a:pPr>
            <a:endParaRPr lang="pt-BR" dirty="0"/>
          </a:p>
        </p:txBody>
      </p:sp>
      <p:sp>
        <p:nvSpPr>
          <p:cNvPr id="5" name="CaixaDeTexto 4"/>
          <p:cNvSpPr txBox="1"/>
          <p:nvPr/>
        </p:nvSpPr>
        <p:spPr>
          <a:xfrm rot="16200000">
            <a:off x="-2743804" y="3652527"/>
            <a:ext cx="5949280"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3.i.5. Proporção de cura de casos novos de tuberculose pulmonar com confirmação laboratorial</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2231046"/>
          <a:ext cx="6093088" cy="4626956"/>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1156739">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1156739">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56,90%</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55,56%</a:t>
                      </a:r>
                    </a:p>
                  </a:txBody>
                  <a:tcPr marL="3810" marR="3810" marT="3810" marB="0" anchor="ctr">
                    <a:solidFill>
                      <a:schemeClr val="accent2">
                        <a:lumMod val="20000"/>
                        <a:lumOff val="80000"/>
                      </a:schemeClr>
                    </a:solidFill>
                  </a:tcPr>
                </a:tc>
                <a:tc rowSpan="3">
                  <a:txBody>
                    <a:bodyPr/>
                    <a:lstStyle/>
                    <a:p>
                      <a:pPr algn="ctr" fontAlgn="ct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1">
                        <a:lumMod val="20000"/>
                        <a:lumOff val="80000"/>
                      </a:schemeClr>
                    </a:solidFill>
                  </a:tcPr>
                </a:tc>
                <a:extLst>
                  <a:ext uri="{0D108BD9-81ED-4DB2-BD59-A6C34878D82A}">
                    <a16:rowId xmlns:a16="http://schemas.microsoft.com/office/drawing/2014/main" xmlns="" val="1443623475"/>
                  </a:ext>
                </a:extLst>
              </a:tr>
              <a:tr h="1156739">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76,47%</a:t>
                      </a:r>
                    </a:p>
                  </a:txBody>
                  <a:tcPr marL="3810" marR="3810" marT="3810" marB="0" anchor="ctr"/>
                </a:tc>
                <a:tc>
                  <a:txBody>
                    <a:bodyPr/>
                    <a:lstStyle/>
                    <a:p>
                      <a:pPr algn="ctr" fontAlgn="ctr"/>
                      <a:r>
                        <a:rPr lang="pt-BR" sz="1800" b="1" i="0" u="none" strike="noStrike" dirty="0" smtClean="0">
                          <a:solidFill>
                            <a:srgbClr val="000000"/>
                          </a:solidFill>
                          <a:effectLst/>
                          <a:latin typeface="Arial" pitchFamily="34" charset="0"/>
                          <a:cs typeface="Arial" pitchFamily="34" charset="0"/>
                        </a:rPr>
                        <a:t>81,90%</a:t>
                      </a:r>
                      <a:endParaRPr lang="pt-BR" sz="1800" b="1" i="0" u="none" strike="noStrike" dirty="0">
                        <a:solidFill>
                          <a:srgbClr val="000000"/>
                        </a:solidFill>
                        <a:effectLst/>
                        <a:latin typeface="Arial" pitchFamily="34" charset="0"/>
                        <a:cs typeface="Arial" pitchFamily="34" charset="0"/>
                      </a:endParaRPr>
                    </a:p>
                  </a:txBody>
                  <a:tcPr marL="3810" marR="3810" marT="3810" marB="0" anchor="ctr">
                    <a:solidFill>
                      <a:schemeClr val="accent3">
                        <a:lumMod val="40000"/>
                        <a:lumOff val="60000"/>
                      </a:schemeClr>
                    </a:solidFill>
                  </a:tcP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1156739">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79,00%</a:t>
                      </a: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2269196"/>
          <a:ext cx="2897946" cy="4588804"/>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897946">
                  <a:extLst>
                    <a:ext uri="{9D8B030D-6E8A-4147-A177-3AD203B41FA5}">
                      <a16:colId xmlns:a16="http://schemas.microsoft.com/office/drawing/2014/main" xmlns="" val="20000"/>
                    </a:ext>
                  </a:extLst>
                </a:gridCol>
              </a:tblGrid>
              <a:tr h="1119432">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2020</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3469372">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85,00%</a:t>
                      </a: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7" name="Tabela 6"/>
          <p:cNvGraphicFramePr>
            <a:graphicFrameLocks noGrp="1"/>
          </p:cNvGraphicFramePr>
          <p:nvPr/>
        </p:nvGraphicFramePr>
        <p:xfrm>
          <a:off x="0" y="705788"/>
          <a:ext cx="9143999" cy="1502840"/>
        </p:xfrm>
        <a:graphic>
          <a:graphicData uri="http://schemas.openxmlformats.org/drawingml/2006/table">
            <a:tbl>
              <a:tblPr/>
              <a:tblGrid>
                <a:gridCol w="1246349">
                  <a:extLst>
                    <a:ext uri="{9D8B030D-6E8A-4147-A177-3AD203B41FA5}">
                      <a16:colId xmlns:a16="http://schemas.microsoft.com/office/drawing/2014/main" xmlns="" val="20000"/>
                    </a:ext>
                  </a:extLst>
                </a:gridCol>
                <a:gridCol w="789765">
                  <a:extLst>
                    <a:ext uri="{9D8B030D-6E8A-4147-A177-3AD203B41FA5}">
                      <a16:colId xmlns:a16="http://schemas.microsoft.com/office/drawing/2014/main" xmlns="" val="20001"/>
                    </a:ext>
                  </a:extLst>
                </a:gridCol>
                <a:gridCol w="789765">
                  <a:extLst>
                    <a:ext uri="{9D8B030D-6E8A-4147-A177-3AD203B41FA5}">
                      <a16:colId xmlns:a16="http://schemas.microsoft.com/office/drawing/2014/main" xmlns="" val="20002"/>
                    </a:ext>
                  </a:extLst>
                </a:gridCol>
                <a:gridCol w="789765">
                  <a:extLst>
                    <a:ext uri="{9D8B030D-6E8A-4147-A177-3AD203B41FA5}">
                      <a16:colId xmlns:a16="http://schemas.microsoft.com/office/drawing/2014/main" xmlns="" val="20003"/>
                    </a:ext>
                  </a:extLst>
                </a:gridCol>
                <a:gridCol w="789765">
                  <a:extLst>
                    <a:ext uri="{9D8B030D-6E8A-4147-A177-3AD203B41FA5}">
                      <a16:colId xmlns:a16="http://schemas.microsoft.com/office/drawing/2014/main" xmlns="" val="20004"/>
                    </a:ext>
                  </a:extLst>
                </a:gridCol>
                <a:gridCol w="789765">
                  <a:extLst>
                    <a:ext uri="{9D8B030D-6E8A-4147-A177-3AD203B41FA5}">
                      <a16:colId xmlns:a16="http://schemas.microsoft.com/office/drawing/2014/main" xmlns="" val="20005"/>
                    </a:ext>
                  </a:extLst>
                </a:gridCol>
                <a:gridCol w="789765">
                  <a:extLst>
                    <a:ext uri="{9D8B030D-6E8A-4147-A177-3AD203B41FA5}">
                      <a16:colId xmlns:a16="http://schemas.microsoft.com/office/drawing/2014/main" xmlns="" val="20006"/>
                    </a:ext>
                  </a:extLst>
                </a:gridCol>
                <a:gridCol w="789765">
                  <a:extLst>
                    <a:ext uri="{9D8B030D-6E8A-4147-A177-3AD203B41FA5}">
                      <a16:colId xmlns:a16="http://schemas.microsoft.com/office/drawing/2014/main" xmlns="" val="20007"/>
                    </a:ext>
                  </a:extLst>
                </a:gridCol>
                <a:gridCol w="789765">
                  <a:extLst>
                    <a:ext uri="{9D8B030D-6E8A-4147-A177-3AD203B41FA5}">
                      <a16:colId xmlns:a16="http://schemas.microsoft.com/office/drawing/2014/main" xmlns="" val="20008"/>
                    </a:ext>
                  </a:extLst>
                </a:gridCol>
                <a:gridCol w="789765">
                  <a:extLst>
                    <a:ext uri="{9D8B030D-6E8A-4147-A177-3AD203B41FA5}">
                      <a16:colId xmlns:a16="http://schemas.microsoft.com/office/drawing/2014/main" xmlns="" val="20009"/>
                    </a:ext>
                  </a:extLst>
                </a:gridCol>
                <a:gridCol w="789765">
                  <a:extLst>
                    <a:ext uri="{9D8B030D-6E8A-4147-A177-3AD203B41FA5}">
                      <a16:colId xmlns:a16="http://schemas.microsoft.com/office/drawing/2014/main" xmlns="" val="20010"/>
                    </a:ext>
                  </a:extLst>
                </a:gridCol>
              </a:tblGrid>
              <a:tr h="400756">
                <a:tc gridSpan="11">
                  <a:txBody>
                    <a:bodyPr/>
                    <a:lstStyle/>
                    <a:p>
                      <a:pPr algn="ctr" fontAlgn="b"/>
                      <a:r>
                        <a:rPr lang="pt-BR" sz="900" b="1" i="0" u="none" strike="noStrike" dirty="0">
                          <a:solidFill>
                            <a:srgbClr val="000000"/>
                          </a:solidFill>
                          <a:latin typeface="Arial Narrow"/>
                        </a:rPr>
                        <a:t>Proporção de Cura de casos novos de Tuberculose Pulmonar com confirmação laboratorial, residentes em Campinas, no período de 2010 a 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250474">
                <a:tc>
                  <a:txBody>
                    <a:bodyPr/>
                    <a:lstStyle/>
                    <a:p>
                      <a:pPr algn="ctr" fontAlgn="b"/>
                      <a:r>
                        <a:rPr lang="pt-BR" sz="900" b="1" i="0" u="none" strike="noStrike">
                          <a:solidFill>
                            <a:srgbClr val="000000"/>
                          </a:solidFill>
                          <a:latin typeface="Arial Narrow"/>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250474">
                <a:tc>
                  <a:txBody>
                    <a:bodyPr/>
                    <a:lstStyle/>
                    <a:p>
                      <a:pPr algn="ctr" fontAlgn="b"/>
                      <a:r>
                        <a:rPr lang="pt-BR" sz="900" b="1" i="0" u="none" strike="noStrike">
                          <a:solidFill>
                            <a:srgbClr val="000000"/>
                          </a:solidFill>
                          <a:latin typeface="Arial Narrow"/>
                        </a:rPr>
                        <a:t>% Cura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79,66%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883"/>
                    </a:solidFill>
                  </a:tcPr>
                </a:tc>
                <a:tc>
                  <a:txBody>
                    <a:bodyPr/>
                    <a:lstStyle/>
                    <a:p>
                      <a:pPr algn="ctr" fontAlgn="b"/>
                      <a:r>
                        <a:rPr lang="pt-BR" sz="900" b="1" i="0" u="none" strike="noStrike">
                          <a:solidFill>
                            <a:srgbClr val="000000"/>
                          </a:solidFill>
                          <a:latin typeface="Arial Narrow"/>
                        </a:rPr>
                        <a:t>81,35%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900" b="1" i="0" u="none" strike="noStrike">
                          <a:solidFill>
                            <a:srgbClr val="000000"/>
                          </a:solidFill>
                          <a:latin typeface="Arial Narrow"/>
                        </a:rPr>
                        <a:t>80,79%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E7F"/>
                    </a:solidFill>
                  </a:tcPr>
                </a:tc>
                <a:tc>
                  <a:txBody>
                    <a:bodyPr/>
                    <a:lstStyle/>
                    <a:p>
                      <a:pPr algn="ctr" fontAlgn="b"/>
                      <a:r>
                        <a:rPr lang="pt-BR" sz="900" b="1" i="0" u="none" strike="noStrike">
                          <a:solidFill>
                            <a:srgbClr val="000000"/>
                          </a:solidFill>
                          <a:latin typeface="Arial Narrow"/>
                        </a:rPr>
                        <a:t>80,81%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CD7E"/>
                    </a:solidFill>
                  </a:tcPr>
                </a:tc>
                <a:tc>
                  <a:txBody>
                    <a:bodyPr/>
                    <a:lstStyle/>
                    <a:p>
                      <a:pPr algn="ctr" fontAlgn="b"/>
                      <a:r>
                        <a:rPr lang="pt-BR" sz="900" b="1" i="0" u="none" strike="noStrike">
                          <a:solidFill>
                            <a:srgbClr val="000000"/>
                          </a:solidFill>
                          <a:latin typeface="Arial Narrow"/>
                        </a:rPr>
                        <a:t>80,92%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CA7E"/>
                    </a:solidFill>
                  </a:tcPr>
                </a:tc>
                <a:tc>
                  <a:txBody>
                    <a:bodyPr/>
                    <a:lstStyle/>
                    <a:p>
                      <a:pPr algn="ctr" fontAlgn="b"/>
                      <a:r>
                        <a:rPr lang="pt-BR" sz="900" b="1" i="0" u="none" strike="noStrike">
                          <a:solidFill>
                            <a:srgbClr val="000000"/>
                          </a:solidFill>
                          <a:latin typeface="Arial Narrow"/>
                        </a:rPr>
                        <a:t>79,79%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A84"/>
                    </a:solidFill>
                  </a:tcPr>
                </a:tc>
                <a:tc>
                  <a:txBody>
                    <a:bodyPr/>
                    <a:lstStyle/>
                    <a:p>
                      <a:pPr algn="ctr" fontAlgn="b"/>
                      <a:r>
                        <a:rPr lang="pt-BR" sz="900" b="1" i="0" u="none" strike="noStrike">
                          <a:solidFill>
                            <a:srgbClr val="000000"/>
                          </a:solidFill>
                          <a:latin typeface="Arial Narrow"/>
                        </a:rPr>
                        <a:t>76,81%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900" b="1" i="0" u="none" strike="noStrike">
                          <a:solidFill>
                            <a:srgbClr val="000000"/>
                          </a:solidFill>
                          <a:latin typeface="Arial Narrow"/>
                        </a:rPr>
                        <a:t>77,27%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D6E"/>
                    </a:solidFill>
                  </a:tcPr>
                </a:tc>
                <a:tc>
                  <a:txBody>
                    <a:bodyPr/>
                    <a:lstStyle/>
                    <a:p>
                      <a:pPr algn="ctr" fontAlgn="b"/>
                      <a:r>
                        <a:rPr lang="pt-BR" sz="900" b="1" i="0" u="none" strike="noStrike">
                          <a:solidFill>
                            <a:srgbClr val="000000"/>
                          </a:solidFill>
                          <a:latin typeface="Arial Narrow"/>
                        </a:rPr>
                        <a:t>77,77%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373"/>
                    </a:solidFill>
                  </a:tcPr>
                </a:tc>
                <a:tc>
                  <a:txBody>
                    <a:bodyPr/>
                    <a:lstStyle/>
                    <a:p>
                      <a:pPr algn="ctr" fontAlgn="b"/>
                      <a:r>
                        <a:rPr lang="pt-BR" sz="900" b="1" i="0" u="none" strike="noStrike" dirty="0">
                          <a:solidFill>
                            <a:srgbClr val="000000"/>
                          </a:solidFill>
                          <a:latin typeface="Arial Narrow"/>
                        </a:rPr>
                        <a:t>79,00%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A7D"/>
                    </a:solidFill>
                  </a:tcPr>
                </a:tc>
                <a:extLst>
                  <a:ext uri="{0D108BD9-81ED-4DB2-BD59-A6C34878D82A}">
                    <a16:rowId xmlns:a16="http://schemas.microsoft.com/office/drawing/2014/main" xmlns="" val="10002"/>
                  </a:ext>
                </a:extLst>
              </a:tr>
              <a:tr h="601136">
                <a:tc gridSpan="11">
                  <a:txBody>
                    <a:bodyPr/>
                    <a:lstStyle/>
                    <a:p>
                      <a:pPr algn="l" fontAlgn="b"/>
                      <a:r>
                        <a:rPr lang="pt-BR" sz="900" b="1" i="0" u="none" strike="noStrike" dirty="0">
                          <a:solidFill>
                            <a:srgbClr val="000000"/>
                          </a:solidFill>
                          <a:latin typeface="Arial Narrow"/>
                        </a:rPr>
                        <a:t>Fonte: Sistema TB Web - DEVISA. Dados atualizados até 06/02/2020. </a:t>
                      </a:r>
                      <a:br>
                        <a:rPr lang="pt-BR" sz="900" b="1" i="0" u="none" strike="noStrike" dirty="0">
                          <a:solidFill>
                            <a:srgbClr val="000000"/>
                          </a:solidFill>
                          <a:latin typeface="Arial Narrow"/>
                        </a:rPr>
                      </a:br>
                      <a:r>
                        <a:rPr lang="pt-BR" sz="900" b="1" i="0" u="none" strike="noStrike" dirty="0">
                          <a:solidFill>
                            <a:srgbClr val="000000"/>
                          </a:solidFill>
                          <a:latin typeface="Arial Narrow"/>
                        </a:rPr>
                        <a:t>Obs1: Refere-se à coorte de casos do ano anterior. </a:t>
                      </a:r>
                      <a:br>
                        <a:rPr lang="pt-BR" sz="900" b="1" i="0" u="none" strike="noStrike" dirty="0">
                          <a:solidFill>
                            <a:srgbClr val="000000"/>
                          </a:solidFill>
                          <a:latin typeface="Arial Narrow"/>
                        </a:rPr>
                      </a:br>
                      <a:r>
                        <a:rPr lang="pt-BR" sz="900" b="1" i="0" u="none" strike="noStrike" dirty="0">
                          <a:solidFill>
                            <a:srgbClr val="000000"/>
                          </a:solidFill>
                          <a:latin typeface="Arial Narrow"/>
                        </a:rPr>
                        <a:t>Obs2: Excluídos casos transferidos para outros estados e óbito NTB.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3.i.5. Proporção de cura de casos novos de tuberculose pulmonar com confirmação laboratorial</a:t>
            </a:r>
          </a:p>
        </p:txBody>
      </p:sp>
      <p:sp>
        <p:nvSpPr>
          <p:cNvPr id="4" name="CaixaDeTexto 3"/>
          <p:cNvSpPr txBox="1"/>
          <p:nvPr/>
        </p:nvSpPr>
        <p:spPr>
          <a:xfrm>
            <a:off x="827584" y="2500306"/>
            <a:ext cx="8102134" cy="3000821"/>
          </a:xfrm>
          <a:prstGeom prst="rect">
            <a:avLst/>
          </a:prstGeom>
          <a:noFill/>
        </p:spPr>
        <p:txBody>
          <a:bodyPr wrap="square" rtlCol="0">
            <a:spAutoFit/>
          </a:bodyPr>
          <a:lstStyle/>
          <a:p>
            <a:pPr algn="just">
              <a:lnSpc>
                <a:spcPct val="150000"/>
              </a:lnSpc>
              <a:buFont typeface="Arial" pitchFamily="34" charset="0"/>
              <a:buChar char="•"/>
            </a:pPr>
            <a:r>
              <a:rPr lang="pt-BR" dirty="0" smtClean="0">
                <a:latin typeface="Arial" pitchFamily="34" charset="0"/>
                <a:cs typeface="Arial" pitchFamily="34" charset="0"/>
              </a:rPr>
              <a:t>Referem-se a coorte de 2019.</a:t>
            </a:r>
          </a:p>
          <a:p>
            <a:pPr algn="just">
              <a:lnSpc>
                <a:spcPct val="150000"/>
              </a:lnSpc>
              <a:buFont typeface="Arial" pitchFamily="34" charset="0"/>
              <a:buChar char="•"/>
            </a:pPr>
            <a:r>
              <a:rPr lang="pt-BR" dirty="0" smtClean="0">
                <a:latin typeface="Arial" pitchFamily="34" charset="0"/>
                <a:cs typeface="Arial" pitchFamily="34" charset="0"/>
              </a:rPr>
              <a:t>Entre os casos novos de tuberculose com confirmação laboratorial notificados (n=155), 81,9% (n=127) evoluíram para cura, 11,% (18) abandonaram tratamento, 3,9% (n=6) evoluíram para óbito, e 2,6% (4) encontram-se em tratamento. </a:t>
            </a:r>
          </a:p>
          <a:p>
            <a:pPr>
              <a:buFont typeface="Arial" pitchFamily="34" charset="0"/>
              <a:buChar char="•"/>
            </a:pPr>
            <a:endParaRPr lang="pt-BR" dirty="0" smtClean="0"/>
          </a:p>
          <a:p>
            <a:pPr algn="just">
              <a:buFont typeface="Arial" pitchFamily="34" charset="0"/>
              <a:buChar char="•"/>
            </a:pPr>
            <a:r>
              <a:rPr lang="pt-BR" dirty="0" smtClean="0">
                <a:latin typeface="Arial" pitchFamily="34" charset="0"/>
                <a:cs typeface="Arial" pitchFamily="34" charset="0"/>
              </a:rPr>
              <a:t>Três casos relatados no quadrimestre anterior tiveram mudança de diagnóstico</a:t>
            </a:r>
            <a:endParaRPr lang="pt-BR" dirty="0">
              <a:latin typeface="Arial" pitchFamily="34" charset="0"/>
              <a:cs typeface="Arial" pitchFamily="34" charset="0"/>
            </a:endParaRPr>
          </a:p>
        </p:txBody>
      </p:sp>
      <p:sp>
        <p:nvSpPr>
          <p:cNvPr id="5" name="CaixaDeTexto 4"/>
          <p:cNvSpPr txBox="1"/>
          <p:nvPr/>
        </p:nvSpPr>
        <p:spPr>
          <a:xfrm rot="16200000">
            <a:off x="-2887820" y="3508511"/>
            <a:ext cx="6237312"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3.i.6. Proporção de exames anti-HIV realizados entre os casos novos de tuberculose</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1941342"/>
          <a:ext cx="6093088" cy="4916660"/>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1229165">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1229165">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83,19%</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93,00%</a:t>
                      </a:r>
                    </a:p>
                  </a:txBody>
                  <a:tcPr marL="3810" marR="3810" marT="3810" marB="0" anchor="ctr">
                    <a:solidFill>
                      <a:schemeClr val="accent3">
                        <a:lumMod val="40000"/>
                        <a:lumOff val="60000"/>
                      </a:schemeClr>
                    </a:solidFill>
                  </a:tcPr>
                </a:tc>
                <a:tc rowSpan="3">
                  <a:txBody>
                    <a:bodyPr/>
                    <a:lstStyle/>
                    <a:p>
                      <a:pPr algn="ctr" fontAlgn="ct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1">
                        <a:lumMod val="20000"/>
                        <a:lumOff val="80000"/>
                      </a:schemeClr>
                    </a:solidFill>
                  </a:tcPr>
                </a:tc>
                <a:extLst>
                  <a:ext uri="{0D108BD9-81ED-4DB2-BD59-A6C34878D82A}">
                    <a16:rowId xmlns:a16="http://schemas.microsoft.com/office/drawing/2014/main" xmlns="" val="1443623475"/>
                  </a:ext>
                </a:extLst>
              </a:tr>
              <a:tr h="1229165">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91,25%</a:t>
                      </a:r>
                    </a:p>
                  </a:txBody>
                  <a:tcPr marL="3810" marR="3810" marT="3810" marB="0" anchor="ctr"/>
                </a:tc>
                <a:tc>
                  <a:txBody>
                    <a:bodyPr/>
                    <a:lstStyle/>
                    <a:p>
                      <a:pPr algn="ctr" fontAlgn="ctr"/>
                      <a:r>
                        <a:rPr lang="pt-BR" sz="1800" b="1" i="0" u="none" strike="noStrike" dirty="0" smtClean="0">
                          <a:solidFill>
                            <a:srgbClr val="000000"/>
                          </a:solidFill>
                          <a:effectLst/>
                          <a:latin typeface="Arial" pitchFamily="34" charset="0"/>
                          <a:cs typeface="Arial" pitchFamily="34" charset="0"/>
                        </a:rPr>
                        <a:t>87,90%</a:t>
                      </a:r>
                      <a:endParaRPr lang="pt-BR" sz="18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1229165">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95,37%</a:t>
                      </a: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1885071"/>
          <a:ext cx="2897946" cy="4972929"/>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897946">
                  <a:extLst>
                    <a:ext uri="{9D8B030D-6E8A-4147-A177-3AD203B41FA5}">
                      <a16:colId xmlns:a16="http://schemas.microsoft.com/office/drawing/2014/main" xmlns="" val="20000"/>
                    </a:ext>
                  </a:extLst>
                </a:gridCol>
              </a:tblGrid>
              <a:tr h="1213138">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2020</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3759791">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95,00%</a:t>
                      </a:r>
                    </a:p>
                  </a:txBody>
                  <a:tcPr/>
                </a:tc>
                <a:extLst>
                  <a:ext uri="{0D108BD9-81ED-4DB2-BD59-A6C34878D82A}">
                    <a16:rowId xmlns:a16="http://schemas.microsoft.com/office/drawing/2014/main" xmlns="" val="10001"/>
                  </a:ext>
                </a:extLst>
              </a:tr>
            </a:tbl>
          </a:graphicData>
        </a:graphic>
      </p:graphicFrame>
      <p:graphicFrame>
        <p:nvGraphicFramePr>
          <p:cNvPr id="8" name="Tabela 7"/>
          <p:cNvGraphicFramePr>
            <a:graphicFrameLocks noGrp="1"/>
          </p:cNvGraphicFramePr>
          <p:nvPr/>
        </p:nvGraphicFramePr>
        <p:xfrm>
          <a:off x="-4" y="701026"/>
          <a:ext cx="9144003" cy="1226247"/>
        </p:xfrm>
        <a:graphic>
          <a:graphicData uri="http://schemas.openxmlformats.org/drawingml/2006/table">
            <a:tbl>
              <a:tblPr/>
              <a:tblGrid>
                <a:gridCol w="821933">
                  <a:extLst>
                    <a:ext uri="{9D8B030D-6E8A-4147-A177-3AD203B41FA5}">
                      <a16:colId xmlns:a16="http://schemas.microsoft.com/office/drawing/2014/main" xmlns="" val="20000"/>
                    </a:ext>
                  </a:extLst>
                </a:gridCol>
                <a:gridCol w="821933">
                  <a:extLst>
                    <a:ext uri="{9D8B030D-6E8A-4147-A177-3AD203B41FA5}">
                      <a16:colId xmlns:a16="http://schemas.microsoft.com/office/drawing/2014/main" xmlns="" val="20001"/>
                    </a:ext>
                  </a:extLst>
                </a:gridCol>
                <a:gridCol w="821933">
                  <a:extLst>
                    <a:ext uri="{9D8B030D-6E8A-4147-A177-3AD203B41FA5}">
                      <a16:colId xmlns:a16="http://schemas.microsoft.com/office/drawing/2014/main" xmlns="" val="20002"/>
                    </a:ext>
                  </a:extLst>
                </a:gridCol>
                <a:gridCol w="821933">
                  <a:extLst>
                    <a:ext uri="{9D8B030D-6E8A-4147-A177-3AD203B41FA5}">
                      <a16:colId xmlns:a16="http://schemas.microsoft.com/office/drawing/2014/main" xmlns="" val="20003"/>
                    </a:ext>
                  </a:extLst>
                </a:gridCol>
                <a:gridCol w="821933">
                  <a:extLst>
                    <a:ext uri="{9D8B030D-6E8A-4147-A177-3AD203B41FA5}">
                      <a16:colId xmlns:a16="http://schemas.microsoft.com/office/drawing/2014/main" xmlns="" val="20004"/>
                    </a:ext>
                  </a:extLst>
                </a:gridCol>
                <a:gridCol w="821933">
                  <a:extLst>
                    <a:ext uri="{9D8B030D-6E8A-4147-A177-3AD203B41FA5}">
                      <a16:colId xmlns:a16="http://schemas.microsoft.com/office/drawing/2014/main" xmlns="" val="20005"/>
                    </a:ext>
                  </a:extLst>
                </a:gridCol>
                <a:gridCol w="821933">
                  <a:extLst>
                    <a:ext uri="{9D8B030D-6E8A-4147-A177-3AD203B41FA5}">
                      <a16:colId xmlns:a16="http://schemas.microsoft.com/office/drawing/2014/main" xmlns="" val="20006"/>
                    </a:ext>
                  </a:extLst>
                </a:gridCol>
                <a:gridCol w="821933">
                  <a:extLst>
                    <a:ext uri="{9D8B030D-6E8A-4147-A177-3AD203B41FA5}">
                      <a16:colId xmlns:a16="http://schemas.microsoft.com/office/drawing/2014/main" xmlns="" val="20007"/>
                    </a:ext>
                  </a:extLst>
                </a:gridCol>
                <a:gridCol w="821933">
                  <a:extLst>
                    <a:ext uri="{9D8B030D-6E8A-4147-A177-3AD203B41FA5}">
                      <a16:colId xmlns:a16="http://schemas.microsoft.com/office/drawing/2014/main" xmlns="" val="20008"/>
                    </a:ext>
                  </a:extLst>
                </a:gridCol>
                <a:gridCol w="821933">
                  <a:extLst>
                    <a:ext uri="{9D8B030D-6E8A-4147-A177-3AD203B41FA5}">
                      <a16:colId xmlns:a16="http://schemas.microsoft.com/office/drawing/2014/main" xmlns="" val="20009"/>
                    </a:ext>
                  </a:extLst>
                </a:gridCol>
                <a:gridCol w="924673">
                  <a:extLst>
                    <a:ext uri="{9D8B030D-6E8A-4147-A177-3AD203B41FA5}">
                      <a16:colId xmlns:a16="http://schemas.microsoft.com/office/drawing/2014/main" xmlns="" val="20010"/>
                    </a:ext>
                  </a:extLst>
                </a:gridCol>
              </a:tblGrid>
              <a:tr h="265526">
                <a:tc gridSpan="11">
                  <a:txBody>
                    <a:bodyPr/>
                    <a:lstStyle/>
                    <a:p>
                      <a:pPr algn="ctr" fontAlgn="b"/>
                      <a:r>
                        <a:rPr lang="pt-BR" sz="1000" b="1" i="0" u="none" strike="noStrike">
                          <a:solidFill>
                            <a:srgbClr val="000000"/>
                          </a:solidFill>
                          <a:latin typeface="Arial Narrow"/>
                        </a:rPr>
                        <a:t>Proporção de Exames anti-HIV realizados entre os casos novos de Tuberculose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265526">
                <a:tc>
                  <a:txBody>
                    <a:bodyPr/>
                    <a:lstStyle/>
                    <a:p>
                      <a:pPr algn="ctr" fontAlgn="b"/>
                      <a:r>
                        <a:rPr lang="pt-BR" sz="1000" b="1" i="0" u="none" strike="noStrike">
                          <a:solidFill>
                            <a:srgbClr val="000000"/>
                          </a:solidFill>
                          <a:latin typeface="Arial Narrow"/>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Narrow"/>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265526">
                <a:tc>
                  <a:txBody>
                    <a:bodyPr/>
                    <a:lstStyle/>
                    <a:p>
                      <a:pPr algn="l" fontAlgn="b"/>
                      <a:r>
                        <a:rPr lang="pt-BR" sz="1000" b="1" i="0" u="none" strike="noStrike">
                          <a:solidFill>
                            <a:srgbClr val="000000"/>
                          </a:solidFill>
                          <a:latin typeface="Arial Narrow"/>
                        </a:rPr>
                        <a:t>Prop. Ex.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Narrow"/>
                        </a:rPr>
                        <a:t>87,58%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16F"/>
                    </a:solidFill>
                  </a:tcPr>
                </a:tc>
                <a:tc>
                  <a:txBody>
                    <a:bodyPr/>
                    <a:lstStyle/>
                    <a:p>
                      <a:pPr algn="ctr" fontAlgn="b"/>
                      <a:r>
                        <a:rPr lang="pt-BR" sz="1000" b="1" i="0" u="none" strike="noStrike">
                          <a:solidFill>
                            <a:srgbClr val="000000"/>
                          </a:solidFill>
                          <a:latin typeface="Arial Narrow"/>
                        </a:rPr>
                        <a:t>86,70%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000" b="1" i="0" u="none" strike="noStrike">
                          <a:solidFill>
                            <a:srgbClr val="000000"/>
                          </a:solidFill>
                          <a:latin typeface="Arial Narrow"/>
                        </a:rPr>
                        <a:t>87,34%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ctr" fontAlgn="b"/>
                      <a:r>
                        <a:rPr lang="pt-BR" sz="1000" b="1" i="0" u="none" strike="noStrike">
                          <a:solidFill>
                            <a:srgbClr val="000000"/>
                          </a:solidFill>
                          <a:latin typeface="Arial Narrow"/>
                        </a:rPr>
                        <a:t>87,34%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tc>
                  <a:txBody>
                    <a:bodyPr/>
                    <a:lstStyle/>
                    <a:p>
                      <a:pPr algn="ctr" fontAlgn="b"/>
                      <a:r>
                        <a:rPr lang="pt-BR" sz="1000" b="1" i="0" u="none" strike="noStrike">
                          <a:solidFill>
                            <a:srgbClr val="000000"/>
                          </a:solidFill>
                          <a:latin typeface="Arial Narrow"/>
                        </a:rPr>
                        <a:t>97,34%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000" b="1" i="0" u="none" strike="noStrike">
                          <a:solidFill>
                            <a:srgbClr val="000000"/>
                          </a:solidFill>
                          <a:latin typeface="Arial Narrow"/>
                        </a:rPr>
                        <a:t>89,05%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A77"/>
                    </a:solidFill>
                  </a:tcPr>
                </a:tc>
                <a:tc>
                  <a:txBody>
                    <a:bodyPr/>
                    <a:lstStyle/>
                    <a:p>
                      <a:pPr algn="ctr" fontAlgn="b"/>
                      <a:r>
                        <a:rPr lang="pt-BR" sz="1000" b="1" i="0" u="none" strike="noStrike">
                          <a:solidFill>
                            <a:srgbClr val="000000"/>
                          </a:solidFill>
                          <a:latin typeface="Arial Narrow"/>
                        </a:rPr>
                        <a:t>95,17%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F7F"/>
                    </a:solidFill>
                  </a:tcPr>
                </a:tc>
                <a:tc>
                  <a:txBody>
                    <a:bodyPr/>
                    <a:lstStyle/>
                    <a:p>
                      <a:pPr algn="ctr" fontAlgn="b"/>
                      <a:r>
                        <a:rPr lang="pt-BR" sz="1000" b="1" i="0" u="none" strike="noStrike">
                          <a:solidFill>
                            <a:srgbClr val="000000"/>
                          </a:solidFill>
                          <a:latin typeface="Arial Narrow"/>
                        </a:rPr>
                        <a:t>96,30%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C67D"/>
                    </a:solidFill>
                  </a:tcPr>
                </a:tc>
                <a:tc>
                  <a:txBody>
                    <a:bodyPr/>
                    <a:lstStyle/>
                    <a:p>
                      <a:pPr algn="ctr" fontAlgn="b"/>
                      <a:r>
                        <a:rPr lang="pt-BR" sz="1000" b="1" i="0" u="none" strike="noStrike">
                          <a:solidFill>
                            <a:srgbClr val="000000"/>
                          </a:solidFill>
                          <a:latin typeface="Arial Narrow"/>
                        </a:rPr>
                        <a:t>93,65%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A81"/>
                    </a:solidFill>
                  </a:tcPr>
                </a:tc>
                <a:tc>
                  <a:txBody>
                    <a:bodyPr/>
                    <a:lstStyle/>
                    <a:p>
                      <a:pPr algn="ctr" fontAlgn="b"/>
                      <a:r>
                        <a:rPr lang="pt-BR" sz="1000" b="1" i="0" u="none" strike="noStrike">
                          <a:solidFill>
                            <a:srgbClr val="000000"/>
                          </a:solidFill>
                          <a:latin typeface="Arial Narrow"/>
                        </a:rPr>
                        <a:t>95,37%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CD7E"/>
                    </a:solidFill>
                  </a:tcPr>
                </a:tc>
                <a:extLst>
                  <a:ext uri="{0D108BD9-81ED-4DB2-BD59-A6C34878D82A}">
                    <a16:rowId xmlns:a16="http://schemas.microsoft.com/office/drawing/2014/main" xmlns="" val="10002"/>
                  </a:ext>
                </a:extLst>
              </a:tr>
              <a:tr h="429669">
                <a:tc gridSpan="11">
                  <a:txBody>
                    <a:bodyPr/>
                    <a:lstStyle/>
                    <a:p>
                      <a:pPr algn="l" fontAlgn="b"/>
                      <a:r>
                        <a:rPr lang="pt-BR" sz="1000" b="1" i="0" u="none" strike="noStrike" dirty="0">
                          <a:solidFill>
                            <a:srgbClr val="000000"/>
                          </a:solidFill>
                          <a:latin typeface="Arial Narrow"/>
                        </a:rPr>
                        <a:t>Fonte: Sistema TB Web - DEVISA. </a:t>
                      </a:r>
                      <a:br>
                        <a:rPr lang="pt-BR" sz="1000" b="1" i="0" u="none" strike="noStrike" dirty="0">
                          <a:solidFill>
                            <a:srgbClr val="000000"/>
                          </a:solidFill>
                          <a:latin typeface="Arial Narrow"/>
                        </a:rPr>
                      </a:br>
                      <a:r>
                        <a:rPr lang="pt-BR" sz="1000" b="1" i="0" u="none" strike="noStrike" dirty="0">
                          <a:solidFill>
                            <a:srgbClr val="000000"/>
                          </a:solidFill>
                          <a:latin typeface="Arial Narrow"/>
                        </a:rPr>
                        <a:t>Dados até 06/02/2020.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3.i.6. Proporção de exames anti-HIV realizados entre os casos novos de tuberculose</a:t>
            </a:r>
          </a:p>
        </p:txBody>
      </p:sp>
      <p:sp>
        <p:nvSpPr>
          <p:cNvPr id="4" name="CaixaDeTexto 3"/>
          <p:cNvSpPr txBox="1"/>
          <p:nvPr/>
        </p:nvSpPr>
        <p:spPr>
          <a:xfrm>
            <a:off x="899592" y="3214686"/>
            <a:ext cx="7848872" cy="646331"/>
          </a:xfrm>
          <a:prstGeom prst="rect">
            <a:avLst/>
          </a:prstGeom>
          <a:noFill/>
        </p:spPr>
        <p:txBody>
          <a:bodyPr wrap="square" rtlCol="0">
            <a:spAutoFit/>
          </a:bodyPr>
          <a:lstStyle/>
          <a:p>
            <a:pPr algn="just"/>
            <a:r>
              <a:rPr lang="pt-BR" dirty="0" smtClean="0">
                <a:latin typeface="Arial" pitchFamily="34" charset="0"/>
                <a:cs typeface="Arial" pitchFamily="34" charset="0"/>
              </a:rPr>
              <a:t>Entre os casos novos de tuberculose em 2020, 87,9% já realizaram exame de HIV.</a:t>
            </a:r>
            <a:endParaRPr lang="pt-BR" dirty="0">
              <a:latin typeface="Arial" pitchFamily="34" charset="0"/>
              <a:cs typeface="Arial" pitchFamily="34" charset="0"/>
            </a:endParaRPr>
          </a:p>
        </p:txBody>
      </p:sp>
      <p:sp>
        <p:nvSpPr>
          <p:cNvPr id="5" name="CaixaDeTexto 4"/>
          <p:cNvSpPr txBox="1"/>
          <p:nvPr/>
        </p:nvSpPr>
        <p:spPr>
          <a:xfrm rot="16200000">
            <a:off x="-2887820" y="3508511"/>
            <a:ext cx="6237312"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1.ii.1. - Razão de exames </a:t>
            </a:r>
            <a:r>
              <a:rPr lang="pt-BR" b="1" dirty="0" err="1">
                <a:solidFill>
                  <a:schemeClr val="bg1"/>
                </a:solidFill>
                <a:latin typeface="Arial" pitchFamily="34" charset="0"/>
                <a:cs typeface="Arial" pitchFamily="34" charset="0"/>
              </a:rPr>
              <a:t>Citopatológicos</a:t>
            </a:r>
            <a:r>
              <a:rPr lang="pt-BR" b="1" dirty="0">
                <a:solidFill>
                  <a:schemeClr val="bg1"/>
                </a:solidFill>
                <a:latin typeface="Arial" pitchFamily="34" charset="0"/>
                <a:cs typeface="Arial" pitchFamily="34" charset="0"/>
              </a:rPr>
              <a:t> do colo do útero em mulheres de 25 a 64 anos e a população na mesma faixa etária</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1828802"/>
          <a:ext cx="6093088" cy="5029200"/>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1257300">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1257300">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0,09</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0,04</a:t>
                      </a:r>
                    </a:p>
                  </a:txBody>
                  <a:tcPr marL="3810" marR="3810" marT="3810" marB="0" anchor="ctr">
                    <a:solidFill>
                      <a:schemeClr val="accent2">
                        <a:lumMod val="20000"/>
                        <a:lumOff val="80000"/>
                      </a:schemeClr>
                    </a:solidFill>
                  </a:tcPr>
                </a:tc>
                <a:tc rowSpan="3">
                  <a:txBody>
                    <a:bodyPr/>
                    <a:lstStyle/>
                    <a:p>
                      <a:pPr algn="ctr" fontAlgn="ct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1">
                        <a:lumMod val="20000"/>
                        <a:lumOff val="80000"/>
                      </a:schemeClr>
                    </a:solidFill>
                  </a:tcPr>
                </a:tc>
                <a:extLst>
                  <a:ext uri="{0D108BD9-81ED-4DB2-BD59-A6C34878D82A}">
                    <a16:rowId xmlns:a16="http://schemas.microsoft.com/office/drawing/2014/main" xmlns="" val="1443623475"/>
                  </a:ext>
                </a:extLst>
              </a:tr>
              <a:tr h="1257300">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0,15</a:t>
                      </a:r>
                    </a:p>
                  </a:txBody>
                  <a:tcPr marL="3810" marR="3810" marT="3810" marB="0" anchor="ctr"/>
                </a:tc>
                <a:tc>
                  <a:txBody>
                    <a:bodyPr/>
                    <a:lstStyle/>
                    <a:p>
                      <a:pPr algn="ctr" fontAlgn="ctr"/>
                      <a:r>
                        <a:rPr lang="pt-BR" sz="1800" b="1" i="0" u="none" strike="noStrike" dirty="0" smtClean="0">
                          <a:solidFill>
                            <a:srgbClr val="000000"/>
                          </a:solidFill>
                          <a:effectLst/>
                          <a:latin typeface="Arial" pitchFamily="34" charset="0"/>
                          <a:cs typeface="Arial" pitchFamily="34" charset="0"/>
                        </a:rPr>
                        <a:t>0,08</a:t>
                      </a:r>
                      <a:endParaRPr lang="pt-BR" sz="18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1257300">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0,23</a:t>
                      </a: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1772528"/>
          <a:ext cx="2897946" cy="5085471"/>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897946">
                  <a:extLst>
                    <a:ext uri="{9D8B030D-6E8A-4147-A177-3AD203B41FA5}">
                      <a16:colId xmlns:a16="http://schemas.microsoft.com/office/drawing/2014/main" xmlns="" val="20000"/>
                    </a:ext>
                  </a:extLst>
                </a:gridCol>
              </a:tblGrid>
              <a:tr h="1240592">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2020</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3844879">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endParaRPr lang="pt-BR" sz="2000" b="1" dirty="0">
                        <a:latin typeface="Arial" pitchFamily="34" charset="0"/>
                        <a:cs typeface="Arial" pitchFamily="34" charset="0"/>
                      </a:endParaRPr>
                    </a:p>
                    <a:p>
                      <a:pPr algn="ctr"/>
                      <a:r>
                        <a:rPr lang="pt-BR" sz="2000" b="1" dirty="0">
                          <a:latin typeface="Arial" pitchFamily="34" charset="0"/>
                          <a:cs typeface="Arial" pitchFamily="34" charset="0"/>
                        </a:rPr>
                        <a:t>0,46</a:t>
                      </a: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7" name="Tabela 6"/>
          <p:cNvGraphicFramePr>
            <a:graphicFrameLocks noGrp="1"/>
          </p:cNvGraphicFramePr>
          <p:nvPr/>
        </p:nvGraphicFramePr>
        <p:xfrm>
          <a:off x="3" y="689581"/>
          <a:ext cx="9143996" cy="1111085"/>
        </p:xfrm>
        <a:graphic>
          <a:graphicData uri="http://schemas.openxmlformats.org/drawingml/2006/table">
            <a:tbl>
              <a:tblPr/>
              <a:tblGrid>
                <a:gridCol w="1004696">
                  <a:extLst>
                    <a:ext uri="{9D8B030D-6E8A-4147-A177-3AD203B41FA5}">
                      <a16:colId xmlns:a16="http://schemas.microsoft.com/office/drawing/2014/main" xmlns="" val="20000"/>
                    </a:ext>
                  </a:extLst>
                </a:gridCol>
                <a:gridCol w="813930">
                  <a:extLst>
                    <a:ext uri="{9D8B030D-6E8A-4147-A177-3AD203B41FA5}">
                      <a16:colId xmlns:a16="http://schemas.microsoft.com/office/drawing/2014/main" xmlns="" val="20001"/>
                    </a:ext>
                  </a:extLst>
                </a:gridCol>
                <a:gridCol w="813930">
                  <a:extLst>
                    <a:ext uri="{9D8B030D-6E8A-4147-A177-3AD203B41FA5}">
                      <a16:colId xmlns:a16="http://schemas.microsoft.com/office/drawing/2014/main" xmlns="" val="20002"/>
                    </a:ext>
                  </a:extLst>
                </a:gridCol>
                <a:gridCol w="813930">
                  <a:extLst>
                    <a:ext uri="{9D8B030D-6E8A-4147-A177-3AD203B41FA5}">
                      <a16:colId xmlns:a16="http://schemas.microsoft.com/office/drawing/2014/main" xmlns="" val="20003"/>
                    </a:ext>
                  </a:extLst>
                </a:gridCol>
                <a:gridCol w="813930">
                  <a:extLst>
                    <a:ext uri="{9D8B030D-6E8A-4147-A177-3AD203B41FA5}">
                      <a16:colId xmlns:a16="http://schemas.microsoft.com/office/drawing/2014/main" xmlns="" val="20004"/>
                    </a:ext>
                  </a:extLst>
                </a:gridCol>
                <a:gridCol w="813930">
                  <a:extLst>
                    <a:ext uri="{9D8B030D-6E8A-4147-A177-3AD203B41FA5}">
                      <a16:colId xmlns:a16="http://schemas.microsoft.com/office/drawing/2014/main" xmlns="" val="20005"/>
                    </a:ext>
                  </a:extLst>
                </a:gridCol>
                <a:gridCol w="813930">
                  <a:extLst>
                    <a:ext uri="{9D8B030D-6E8A-4147-A177-3AD203B41FA5}">
                      <a16:colId xmlns:a16="http://schemas.microsoft.com/office/drawing/2014/main" xmlns="" val="20006"/>
                    </a:ext>
                  </a:extLst>
                </a:gridCol>
                <a:gridCol w="813930">
                  <a:extLst>
                    <a:ext uri="{9D8B030D-6E8A-4147-A177-3AD203B41FA5}">
                      <a16:colId xmlns:a16="http://schemas.microsoft.com/office/drawing/2014/main" xmlns="" val="20007"/>
                    </a:ext>
                  </a:extLst>
                </a:gridCol>
                <a:gridCol w="813930">
                  <a:extLst>
                    <a:ext uri="{9D8B030D-6E8A-4147-A177-3AD203B41FA5}">
                      <a16:colId xmlns:a16="http://schemas.microsoft.com/office/drawing/2014/main" xmlns="" val="20008"/>
                    </a:ext>
                  </a:extLst>
                </a:gridCol>
                <a:gridCol w="813930">
                  <a:extLst>
                    <a:ext uri="{9D8B030D-6E8A-4147-A177-3AD203B41FA5}">
                      <a16:colId xmlns:a16="http://schemas.microsoft.com/office/drawing/2014/main" xmlns="" val="20009"/>
                    </a:ext>
                  </a:extLst>
                </a:gridCol>
                <a:gridCol w="813930">
                  <a:extLst>
                    <a:ext uri="{9D8B030D-6E8A-4147-A177-3AD203B41FA5}">
                      <a16:colId xmlns:a16="http://schemas.microsoft.com/office/drawing/2014/main" xmlns="" val="20010"/>
                    </a:ext>
                  </a:extLst>
                </a:gridCol>
              </a:tblGrid>
              <a:tr h="241540">
                <a:tc gridSpan="11">
                  <a:txBody>
                    <a:bodyPr/>
                    <a:lstStyle/>
                    <a:p>
                      <a:pPr algn="ctr" fontAlgn="b"/>
                      <a:r>
                        <a:rPr lang="pt-BR" sz="1000" b="1" i="0" u="none" strike="noStrike">
                          <a:solidFill>
                            <a:srgbClr val="000000"/>
                          </a:solidFill>
                          <a:latin typeface="Arial Narrow"/>
                        </a:rPr>
                        <a:t>Razão de Exames Citopatológicos em Mulheres de 25 a 64 anos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241540">
                <a:tc>
                  <a:txBody>
                    <a:bodyPr/>
                    <a:lstStyle/>
                    <a:p>
                      <a:pPr algn="ctr" fontAlgn="b"/>
                      <a:r>
                        <a:rPr lang="pt-BR" sz="1000" b="1" i="0" u="none" strike="noStrike">
                          <a:solidFill>
                            <a:srgbClr val="000000"/>
                          </a:solidFill>
                          <a:latin typeface="Arial Narrow"/>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Narrow"/>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241540">
                <a:tc>
                  <a:txBody>
                    <a:bodyPr/>
                    <a:lstStyle/>
                    <a:p>
                      <a:pPr algn="l" fontAlgn="b"/>
                      <a:r>
                        <a:rPr lang="pt-BR" sz="1000" b="1" i="0" u="none" strike="noStrike">
                          <a:solidFill>
                            <a:srgbClr val="000000"/>
                          </a:solidFill>
                          <a:latin typeface="Arial Narrow"/>
                        </a:rPr>
                        <a:t>Razão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Narrow"/>
                        </a:rPr>
                        <a:t>0,54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000" b="1" i="0" u="none" strike="noStrike">
                          <a:solidFill>
                            <a:srgbClr val="000000"/>
                          </a:solidFill>
                          <a:latin typeface="Arial Narrow"/>
                        </a:rPr>
                        <a:t>0,52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1C77D"/>
                    </a:solidFill>
                  </a:tcPr>
                </a:tc>
                <a:tc>
                  <a:txBody>
                    <a:bodyPr/>
                    <a:lstStyle/>
                    <a:p>
                      <a:pPr algn="ctr" fontAlgn="b"/>
                      <a:r>
                        <a:rPr lang="pt-BR" sz="1000" b="1" i="0" u="none" strike="noStrike">
                          <a:solidFill>
                            <a:srgbClr val="000000"/>
                          </a:solidFill>
                          <a:latin typeface="Arial Narrow"/>
                        </a:rPr>
                        <a:t>0,45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ctr" fontAlgn="b"/>
                      <a:r>
                        <a:rPr lang="pt-BR" sz="1000" b="1" i="0" u="none" strike="noStrike">
                          <a:solidFill>
                            <a:srgbClr val="000000"/>
                          </a:solidFill>
                          <a:latin typeface="Arial Narrow"/>
                        </a:rPr>
                        <a:t>0,43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883"/>
                    </a:solidFill>
                  </a:tcPr>
                </a:tc>
                <a:tc>
                  <a:txBody>
                    <a:bodyPr/>
                    <a:lstStyle/>
                    <a:p>
                      <a:pPr algn="ctr" fontAlgn="b"/>
                      <a:r>
                        <a:rPr lang="pt-BR" sz="1000" b="1" i="0" u="none" strike="noStrike">
                          <a:solidFill>
                            <a:srgbClr val="000000"/>
                          </a:solidFill>
                          <a:latin typeface="Arial Narrow"/>
                        </a:rPr>
                        <a:t>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4"/>
                    </a:solidFill>
                  </a:tcPr>
                </a:tc>
                <a:tc>
                  <a:txBody>
                    <a:bodyPr/>
                    <a:lstStyle/>
                    <a:p>
                      <a:pPr algn="ctr" fontAlgn="b"/>
                      <a:r>
                        <a:rPr lang="pt-BR" sz="1000" b="1" i="0" u="none" strike="noStrike">
                          <a:solidFill>
                            <a:srgbClr val="000000"/>
                          </a:solidFill>
                          <a:latin typeface="Arial Narrow"/>
                        </a:rPr>
                        <a:t>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000" b="1" i="0" u="none" strike="noStrike">
                          <a:solidFill>
                            <a:srgbClr val="000000"/>
                          </a:solidFill>
                          <a:latin typeface="Arial Narrow"/>
                        </a:rPr>
                        <a:t>0,34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A7A"/>
                    </a:solidFill>
                  </a:tcPr>
                </a:tc>
                <a:tc>
                  <a:txBody>
                    <a:bodyPr/>
                    <a:lstStyle/>
                    <a:p>
                      <a:pPr algn="ctr" fontAlgn="b"/>
                      <a:r>
                        <a:rPr lang="pt-BR" sz="1000" b="1" i="0" u="none" strike="noStrike">
                          <a:solidFill>
                            <a:srgbClr val="000000"/>
                          </a:solidFill>
                          <a:latin typeface="Arial Narrow"/>
                        </a:rPr>
                        <a:t>0,27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673"/>
                    </a:solidFill>
                  </a:tcPr>
                </a:tc>
                <a:tc>
                  <a:txBody>
                    <a:bodyPr/>
                    <a:lstStyle/>
                    <a:p>
                      <a:pPr algn="ctr" fontAlgn="b"/>
                      <a:r>
                        <a:rPr lang="pt-BR" sz="1000" b="1" i="0" u="none" strike="noStrike">
                          <a:solidFill>
                            <a:srgbClr val="000000"/>
                          </a:solidFill>
                          <a:latin typeface="Arial Narrow"/>
                        </a:rPr>
                        <a:t>0,54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000" b="1" i="0" u="none" strike="noStrike">
                          <a:solidFill>
                            <a:srgbClr val="000000"/>
                          </a:solidFill>
                          <a:latin typeface="Arial Narrow"/>
                        </a:rPr>
                        <a:t>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E6B"/>
                    </a:solidFill>
                  </a:tcPr>
                </a:tc>
                <a:extLst>
                  <a:ext uri="{0D108BD9-81ED-4DB2-BD59-A6C34878D82A}">
                    <a16:rowId xmlns:a16="http://schemas.microsoft.com/office/drawing/2014/main" xmlns="" val="10002"/>
                  </a:ext>
                </a:extLst>
              </a:tr>
              <a:tr h="386465">
                <a:tc gridSpan="11">
                  <a:txBody>
                    <a:bodyPr/>
                    <a:lstStyle/>
                    <a:p>
                      <a:pPr algn="l" fontAlgn="b"/>
                      <a:r>
                        <a:rPr lang="pt-BR" sz="1000" b="1" i="0" u="none" strike="noStrike" dirty="0">
                          <a:solidFill>
                            <a:srgbClr val="000000"/>
                          </a:solidFill>
                          <a:latin typeface="Arial Narrow"/>
                        </a:rPr>
                        <a:t>Fonte: DATASUS/SAI PASP01801 a 1812. DBC - Dados reprocessados SM/DEAR-SUS/CSAPTA e </a:t>
                      </a:r>
                      <a:r>
                        <a:rPr lang="pt-BR" sz="1000" b="1" i="0" u="none" strike="noStrike" dirty="0" err="1">
                          <a:solidFill>
                            <a:srgbClr val="000000"/>
                          </a:solidFill>
                          <a:latin typeface="Arial Narrow"/>
                        </a:rPr>
                        <a:t>e-SUS</a:t>
                      </a:r>
                      <a:r>
                        <a:rPr lang="pt-BR" sz="1000" b="1" i="0" u="none" strike="noStrike" dirty="0">
                          <a:solidFill>
                            <a:srgbClr val="000000"/>
                          </a:solidFill>
                          <a:latin typeface="Arial Narrow"/>
                        </a:rPr>
                        <a:t> AB informados Matriz AB e consolidados no DGDO.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1.ii.1. - Razão de exames </a:t>
            </a:r>
            <a:r>
              <a:rPr lang="pt-BR" b="1" dirty="0" err="1">
                <a:solidFill>
                  <a:schemeClr val="bg1"/>
                </a:solidFill>
                <a:latin typeface="Arial" pitchFamily="34" charset="0"/>
                <a:cs typeface="Arial" pitchFamily="34" charset="0"/>
              </a:rPr>
              <a:t>Citopatológicos</a:t>
            </a:r>
            <a:r>
              <a:rPr lang="pt-BR" b="1" dirty="0">
                <a:solidFill>
                  <a:schemeClr val="bg1"/>
                </a:solidFill>
                <a:latin typeface="Arial" pitchFamily="34" charset="0"/>
                <a:cs typeface="Arial" pitchFamily="34" charset="0"/>
              </a:rPr>
              <a:t> do colo do útero em mulheres de 25 a 64 anos e a população na mesma faixa etária</a:t>
            </a:r>
          </a:p>
        </p:txBody>
      </p:sp>
      <p:sp>
        <p:nvSpPr>
          <p:cNvPr id="4" name="CaixaDeTexto 3"/>
          <p:cNvSpPr txBox="1"/>
          <p:nvPr/>
        </p:nvSpPr>
        <p:spPr>
          <a:xfrm>
            <a:off x="683568" y="1785926"/>
            <a:ext cx="7746084" cy="3554819"/>
          </a:xfrm>
          <a:prstGeom prst="rect">
            <a:avLst/>
          </a:prstGeom>
          <a:noFill/>
        </p:spPr>
        <p:txBody>
          <a:bodyPr wrap="square" rtlCol="0">
            <a:spAutoFit/>
          </a:bodyPr>
          <a:lstStyle/>
          <a:p>
            <a:pPr algn="just">
              <a:lnSpc>
                <a:spcPct val="150000"/>
              </a:lnSpc>
              <a:buFont typeface="Arial" pitchFamily="34" charset="0"/>
              <a:buChar char="•"/>
            </a:pPr>
            <a:r>
              <a:rPr lang="pt-BR" dirty="0" smtClean="0">
                <a:latin typeface="Arial" pitchFamily="34" charset="0"/>
                <a:cs typeface="Arial" pitchFamily="34" charset="0"/>
              </a:rPr>
              <a:t>Foram realizados de janeiro a agosto de 2020 10.097 exames de citologia oncótica de colo de útero para um total de 353.680 mulheres. </a:t>
            </a:r>
          </a:p>
          <a:p>
            <a:pPr algn="just">
              <a:buFont typeface="Arial" pitchFamily="34" charset="0"/>
              <a:buChar char="•"/>
            </a:pPr>
            <a:endParaRPr lang="pt-BR" dirty="0" smtClean="0"/>
          </a:p>
          <a:p>
            <a:pPr algn="just">
              <a:lnSpc>
                <a:spcPct val="150000"/>
              </a:lnSpc>
              <a:buFont typeface="Arial" pitchFamily="34" charset="0"/>
              <a:buChar char="•"/>
            </a:pPr>
            <a:r>
              <a:rPr lang="pt-BR" dirty="0" smtClean="0">
                <a:latin typeface="Arial" pitchFamily="34" charset="0"/>
                <a:cs typeface="Arial" pitchFamily="34" charset="0"/>
              </a:rPr>
              <a:t>Este indicador foi fortemente prejudicado devido a pandemia de </a:t>
            </a:r>
            <a:r>
              <a:rPr lang="pt-BR" dirty="0" err="1" smtClean="0">
                <a:latin typeface="Arial" pitchFamily="34" charset="0"/>
                <a:cs typeface="Arial" pitchFamily="34" charset="0"/>
              </a:rPr>
              <a:t>coronavírus</a:t>
            </a:r>
            <a:r>
              <a:rPr lang="pt-BR" dirty="0" smtClean="0">
                <a:latin typeface="Arial" pitchFamily="34" charset="0"/>
                <a:cs typeface="Arial" pitchFamily="34" charset="0"/>
              </a:rPr>
              <a:t> uma vez que exames de rotina foram suspensos neste período. </a:t>
            </a:r>
          </a:p>
          <a:p>
            <a:pPr algn="just">
              <a:buFont typeface="Arial" pitchFamily="34" charset="0"/>
              <a:buChar char="•"/>
            </a:pPr>
            <a:endParaRPr lang="pt-BR" dirty="0" smtClean="0"/>
          </a:p>
          <a:p>
            <a:pPr algn="just">
              <a:lnSpc>
                <a:spcPct val="150000"/>
              </a:lnSpc>
              <a:buFont typeface="Arial" pitchFamily="34" charset="0"/>
              <a:buChar char="•"/>
            </a:pPr>
            <a:r>
              <a:rPr lang="pt-BR" dirty="0" smtClean="0">
                <a:latin typeface="Arial" pitchFamily="34" charset="0"/>
                <a:cs typeface="Arial" pitchFamily="34" charset="0"/>
              </a:rPr>
              <a:t>Para o próximo quadrimestre teremos o retorno destes exames de rastreamento e serão realizados esforços para compensar a suspensão.</a:t>
            </a:r>
            <a:endParaRPr lang="pt-BR" dirty="0">
              <a:latin typeface="Arial" pitchFamily="34" charset="0"/>
              <a:cs typeface="Arial" pitchFamily="34" charset="0"/>
            </a:endParaRPr>
          </a:p>
        </p:txBody>
      </p:sp>
      <p:sp>
        <p:nvSpPr>
          <p:cNvPr id="5" name="CaixaDeTexto 4"/>
          <p:cNvSpPr txBox="1"/>
          <p:nvPr/>
        </p:nvSpPr>
        <p:spPr>
          <a:xfrm rot="16200000">
            <a:off x="-2887820" y="3508511"/>
            <a:ext cx="6237312"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1.ii.2. Razão de exames de mamografia de rastreamento - mulheres de 50 a 69 anos</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1786598"/>
          <a:ext cx="6093088" cy="5071404"/>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1267851">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1267851">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0,07</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0,04</a:t>
                      </a:r>
                    </a:p>
                  </a:txBody>
                  <a:tcPr marL="3810" marR="3810" marT="3810" marB="0" anchor="ctr">
                    <a:solidFill>
                      <a:schemeClr val="accent2">
                        <a:lumMod val="20000"/>
                        <a:lumOff val="80000"/>
                      </a:schemeClr>
                    </a:solidFill>
                  </a:tcPr>
                </a:tc>
                <a:tc rowSpan="3">
                  <a:txBody>
                    <a:bodyPr/>
                    <a:lstStyle/>
                    <a:p>
                      <a:pPr algn="ctr" fontAlgn="ct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1">
                        <a:lumMod val="20000"/>
                        <a:lumOff val="80000"/>
                      </a:schemeClr>
                    </a:solidFill>
                  </a:tcPr>
                </a:tc>
                <a:extLst>
                  <a:ext uri="{0D108BD9-81ED-4DB2-BD59-A6C34878D82A}">
                    <a16:rowId xmlns:a16="http://schemas.microsoft.com/office/drawing/2014/main" xmlns="" val="1443623475"/>
                  </a:ext>
                </a:extLst>
              </a:tr>
              <a:tr h="1267851">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0,15</a:t>
                      </a:r>
                    </a:p>
                  </a:txBody>
                  <a:tcPr marL="3810" marR="3810" marT="3810" marB="0" anchor="ctr"/>
                </a:tc>
                <a:tc>
                  <a:txBody>
                    <a:bodyPr/>
                    <a:lstStyle/>
                    <a:p>
                      <a:pPr algn="ctr" fontAlgn="ctr"/>
                      <a:r>
                        <a:rPr lang="pt-BR" sz="1800" b="1" i="0" u="none" strike="noStrike" dirty="0" smtClean="0">
                          <a:solidFill>
                            <a:srgbClr val="000000"/>
                          </a:solidFill>
                          <a:effectLst/>
                          <a:latin typeface="Arial" pitchFamily="34" charset="0"/>
                          <a:cs typeface="Arial" pitchFamily="34" charset="0"/>
                        </a:rPr>
                        <a:t>0,05</a:t>
                      </a:r>
                      <a:endParaRPr lang="pt-BR" sz="18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1267851">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0,26</a:t>
                      </a: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1716258"/>
          <a:ext cx="2897946" cy="5141741"/>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897946">
                  <a:extLst>
                    <a:ext uri="{9D8B030D-6E8A-4147-A177-3AD203B41FA5}">
                      <a16:colId xmlns:a16="http://schemas.microsoft.com/office/drawing/2014/main" xmlns="" val="20000"/>
                    </a:ext>
                  </a:extLst>
                </a:gridCol>
              </a:tblGrid>
              <a:tr h="1254320">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2020</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3887421">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endParaRPr lang="pt-BR" sz="2000" b="1" dirty="0">
                        <a:latin typeface="Arial" pitchFamily="34" charset="0"/>
                        <a:cs typeface="Arial" pitchFamily="34" charset="0"/>
                      </a:endParaRPr>
                    </a:p>
                    <a:p>
                      <a:pPr algn="ctr"/>
                      <a:r>
                        <a:rPr lang="pt-BR" sz="2000" b="1" dirty="0">
                          <a:latin typeface="Arial" pitchFamily="34" charset="0"/>
                          <a:cs typeface="Arial" pitchFamily="34" charset="0"/>
                        </a:rPr>
                        <a:t>0,37</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7" name="Tabela 6"/>
          <p:cNvGraphicFramePr>
            <a:graphicFrameLocks noGrp="1"/>
          </p:cNvGraphicFramePr>
          <p:nvPr/>
        </p:nvGraphicFramePr>
        <p:xfrm>
          <a:off x="-4" y="688467"/>
          <a:ext cx="9144003" cy="1084062"/>
        </p:xfrm>
        <a:graphic>
          <a:graphicData uri="http://schemas.openxmlformats.org/drawingml/2006/table">
            <a:tbl>
              <a:tblPr/>
              <a:tblGrid>
                <a:gridCol w="1083173">
                  <a:extLst>
                    <a:ext uri="{9D8B030D-6E8A-4147-A177-3AD203B41FA5}">
                      <a16:colId xmlns:a16="http://schemas.microsoft.com/office/drawing/2014/main" xmlns="" val="20000"/>
                    </a:ext>
                  </a:extLst>
                </a:gridCol>
                <a:gridCol w="806083">
                  <a:extLst>
                    <a:ext uri="{9D8B030D-6E8A-4147-A177-3AD203B41FA5}">
                      <a16:colId xmlns:a16="http://schemas.microsoft.com/office/drawing/2014/main" xmlns="" val="20001"/>
                    </a:ext>
                  </a:extLst>
                </a:gridCol>
                <a:gridCol w="806083">
                  <a:extLst>
                    <a:ext uri="{9D8B030D-6E8A-4147-A177-3AD203B41FA5}">
                      <a16:colId xmlns:a16="http://schemas.microsoft.com/office/drawing/2014/main" xmlns="" val="20002"/>
                    </a:ext>
                  </a:extLst>
                </a:gridCol>
                <a:gridCol w="806083">
                  <a:extLst>
                    <a:ext uri="{9D8B030D-6E8A-4147-A177-3AD203B41FA5}">
                      <a16:colId xmlns:a16="http://schemas.microsoft.com/office/drawing/2014/main" xmlns="" val="20003"/>
                    </a:ext>
                  </a:extLst>
                </a:gridCol>
                <a:gridCol w="806083">
                  <a:extLst>
                    <a:ext uri="{9D8B030D-6E8A-4147-A177-3AD203B41FA5}">
                      <a16:colId xmlns:a16="http://schemas.microsoft.com/office/drawing/2014/main" xmlns="" val="20004"/>
                    </a:ext>
                  </a:extLst>
                </a:gridCol>
                <a:gridCol w="806083">
                  <a:extLst>
                    <a:ext uri="{9D8B030D-6E8A-4147-A177-3AD203B41FA5}">
                      <a16:colId xmlns:a16="http://schemas.microsoft.com/office/drawing/2014/main" xmlns="" val="20005"/>
                    </a:ext>
                  </a:extLst>
                </a:gridCol>
                <a:gridCol w="806083">
                  <a:extLst>
                    <a:ext uri="{9D8B030D-6E8A-4147-A177-3AD203B41FA5}">
                      <a16:colId xmlns:a16="http://schemas.microsoft.com/office/drawing/2014/main" xmlns="" val="20006"/>
                    </a:ext>
                  </a:extLst>
                </a:gridCol>
                <a:gridCol w="806083">
                  <a:extLst>
                    <a:ext uri="{9D8B030D-6E8A-4147-A177-3AD203B41FA5}">
                      <a16:colId xmlns:a16="http://schemas.microsoft.com/office/drawing/2014/main" xmlns="" val="20007"/>
                    </a:ext>
                  </a:extLst>
                </a:gridCol>
                <a:gridCol w="806083">
                  <a:extLst>
                    <a:ext uri="{9D8B030D-6E8A-4147-A177-3AD203B41FA5}">
                      <a16:colId xmlns:a16="http://schemas.microsoft.com/office/drawing/2014/main" xmlns="" val="20008"/>
                    </a:ext>
                  </a:extLst>
                </a:gridCol>
                <a:gridCol w="806083">
                  <a:extLst>
                    <a:ext uri="{9D8B030D-6E8A-4147-A177-3AD203B41FA5}">
                      <a16:colId xmlns:a16="http://schemas.microsoft.com/office/drawing/2014/main" xmlns="" val="20009"/>
                    </a:ext>
                  </a:extLst>
                </a:gridCol>
                <a:gridCol w="806083">
                  <a:extLst>
                    <a:ext uri="{9D8B030D-6E8A-4147-A177-3AD203B41FA5}">
                      <a16:colId xmlns:a16="http://schemas.microsoft.com/office/drawing/2014/main" xmlns="" val="20010"/>
                    </a:ext>
                  </a:extLst>
                </a:gridCol>
              </a:tblGrid>
              <a:tr h="233360">
                <a:tc gridSpan="11">
                  <a:txBody>
                    <a:bodyPr/>
                    <a:lstStyle/>
                    <a:p>
                      <a:pPr algn="ctr" fontAlgn="b"/>
                      <a:r>
                        <a:rPr lang="pt-BR" sz="1000" b="1" i="0" u="none" strike="noStrike">
                          <a:solidFill>
                            <a:srgbClr val="000000"/>
                          </a:solidFill>
                          <a:latin typeface="Arial Narrow"/>
                        </a:rPr>
                        <a:t>Razão de Mamografia de rastreamento em Mulheres de 50 a 69 anos</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233360">
                <a:tc>
                  <a:txBody>
                    <a:bodyPr/>
                    <a:lstStyle/>
                    <a:p>
                      <a:pPr algn="ctr" fontAlgn="b"/>
                      <a:r>
                        <a:rPr lang="pt-BR" sz="1000" b="1" i="0" u="none" strike="noStrike">
                          <a:solidFill>
                            <a:srgbClr val="000000"/>
                          </a:solidFill>
                          <a:latin typeface="Arial Narrow"/>
                        </a:rPr>
                        <a:t>Ano</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Narrow"/>
                        </a:rPr>
                        <a:t>2010</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2011</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2012</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2013</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2014</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2015</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2016</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2017</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2018</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2019</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233360">
                <a:tc>
                  <a:txBody>
                    <a:bodyPr/>
                    <a:lstStyle/>
                    <a:p>
                      <a:pPr algn="ctr" fontAlgn="b"/>
                      <a:r>
                        <a:rPr lang="pt-BR" sz="1000" b="1" i="0" u="none" strike="noStrike">
                          <a:solidFill>
                            <a:srgbClr val="000000"/>
                          </a:solidFill>
                          <a:latin typeface="Arial Narrow"/>
                        </a:rPr>
                        <a:t>Razão </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Narrow"/>
                        </a:rPr>
                        <a:t>0,25</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880"/>
                    </a:solidFill>
                  </a:tcPr>
                </a:tc>
                <a:tc>
                  <a:txBody>
                    <a:bodyPr/>
                    <a:lstStyle/>
                    <a:p>
                      <a:pPr algn="ctr" fontAlgn="b"/>
                      <a:r>
                        <a:rPr lang="pt-BR" sz="1000" b="1" i="0" u="none" strike="noStrike">
                          <a:solidFill>
                            <a:srgbClr val="000000"/>
                          </a:solidFill>
                          <a:latin typeface="Arial Narrow"/>
                        </a:rPr>
                        <a:t>0,26</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000" b="1" i="0" u="none" strike="noStrike">
                          <a:solidFill>
                            <a:srgbClr val="000000"/>
                          </a:solidFill>
                          <a:latin typeface="Arial Narrow"/>
                        </a:rPr>
                        <a:t>0,27</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483"/>
                    </a:solidFill>
                  </a:tcPr>
                </a:tc>
                <a:tc>
                  <a:txBody>
                    <a:bodyPr/>
                    <a:lstStyle/>
                    <a:p>
                      <a:pPr algn="ctr" fontAlgn="b"/>
                      <a:r>
                        <a:rPr lang="pt-BR" sz="1000" b="1" i="0" u="none" strike="noStrike">
                          <a:solidFill>
                            <a:srgbClr val="000000"/>
                          </a:solidFill>
                          <a:latin typeface="Arial Narrow"/>
                        </a:rPr>
                        <a:t>0,3</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b"/>
                      <a:r>
                        <a:rPr lang="pt-BR" sz="1000" b="1" i="0" u="none" strike="noStrike">
                          <a:solidFill>
                            <a:srgbClr val="000000"/>
                          </a:solidFill>
                          <a:latin typeface="Arial Narrow"/>
                        </a:rPr>
                        <a:t>0,22</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A075"/>
                    </a:solidFill>
                  </a:tcPr>
                </a:tc>
                <a:tc>
                  <a:txBody>
                    <a:bodyPr/>
                    <a:lstStyle/>
                    <a:p>
                      <a:pPr algn="ctr" fontAlgn="b"/>
                      <a:r>
                        <a:rPr lang="pt-BR" sz="1000" b="1" i="0" u="none" strike="noStrike">
                          <a:solidFill>
                            <a:srgbClr val="000000"/>
                          </a:solidFill>
                          <a:latin typeface="Arial Narrow"/>
                        </a:rPr>
                        <a:t>0,22</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A075"/>
                    </a:solidFill>
                  </a:tcPr>
                </a:tc>
                <a:tc>
                  <a:txBody>
                    <a:bodyPr/>
                    <a:lstStyle/>
                    <a:p>
                      <a:pPr algn="ctr" fontAlgn="b"/>
                      <a:r>
                        <a:rPr lang="pt-BR" sz="1000" b="1" i="0" u="none" strike="noStrike">
                          <a:solidFill>
                            <a:srgbClr val="000000"/>
                          </a:solidFill>
                          <a:latin typeface="Arial Narrow"/>
                        </a:rPr>
                        <a:t>0,3</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b"/>
                      <a:r>
                        <a:rPr lang="pt-BR" sz="1000" b="1" i="0" u="none" strike="noStrike">
                          <a:solidFill>
                            <a:srgbClr val="000000"/>
                          </a:solidFill>
                          <a:latin typeface="Arial Narrow"/>
                        </a:rPr>
                        <a:t>0,32</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000" b="1" i="0" u="none" strike="noStrike">
                          <a:solidFill>
                            <a:srgbClr val="000000"/>
                          </a:solidFill>
                          <a:latin typeface="Arial Narrow"/>
                        </a:rPr>
                        <a:t>0,19</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000" b="1" i="0" u="none" strike="noStrike">
                          <a:solidFill>
                            <a:srgbClr val="000000"/>
                          </a:solidFill>
                          <a:latin typeface="Arial Narrow"/>
                        </a:rPr>
                        <a:t>0,26</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extLst>
                  <a:ext uri="{0D108BD9-81ED-4DB2-BD59-A6C34878D82A}">
                    <a16:rowId xmlns:a16="http://schemas.microsoft.com/office/drawing/2014/main" xmlns="" val="10002"/>
                  </a:ext>
                </a:extLst>
              </a:tr>
              <a:tr h="383982">
                <a:tc gridSpan="11">
                  <a:txBody>
                    <a:bodyPr/>
                    <a:lstStyle/>
                    <a:p>
                      <a:pPr algn="l" fontAlgn="b"/>
                      <a:r>
                        <a:rPr lang="pt-BR" sz="1000" b="1" i="0" u="none" strike="noStrike" dirty="0">
                          <a:solidFill>
                            <a:srgbClr val="000000"/>
                          </a:solidFill>
                          <a:latin typeface="Arial Narrow"/>
                        </a:rPr>
                        <a:t>Fonte: DATASUS/SAI PASP01801 a 1812. DBC - Dados reprocessados SM/DEAR-SUS/CSAPTA e </a:t>
                      </a:r>
                      <a:r>
                        <a:rPr lang="pt-BR" sz="1000" b="1" i="0" u="none" strike="noStrike" dirty="0" err="1">
                          <a:solidFill>
                            <a:srgbClr val="000000"/>
                          </a:solidFill>
                          <a:latin typeface="Arial Narrow"/>
                        </a:rPr>
                        <a:t>e-SUS</a:t>
                      </a:r>
                      <a:r>
                        <a:rPr lang="pt-BR" sz="1000" b="1" i="0" u="none" strike="noStrike" dirty="0">
                          <a:solidFill>
                            <a:srgbClr val="000000"/>
                          </a:solidFill>
                          <a:latin typeface="Arial Narrow"/>
                        </a:rPr>
                        <a:t> AB informados Matriz AB e consolidados no DGDO.</a:t>
                      </a:r>
                    </a:p>
                  </a:txBody>
                  <a:tcPr marL="8389" marR="8389" marT="8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nvGraphicFramePr>
        <p:xfrm>
          <a:off x="928468" y="1142984"/>
          <a:ext cx="7596554" cy="4723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a:spLocks noGrp="1" noChangeArrowheads="1"/>
          </p:cNvSpPr>
          <p:nvPr>
            <p:ph type="title"/>
          </p:nvPr>
        </p:nvSpPr>
        <p:spPr>
          <a:xfrm>
            <a:off x="0" y="373113"/>
            <a:ext cx="3812345" cy="681964"/>
          </a:xfrm>
          <a:solidFill>
            <a:schemeClr val="bg1">
              <a:lumMod val="85000"/>
            </a:schemeClr>
          </a:solidFill>
          <a:ln>
            <a:solidFill>
              <a:schemeClr val="tx1"/>
            </a:solidFill>
          </a:ln>
          <a:scene3d>
            <a:camera prst="orthographicFront"/>
            <a:lightRig rig="threePt" dir="t"/>
          </a:scene3d>
          <a:sp3d>
            <a:bevelT w="152400" h="50800" prst="softRound"/>
          </a:sp3d>
        </p:spPr>
        <p:txBody>
          <a:bodyPr>
            <a:normAutofit/>
          </a:bodyPr>
          <a:lstStyle/>
          <a:p>
            <a:pPr eaLnBrk="1" hangingPunct="1"/>
            <a:r>
              <a:rPr lang="pt-BR" sz="2400" dirty="0"/>
              <a:t>Estrutura do PMS 2018-2021</a:t>
            </a:r>
          </a:p>
        </p:txBody>
      </p:sp>
      <p:sp>
        <p:nvSpPr>
          <p:cNvPr id="7" name="CaixaDeTexto 6"/>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smtClean="0">
                <a:solidFill>
                  <a:schemeClr val="bg1"/>
                </a:solidFill>
                <a:latin typeface="Arial" pitchFamily="34" charset="0"/>
                <a:cs typeface="Arial" pitchFamily="34" charset="0"/>
              </a:rPr>
              <a:t>2º </a:t>
            </a:r>
            <a:r>
              <a:rPr lang="pt-BR" sz="1600" b="1" dirty="0">
                <a:solidFill>
                  <a:schemeClr val="bg1"/>
                </a:solidFill>
                <a:latin typeface="Arial" pitchFamily="34" charset="0"/>
                <a:cs typeface="Arial" pitchFamily="34" charset="0"/>
              </a:rPr>
              <a:t>Relatório Detalhado do Quadrimestre Anterior - 2020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1.ii.2. Razão de exames de mamografia de rastreamento - mulheres de 50 a 69 anos</a:t>
            </a:r>
          </a:p>
        </p:txBody>
      </p:sp>
      <p:sp>
        <p:nvSpPr>
          <p:cNvPr id="4" name="CaixaDeTexto 3"/>
          <p:cNvSpPr txBox="1"/>
          <p:nvPr/>
        </p:nvSpPr>
        <p:spPr>
          <a:xfrm>
            <a:off x="857224" y="1285860"/>
            <a:ext cx="7143800" cy="3416320"/>
          </a:xfrm>
          <a:prstGeom prst="rect">
            <a:avLst/>
          </a:prstGeom>
          <a:noFill/>
        </p:spPr>
        <p:txBody>
          <a:bodyPr wrap="square" rtlCol="0">
            <a:spAutoFit/>
          </a:bodyPr>
          <a:lstStyle/>
          <a:p>
            <a:pPr algn="just">
              <a:lnSpc>
                <a:spcPct val="150000"/>
              </a:lnSpc>
              <a:buFont typeface="Arial" pitchFamily="34" charset="0"/>
              <a:buChar char="•"/>
            </a:pPr>
            <a:r>
              <a:rPr lang="pt-BR" dirty="0" smtClean="0">
                <a:latin typeface="Arial" pitchFamily="34" charset="0"/>
                <a:cs typeface="Arial" pitchFamily="34" charset="0"/>
              </a:rPr>
              <a:t>No acumulado do ano foram realizados 3.515 exames. </a:t>
            </a:r>
          </a:p>
          <a:p>
            <a:pPr algn="just">
              <a:lnSpc>
                <a:spcPct val="150000"/>
              </a:lnSpc>
            </a:pPr>
            <a:endParaRPr lang="pt-BR"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Este indicador sofreu grande redução devido a suspensão de exames de rotina durante o período de pandemia do novo </a:t>
            </a:r>
            <a:r>
              <a:rPr lang="pt-BR" dirty="0" err="1" smtClean="0">
                <a:latin typeface="Arial" pitchFamily="34" charset="0"/>
                <a:cs typeface="Arial" pitchFamily="34" charset="0"/>
              </a:rPr>
              <a:t>coronavírus</a:t>
            </a:r>
            <a:r>
              <a:rPr lang="pt-BR" dirty="0" smtClean="0">
                <a:latin typeface="Arial" pitchFamily="34" charset="0"/>
                <a:cs typeface="Arial" pitchFamily="34" charset="0"/>
              </a:rPr>
              <a:t>.</a:t>
            </a:r>
          </a:p>
          <a:p>
            <a:pPr algn="just">
              <a:lnSpc>
                <a:spcPct val="150000"/>
              </a:lnSpc>
            </a:pPr>
            <a:endParaRPr lang="pt-BR"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Deverão ser realizados esforços no próximo quadrimestre para compensar os efeitos da suspensão destes exames.</a:t>
            </a:r>
            <a:endParaRPr lang="pt-BR" dirty="0">
              <a:latin typeface="Arial" pitchFamily="34" charset="0"/>
              <a:cs typeface="Arial" pitchFamily="34" charset="0"/>
            </a:endParaRPr>
          </a:p>
        </p:txBody>
      </p:sp>
      <p:sp>
        <p:nvSpPr>
          <p:cNvPr id="5" name="CaixaDeTexto 4"/>
          <p:cNvSpPr txBox="1"/>
          <p:nvPr/>
        </p:nvSpPr>
        <p:spPr>
          <a:xfrm rot="16200000">
            <a:off x="-2887820" y="3508511"/>
            <a:ext cx="6237312"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2.i.3. Proporção de nascidos vivos de mães com sete ou mais consultas de pré-natal</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1828798"/>
          <a:ext cx="6093088" cy="5029204"/>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1257301">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1257301">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79,34%</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79,51%</a:t>
                      </a:r>
                    </a:p>
                  </a:txBody>
                  <a:tcPr marL="3810" marR="3810" marT="3810" marB="0" anchor="ctr">
                    <a:solidFill>
                      <a:schemeClr val="accent2">
                        <a:lumMod val="20000"/>
                        <a:lumOff val="80000"/>
                      </a:schemeClr>
                    </a:solidFill>
                  </a:tcPr>
                </a:tc>
                <a:tc rowSpan="3">
                  <a:txBody>
                    <a:bodyPr/>
                    <a:lstStyle/>
                    <a:p>
                      <a:pPr algn="ctr" fontAlgn="ct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1">
                        <a:lumMod val="20000"/>
                        <a:lumOff val="80000"/>
                      </a:schemeClr>
                    </a:solidFill>
                  </a:tcPr>
                </a:tc>
                <a:extLst>
                  <a:ext uri="{0D108BD9-81ED-4DB2-BD59-A6C34878D82A}">
                    <a16:rowId xmlns:a16="http://schemas.microsoft.com/office/drawing/2014/main" xmlns="" val="1443623475"/>
                  </a:ext>
                </a:extLst>
              </a:tr>
              <a:tr h="1257301">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80,37%</a:t>
                      </a:r>
                    </a:p>
                  </a:txBody>
                  <a:tcPr marL="3810" marR="3810" marT="3810" marB="0" anchor="ctr"/>
                </a:tc>
                <a:tc>
                  <a:txBody>
                    <a:bodyPr/>
                    <a:lstStyle/>
                    <a:p>
                      <a:pPr algn="ctr" fontAlgn="ctr"/>
                      <a:r>
                        <a:rPr lang="pt-BR" sz="1800" b="1" i="0" u="none" strike="noStrike" dirty="0" smtClean="0">
                          <a:solidFill>
                            <a:srgbClr val="000000"/>
                          </a:solidFill>
                          <a:effectLst/>
                          <a:latin typeface="Arial" pitchFamily="34" charset="0"/>
                          <a:cs typeface="Arial" pitchFamily="34" charset="0"/>
                        </a:rPr>
                        <a:t>80,12%</a:t>
                      </a:r>
                      <a:endParaRPr lang="pt-BR" sz="1800" b="1" i="0" u="none" strike="noStrike" dirty="0">
                        <a:solidFill>
                          <a:srgbClr val="000000"/>
                        </a:solidFill>
                        <a:effectLst/>
                        <a:latin typeface="Arial" pitchFamily="34" charset="0"/>
                        <a:cs typeface="Arial" pitchFamily="34" charset="0"/>
                      </a:endParaRPr>
                    </a:p>
                  </a:txBody>
                  <a:tcPr marL="3810" marR="3810" marT="3810" marB="0" anchor="ctr">
                    <a:solidFill>
                      <a:schemeClr val="accent3">
                        <a:lumMod val="40000"/>
                        <a:lumOff val="60000"/>
                      </a:schemeClr>
                    </a:solidFill>
                  </a:tcP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1257301">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81,14%</a:t>
                      </a: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46054" y="1885071"/>
          <a:ext cx="2897946" cy="4972929"/>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897946">
                  <a:extLst>
                    <a:ext uri="{9D8B030D-6E8A-4147-A177-3AD203B41FA5}">
                      <a16:colId xmlns:a16="http://schemas.microsoft.com/office/drawing/2014/main" xmlns="" val="20000"/>
                    </a:ext>
                  </a:extLst>
                </a:gridCol>
              </a:tblGrid>
              <a:tr h="1213138">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2020</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3759791">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endParaRPr lang="pt-BR" sz="2000" b="1" dirty="0">
                        <a:latin typeface="Arial" pitchFamily="34" charset="0"/>
                        <a:cs typeface="Arial" pitchFamily="34" charset="0"/>
                      </a:endParaRPr>
                    </a:p>
                    <a:p>
                      <a:pPr algn="ctr"/>
                      <a:r>
                        <a:rPr lang="pt-BR" sz="2000" b="1" dirty="0">
                          <a:latin typeface="Arial" pitchFamily="34" charset="0"/>
                          <a:cs typeface="Arial" pitchFamily="34" charset="0"/>
                        </a:rPr>
                        <a:t>80,00%</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8" name="Tabela 7"/>
          <p:cNvGraphicFramePr>
            <a:graphicFrameLocks noGrp="1"/>
          </p:cNvGraphicFramePr>
          <p:nvPr/>
        </p:nvGraphicFramePr>
        <p:xfrm>
          <a:off x="3" y="707518"/>
          <a:ext cx="9143996" cy="1106769"/>
        </p:xfrm>
        <a:graphic>
          <a:graphicData uri="http://schemas.openxmlformats.org/drawingml/2006/table">
            <a:tbl>
              <a:tblPr/>
              <a:tblGrid>
                <a:gridCol w="1016000">
                  <a:extLst>
                    <a:ext uri="{9D8B030D-6E8A-4147-A177-3AD203B41FA5}">
                      <a16:colId xmlns:a16="http://schemas.microsoft.com/office/drawing/2014/main" xmlns="" val="20000"/>
                    </a:ext>
                  </a:extLst>
                </a:gridCol>
                <a:gridCol w="802765">
                  <a:extLst>
                    <a:ext uri="{9D8B030D-6E8A-4147-A177-3AD203B41FA5}">
                      <a16:colId xmlns:a16="http://schemas.microsoft.com/office/drawing/2014/main" xmlns="" val="20001"/>
                    </a:ext>
                  </a:extLst>
                </a:gridCol>
                <a:gridCol w="802765">
                  <a:extLst>
                    <a:ext uri="{9D8B030D-6E8A-4147-A177-3AD203B41FA5}">
                      <a16:colId xmlns:a16="http://schemas.microsoft.com/office/drawing/2014/main" xmlns="" val="20002"/>
                    </a:ext>
                  </a:extLst>
                </a:gridCol>
                <a:gridCol w="802765">
                  <a:extLst>
                    <a:ext uri="{9D8B030D-6E8A-4147-A177-3AD203B41FA5}">
                      <a16:colId xmlns:a16="http://schemas.microsoft.com/office/drawing/2014/main" xmlns="" val="20003"/>
                    </a:ext>
                  </a:extLst>
                </a:gridCol>
                <a:gridCol w="802765">
                  <a:extLst>
                    <a:ext uri="{9D8B030D-6E8A-4147-A177-3AD203B41FA5}">
                      <a16:colId xmlns:a16="http://schemas.microsoft.com/office/drawing/2014/main" xmlns="" val="20004"/>
                    </a:ext>
                  </a:extLst>
                </a:gridCol>
                <a:gridCol w="802765">
                  <a:extLst>
                    <a:ext uri="{9D8B030D-6E8A-4147-A177-3AD203B41FA5}">
                      <a16:colId xmlns:a16="http://schemas.microsoft.com/office/drawing/2014/main" xmlns="" val="20005"/>
                    </a:ext>
                  </a:extLst>
                </a:gridCol>
                <a:gridCol w="802765">
                  <a:extLst>
                    <a:ext uri="{9D8B030D-6E8A-4147-A177-3AD203B41FA5}">
                      <a16:colId xmlns:a16="http://schemas.microsoft.com/office/drawing/2014/main" xmlns="" val="20006"/>
                    </a:ext>
                  </a:extLst>
                </a:gridCol>
                <a:gridCol w="802765">
                  <a:extLst>
                    <a:ext uri="{9D8B030D-6E8A-4147-A177-3AD203B41FA5}">
                      <a16:colId xmlns:a16="http://schemas.microsoft.com/office/drawing/2014/main" xmlns="" val="20007"/>
                    </a:ext>
                  </a:extLst>
                </a:gridCol>
                <a:gridCol w="802765">
                  <a:extLst>
                    <a:ext uri="{9D8B030D-6E8A-4147-A177-3AD203B41FA5}">
                      <a16:colId xmlns:a16="http://schemas.microsoft.com/office/drawing/2014/main" xmlns="" val="20008"/>
                    </a:ext>
                  </a:extLst>
                </a:gridCol>
                <a:gridCol w="802765">
                  <a:extLst>
                    <a:ext uri="{9D8B030D-6E8A-4147-A177-3AD203B41FA5}">
                      <a16:colId xmlns:a16="http://schemas.microsoft.com/office/drawing/2014/main" xmlns="" val="20009"/>
                    </a:ext>
                  </a:extLst>
                </a:gridCol>
                <a:gridCol w="903111">
                  <a:extLst>
                    <a:ext uri="{9D8B030D-6E8A-4147-A177-3AD203B41FA5}">
                      <a16:colId xmlns:a16="http://schemas.microsoft.com/office/drawing/2014/main" xmlns="" val="20010"/>
                    </a:ext>
                  </a:extLst>
                </a:gridCol>
              </a:tblGrid>
              <a:tr h="240602">
                <a:tc gridSpan="11">
                  <a:txBody>
                    <a:bodyPr/>
                    <a:lstStyle/>
                    <a:p>
                      <a:pPr algn="ctr" fontAlgn="b"/>
                      <a:r>
                        <a:rPr lang="pt-BR" sz="1000" b="1" i="0" u="none" strike="noStrike">
                          <a:solidFill>
                            <a:srgbClr val="000000"/>
                          </a:solidFill>
                          <a:latin typeface="Arial Narrow"/>
                        </a:rPr>
                        <a:t>Proporção de Nascidos Vivos com 7 ou Mais Consultas de Pré-Natal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240602">
                <a:tc>
                  <a:txBody>
                    <a:bodyPr/>
                    <a:lstStyle/>
                    <a:p>
                      <a:pPr algn="ctr" fontAlgn="b"/>
                      <a:r>
                        <a:rPr lang="pt-BR" sz="1000" b="1" i="0" u="none" strike="noStrike">
                          <a:solidFill>
                            <a:srgbClr val="000000"/>
                          </a:solidFill>
                          <a:latin typeface="Arial Narrow"/>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Narrow"/>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240602">
                <a:tc>
                  <a:txBody>
                    <a:bodyPr/>
                    <a:lstStyle/>
                    <a:p>
                      <a:pPr algn="ctr" fontAlgn="b"/>
                      <a:r>
                        <a:rPr lang="pt-BR" sz="1000" b="1" i="0" u="none" strike="noStrike">
                          <a:solidFill>
                            <a:srgbClr val="000000"/>
                          </a:solidFill>
                          <a:latin typeface="Arial Narrow"/>
                        </a:rPr>
                        <a:t>Proporção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Narrow"/>
                        </a:rPr>
                        <a:t>82,84%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000" b="1" i="0" u="none" strike="noStrike">
                          <a:solidFill>
                            <a:srgbClr val="000000"/>
                          </a:solidFill>
                          <a:latin typeface="Arial Narrow"/>
                        </a:rPr>
                        <a:t>82,52%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C47D"/>
                    </a:solidFill>
                  </a:tcPr>
                </a:tc>
                <a:tc>
                  <a:txBody>
                    <a:bodyPr/>
                    <a:lstStyle/>
                    <a:p>
                      <a:pPr algn="ctr" fontAlgn="b"/>
                      <a:r>
                        <a:rPr lang="pt-BR" sz="1000" b="1" i="0" u="none" strike="noStrike">
                          <a:solidFill>
                            <a:srgbClr val="000000"/>
                          </a:solidFill>
                          <a:latin typeface="Arial Narrow"/>
                        </a:rPr>
                        <a:t>78,99%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370"/>
                    </a:solidFill>
                  </a:tcPr>
                </a:tc>
                <a:tc>
                  <a:txBody>
                    <a:bodyPr/>
                    <a:lstStyle/>
                    <a:p>
                      <a:pPr algn="ctr" fontAlgn="b"/>
                      <a:r>
                        <a:rPr lang="pt-BR" sz="1000" b="1" i="0" u="none" strike="noStrike">
                          <a:solidFill>
                            <a:srgbClr val="000000"/>
                          </a:solidFill>
                          <a:latin typeface="Arial Narrow"/>
                        </a:rPr>
                        <a:t>79,19%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473"/>
                    </a:solidFill>
                  </a:tcPr>
                </a:tc>
                <a:tc>
                  <a:txBody>
                    <a:bodyPr/>
                    <a:lstStyle/>
                    <a:p>
                      <a:pPr algn="ctr" fontAlgn="b"/>
                      <a:r>
                        <a:rPr lang="pt-BR" sz="1000" b="1" i="0" u="none" strike="noStrike">
                          <a:solidFill>
                            <a:srgbClr val="000000"/>
                          </a:solidFill>
                          <a:latin typeface="Arial Narrow"/>
                        </a:rPr>
                        <a:t>78,68%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000" b="1" i="0" u="none" strike="noStrike">
                          <a:solidFill>
                            <a:srgbClr val="000000"/>
                          </a:solidFill>
                          <a:latin typeface="Arial Narrow"/>
                        </a:rPr>
                        <a:t>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980"/>
                    </a:solidFill>
                  </a:tcPr>
                </a:tc>
                <a:tc>
                  <a:txBody>
                    <a:bodyPr/>
                    <a:lstStyle/>
                    <a:p>
                      <a:pPr algn="ctr" fontAlgn="b"/>
                      <a:r>
                        <a:rPr lang="pt-BR" sz="1000" b="1" i="0" u="none" strike="noStrike">
                          <a:solidFill>
                            <a:srgbClr val="000000"/>
                          </a:solidFill>
                          <a:latin typeface="Arial Narrow"/>
                        </a:rPr>
                        <a:t>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980"/>
                    </a:solidFill>
                  </a:tcPr>
                </a:tc>
                <a:tc>
                  <a:txBody>
                    <a:bodyPr/>
                    <a:lstStyle/>
                    <a:p>
                      <a:pPr algn="ctr" fontAlgn="b"/>
                      <a:r>
                        <a:rPr lang="pt-BR" sz="1000" b="1" i="0" u="none" strike="noStrike">
                          <a:solidFill>
                            <a:srgbClr val="000000"/>
                          </a:solidFill>
                          <a:latin typeface="Arial Narrow"/>
                        </a:rPr>
                        <a:t>82,07%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1CC7E"/>
                    </a:solidFill>
                  </a:tcPr>
                </a:tc>
                <a:tc>
                  <a:txBody>
                    <a:bodyPr/>
                    <a:lstStyle/>
                    <a:p>
                      <a:pPr algn="ctr" fontAlgn="b"/>
                      <a:r>
                        <a:rPr lang="pt-BR" sz="1000" b="1" i="0" u="none" strike="noStrike">
                          <a:solidFill>
                            <a:srgbClr val="000000"/>
                          </a:solidFill>
                          <a:latin typeface="Arial Narrow"/>
                        </a:rPr>
                        <a:t>80,40%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E884"/>
                    </a:solidFill>
                  </a:tcPr>
                </a:tc>
                <a:tc>
                  <a:txBody>
                    <a:bodyPr/>
                    <a:lstStyle/>
                    <a:p>
                      <a:pPr algn="ctr" fontAlgn="b"/>
                      <a:r>
                        <a:rPr lang="pt-BR" sz="1000" b="1" i="0" u="none" strike="noStrike">
                          <a:solidFill>
                            <a:srgbClr val="000000"/>
                          </a:solidFill>
                          <a:latin typeface="Arial Narrow"/>
                        </a:rPr>
                        <a:t>81,14%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B81"/>
                    </a:solidFill>
                  </a:tcPr>
                </a:tc>
                <a:extLst>
                  <a:ext uri="{0D108BD9-81ED-4DB2-BD59-A6C34878D82A}">
                    <a16:rowId xmlns:a16="http://schemas.microsoft.com/office/drawing/2014/main" xmlns="" val="10002"/>
                  </a:ext>
                </a:extLst>
              </a:tr>
              <a:tr h="384963">
                <a:tc gridSpan="11">
                  <a:txBody>
                    <a:bodyPr/>
                    <a:lstStyle/>
                    <a:p>
                      <a:pPr algn="l" fontAlgn="b"/>
                      <a:r>
                        <a:rPr lang="pt-BR" sz="1000" b="1" i="0" u="none" strike="noStrike" dirty="0">
                          <a:solidFill>
                            <a:srgbClr val="000000"/>
                          </a:solidFill>
                          <a:latin typeface="Arial Narrow"/>
                        </a:rPr>
                        <a:t>Fonte: SINASC - </a:t>
                      </a:r>
                      <a:r>
                        <a:rPr lang="pt-BR" sz="1000" b="1" i="0" u="none" strike="noStrike" dirty="0" err="1">
                          <a:solidFill>
                            <a:srgbClr val="000000"/>
                          </a:solidFill>
                          <a:latin typeface="Arial Narrow"/>
                        </a:rPr>
                        <a:t>Cordenadoria</a:t>
                      </a:r>
                      <a:r>
                        <a:rPr lang="pt-BR" sz="1000" b="1" i="0" u="none" strike="noStrike" dirty="0">
                          <a:solidFill>
                            <a:srgbClr val="000000"/>
                          </a:solidFill>
                          <a:latin typeface="Arial Narrow"/>
                        </a:rPr>
                        <a:t> de Informação e Informática. DGDO - Secretaria Municipal de Saúde de Campinas. Dados atualizados em 06/02/2020, sujeitos a revisão.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2.i.3. Proporção de nascidos vivos de mães com sete ou mais consultas de pré-natal</a:t>
            </a:r>
          </a:p>
        </p:txBody>
      </p:sp>
      <p:sp>
        <p:nvSpPr>
          <p:cNvPr id="4" name="CaixaDeTexto 3"/>
          <p:cNvSpPr txBox="1"/>
          <p:nvPr/>
        </p:nvSpPr>
        <p:spPr>
          <a:xfrm>
            <a:off x="571472" y="2357430"/>
            <a:ext cx="8286808" cy="2031325"/>
          </a:xfrm>
          <a:prstGeom prst="rect">
            <a:avLst/>
          </a:prstGeom>
          <a:noFill/>
        </p:spPr>
        <p:txBody>
          <a:bodyPr wrap="square" rtlCol="0">
            <a:spAutoFit/>
          </a:bodyPr>
          <a:lstStyle/>
          <a:p>
            <a:pPr algn="just">
              <a:lnSpc>
                <a:spcPct val="150000"/>
              </a:lnSpc>
              <a:buFont typeface="Arial" pitchFamily="34" charset="0"/>
              <a:buChar char="•"/>
            </a:pPr>
            <a:r>
              <a:rPr lang="pt-BR" dirty="0" smtClean="0">
                <a:latin typeface="Arial" pitchFamily="34" charset="0"/>
                <a:cs typeface="Arial" pitchFamily="34" charset="0"/>
              </a:rPr>
              <a:t>Meta 2020 atingida para o 2º quadrimestre.</a:t>
            </a:r>
          </a:p>
          <a:p>
            <a:pPr algn="just">
              <a:lnSpc>
                <a:spcPct val="150000"/>
              </a:lnSpc>
            </a:pPr>
            <a:endParaRPr lang="pt-BR"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O esforço de ampliar o acesso de profissionais na atenção básica tem repercutido de forma consistente na assistência pré-natal.</a:t>
            </a:r>
          </a:p>
          <a:p>
            <a:endParaRPr lang="pt-BR" dirty="0"/>
          </a:p>
        </p:txBody>
      </p:sp>
      <p:sp>
        <p:nvSpPr>
          <p:cNvPr id="5" name="CaixaDeTexto 4"/>
          <p:cNvSpPr txBox="1"/>
          <p:nvPr/>
        </p:nvSpPr>
        <p:spPr>
          <a:xfrm rot="16200000">
            <a:off x="-2887820" y="3508511"/>
            <a:ext cx="6237312"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3.i.4. Proporção de vacinas selecionadas do Calendário Nacional de Vacinação para crianças menores de dois anos de idade - </a:t>
            </a:r>
            <a:r>
              <a:rPr lang="pt-BR" b="1" dirty="0" err="1">
                <a:solidFill>
                  <a:schemeClr val="bg1"/>
                </a:solidFill>
                <a:latin typeface="Arial" pitchFamily="34" charset="0"/>
                <a:cs typeface="Arial" pitchFamily="34" charset="0"/>
              </a:rPr>
              <a:t>Pentavalente</a:t>
            </a:r>
            <a:r>
              <a:rPr lang="pt-BR" b="1" dirty="0">
                <a:solidFill>
                  <a:schemeClr val="bg1"/>
                </a:solidFill>
                <a:latin typeface="Arial" pitchFamily="34" charset="0"/>
                <a:cs typeface="Arial" pitchFamily="34" charset="0"/>
              </a:rPr>
              <a:t> (3ª dose), Pneumocócica 10-valente (2ª dose), Poliomielite (3ª U dose) e Tríplice viral (1ª dose) - com cobertura vacinal preconizada</a:t>
            </a:r>
          </a:p>
        </p:txBody>
      </p:sp>
      <p:pic>
        <p:nvPicPr>
          <p:cNvPr id="1027" name="Picture 3"/>
          <p:cNvPicPr>
            <a:picLocks noChangeAspect="1" noChangeArrowheads="1"/>
          </p:cNvPicPr>
          <p:nvPr/>
        </p:nvPicPr>
        <p:blipFill>
          <a:blip r:embed="rId3" cstate="print"/>
          <a:srcRect/>
          <a:stretch>
            <a:fillRect/>
          </a:stretch>
        </p:blipFill>
        <p:spPr bwMode="auto">
          <a:xfrm>
            <a:off x="0" y="1268760"/>
            <a:ext cx="5887128" cy="3096344"/>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3707904" y="3838374"/>
            <a:ext cx="5436096" cy="3019626"/>
          </a:xfrm>
          <a:prstGeom prst="rect">
            <a:avLst/>
          </a:prstGeom>
          <a:noFill/>
          <a:ln w="9525">
            <a:noFill/>
            <a:miter lim="800000"/>
            <a:headEnd/>
            <a:tailEnd/>
          </a:ln>
        </p:spPr>
      </p:pic>
      <p:pic>
        <p:nvPicPr>
          <p:cNvPr id="7170" name="Picture 2" descr="Check Mark Clip Art Free, Transparent PNG Clipart Images Free Download -  ClipartMax"/>
          <p:cNvPicPr>
            <a:picLocks noChangeAspect="1" noChangeArrowheads="1"/>
          </p:cNvPicPr>
          <p:nvPr/>
        </p:nvPicPr>
        <p:blipFill>
          <a:blip r:embed="rId5" cstate="print">
            <a:clrChange>
              <a:clrFrom>
                <a:srgbClr val="FEFEFE"/>
              </a:clrFrom>
              <a:clrTo>
                <a:srgbClr val="FEFEFE">
                  <a:alpha val="0"/>
                </a:srgbClr>
              </a:clrTo>
            </a:clrChange>
          </a:blip>
          <a:srcRect/>
          <a:stretch>
            <a:fillRect/>
          </a:stretch>
        </p:blipFill>
        <p:spPr bwMode="auto">
          <a:xfrm>
            <a:off x="5724128" y="2708920"/>
            <a:ext cx="504056" cy="485574"/>
          </a:xfrm>
          <a:prstGeom prst="rect">
            <a:avLst/>
          </a:prstGeom>
          <a:noFill/>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3.i.4. Proporção de vacinas selecionadas do Calendário Nacional de Vacinação para crianças menores de dois anos de idade - </a:t>
            </a:r>
            <a:r>
              <a:rPr lang="pt-BR" b="1" dirty="0" err="1">
                <a:solidFill>
                  <a:schemeClr val="bg1"/>
                </a:solidFill>
                <a:latin typeface="Arial" pitchFamily="34" charset="0"/>
                <a:cs typeface="Arial" pitchFamily="34" charset="0"/>
              </a:rPr>
              <a:t>Pentavalente</a:t>
            </a:r>
            <a:r>
              <a:rPr lang="pt-BR" b="1" dirty="0">
                <a:solidFill>
                  <a:schemeClr val="bg1"/>
                </a:solidFill>
                <a:latin typeface="Arial" pitchFamily="34" charset="0"/>
                <a:cs typeface="Arial" pitchFamily="34" charset="0"/>
              </a:rPr>
              <a:t> (3ª dose), Pneumocócica 10-valente (2ª dose), Poliomielite (3ª U dose) e Tríplice viral (1ª dose) - com cobertura vacinal preconizada</a:t>
            </a: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0" y="2658792"/>
          <a:ext cx="6093088" cy="4199208"/>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a16="http://schemas.microsoft.com/office/drawing/2014/main" xmlns="" val="883459056"/>
                    </a:ext>
                  </a:extLst>
                </a:gridCol>
                <a:gridCol w="1584203">
                  <a:extLst>
                    <a:ext uri="{9D8B030D-6E8A-4147-A177-3AD203B41FA5}">
                      <a16:colId xmlns:a16="http://schemas.microsoft.com/office/drawing/2014/main" xmlns="" val="3519434354"/>
                    </a:ext>
                  </a:extLst>
                </a:gridCol>
                <a:gridCol w="1584203">
                  <a:extLst>
                    <a:ext uri="{9D8B030D-6E8A-4147-A177-3AD203B41FA5}">
                      <a16:colId xmlns:a16="http://schemas.microsoft.com/office/drawing/2014/main" xmlns="" val="1809633612"/>
                    </a:ext>
                  </a:extLst>
                </a:gridCol>
                <a:gridCol w="1584203">
                  <a:extLst>
                    <a:ext uri="{9D8B030D-6E8A-4147-A177-3AD203B41FA5}">
                      <a16:colId xmlns:a16="http://schemas.microsoft.com/office/drawing/2014/main" xmlns="" val="4184462049"/>
                    </a:ext>
                  </a:extLst>
                </a:gridCol>
              </a:tblGrid>
              <a:tr h="1049802">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1049802">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dirty="0">
                          <a:effectLst/>
                          <a:latin typeface="Arial" pitchFamily="34" charset="0"/>
                          <a:cs typeface="Arial" pitchFamily="34" charset="0"/>
                        </a:rPr>
                        <a:t>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25,00%</a:t>
                      </a:r>
                    </a:p>
                  </a:txBody>
                  <a:tcPr marL="3810" marR="3810" marT="3810" marB="0" anchor="ctr">
                    <a:solidFill>
                      <a:schemeClr val="accent3">
                        <a:lumMod val="40000"/>
                        <a:lumOff val="60000"/>
                      </a:schemeClr>
                    </a:solidFill>
                  </a:tcPr>
                </a:tc>
                <a:tc rowSpan="3">
                  <a:txBody>
                    <a:bodyPr/>
                    <a:lstStyle/>
                    <a:p>
                      <a:pPr algn="ctr" fontAlgn="ct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1">
                        <a:lumMod val="20000"/>
                        <a:lumOff val="80000"/>
                      </a:schemeClr>
                    </a:solidFill>
                  </a:tcPr>
                </a:tc>
                <a:extLst>
                  <a:ext uri="{0D108BD9-81ED-4DB2-BD59-A6C34878D82A}">
                    <a16:rowId xmlns:a16="http://schemas.microsoft.com/office/drawing/2014/main" xmlns="" val="1443623475"/>
                  </a:ext>
                </a:extLst>
              </a:tr>
              <a:tr h="1049802">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dirty="0">
                          <a:effectLst/>
                          <a:latin typeface="Arial" pitchFamily="34" charset="0"/>
                          <a:cs typeface="Arial" pitchFamily="34" charset="0"/>
                        </a:rPr>
                        <a:t> 25,00%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i="0" u="none" strike="noStrike" dirty="0" smtClean="0">
                          <a:solidFill>
                            <a:srgbClr val="000000"/>
                          </a:solidFill>
                          <a:effectLst/>
                          <a:latin typeface="Arial" pitchFamily="34" charset="0"/>
                          <a:cs typeface="Arial" pitchFamily="34" charset="0"/>
                        </a:rPr>
                        <a:t>0,00%</a:t>
                      </a:r>
                      <a:endParaRPr lang="pt-BR" sz="18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1049802">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dirty="0">
                          <a:effectLst/>
                          <a:latin typeface="Arial" pitchFamily="34" charset="0"/>
                          <a:cs typeface="Arial" pitchFamily="34" charset="0"/>
                        </a:rPr>
                        <a:t> 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274189" y="2672862"/>
          <a:ext cx="2869811" cy="4185138"/>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869811">
                  <a:extLst>
                    <a:ext uri="{9D8B030D-6E8A-4147-A177-3AD203B41FA5}">
                      <a16:colId xmlns:a16="http://schemas.microsoft.com/office/drawing/2014/main" xmlns="" val="20000"/>
                    </a:ext>
                  </a:extLst>
                </a:gridCol>
              </a:tblGrid>
              <a:tr h="1020958">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2020</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3164180">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75,00%</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8" name="Tabela 7"/>
          <p:cNvGraphicFramePr>
            <a:graphicFrameLocks noGrp="1"/>
          </p:cNvGraphicFramePr>
          <p:nvPr/>
        </p:nvGraphicFramePr>
        <p:xfrm>
          <a:off x="4" y="1260377"/>
          <a:ext cx="9143997" cy="1370283"/>
        </p:xfrm>
        <a:graphic>
          <a:graphicData uri="http://schemas.openxmlformats.org/drawingml/2006/table">
            <a:tbl>
              <a:tblPr/>
              <a:tblGrid>
                <a:gridCol w="1625165">
                  <a:extLst>
                    <a:ext uri="{9D8B030D-6E8A-4147-A177-3AD203B41FA5}">
                      <a16:colId xmlns:a16="http://schemas.microsoft.com/office/drawing/2014/main" xmlns="" val="20000"/>
                    </a:ext>
                  </a:extLst>
                </a:gridCol>
                <a:gridCol w="939854">
                  <a:extLst>
                    <a:ext uri="{9D8B030D-6E8A-4147-A177-3AD203B41FA5}">
                      <a16:colId xmlns:a16="http://schemas.microsoft.com/office/drawing/2014/main" xmlns="" val="20001"/>
                    </a:ext>
                  </a:extLst>
                </a:gridCol>
                <a:gridCol w="939854">
                  <a:extLst>
                    <a:ext uri="{9D8B030D-6E8A-4147-A177-3AD203B41FA5}">
                      <a16:colId xmlns:a16="http://schemas.microsoft.com/office/drawing/2014/main" xmlns="" val="20002"/>
                    </a:ext>
                  </a:extLst>
                </a:gridCol>
                <a:gridCol w="939854">
                  <a:extLst>
                    <a:ext uri="{9D8B030D-6E8A-4147-A177-3AD203B41FA5}">
                      <a16:colId xmlns:a16="http://schemas.microsoft.com/office/drawing/2014/main" xmlns="" val="20003"/>
                    </a:ext>
                  </a:extLst>
                </a:gridCol>
                <a:gridCol w="939854">
                  <a:extLst>
                    <a:ext uri="{9D8B030D-6E8A-4147-A177-3AD203B41FA5}">
                      <a16:colId xmlns:a16="http://schemas.microsoft.com/office/drawing/2014/main" xmlns="" val="20004"/>
                    </a:ext>
                  </a:extLst>
                </a:gridCol>
                <a:gridCol w="939854">
                  <a:extLst>
                    <a:ext uri="{9D8B030D-6E8A-4147-A177-3AD203B41FA5}">
                      <a16:colId xmlns:a16="http://schemas.microsoft.com/office/drawing/2014/main" xmlns="" val="20005"/>
                    </a:ext>
                  </a:extLst>
                </a:gridCol>
                <a:gridCol w="939854">
                  <a:extLst>
                    <a:ext uri="{9D8B030D-6E8A-4147-A177-3AD203B41FA5}">
                      <a16:colId xmlns:a16="http://schemas.microsoft.com/office/drawing/2014/main" xmlns="" val="20006"/>
                    </a:ext>
                  </a:extLst>
                </a:gridCol>
                <a:gridCol w="939854">
                  <a:extLst>
                    <a:ext uri="{9D8B030D-6E8A-4147-A177-3AD203B41FA5}">
                      <a16:colId xmlns:a16="http://schemas.microsoft.com/office/drawing/2014/main" xmlns="" val="20007"/>
                    </a:ext>
                  </a:extLst>
                </a:gridCol>
                <a:gridCol w="939854">
                  <a:extLst>
                    <a:ext uri="{9D8B030D-6E8A-4147-A177-3AD203B41FA5}">
                      <a16:colId xmlns:a16="http://schemas.microsoft.com/office/drawing/2014/main" xmlns="" val="20008"/>
                    </a:ext>
                  </a:extLst>
                </a:gridCol>
              </a:tblGrid>
              <a:tr h="219246">
                <a:tc gridSpan="9">
                  <a:txBody>
                    <a:bodyPr/>
                    <a:lstStyle/>
                    <a:p>
                      <a:pPr algn="ctr" fontAlgn="ctr"/>
                      <a:r>
                        <a:rPr lang="pt-BR" sz="1100" b="1" i="0" u="none" strike="noStrike" dirty="0">
                          <a:solidFill>
                            <a:srgbClr val="000000"/>
                          </a:solidFill>
                          <a:latin typeface="Arial Narrow"/>
                        </a:rPr>
                        <a:t>Proporção de vacinas selecionadas** para &lt; 2 anos com cobertura vacinal preconizada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274057">
                <a:tc>
                  <a:txBody>
                    <a:bodyPr/>
                    <a:lstStyle/>
                    <a:p>
                      <a:pPr algn="ctr" fontAlgn="ctr"/>
                      <a:r>
                        <a:rPr lang="pt-BR" sz="1100" b="1" i="0" u="none" strike="noStrike" dirty="0">
                          <a:solidFill>
                            <a:srgbClr val="000000"/>
                          </a:solidFill>
                          <a:latin typeface="Arial Narrow"/>
                        </a:rPr>
                        <a:t>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Narrow"/>
                        </a:rPr>
                        <a:t>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Narrow"/>
                        </a:rPr>
                        <a:t>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Narrow"/>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Narrow"/>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Narrow"/>
                        </a:rPr>
                        <a:t>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Narrow"/>
                        </a:rPr>
                        <a:t>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Narrow"/>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Narrow"/>
                        </a:rPr>
                        <a:t>2019**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438490">
                <a:tc>
                  <a:txBody>
                    <a:bodyPr/>
                    <a:lstStyle/>
                    <a:p>
                      <a:pPr algn="ctr" fontAlgn="ctr"/>
                      <a:r>
                        <a:rPr lang="pt-BR" sz="1100" b="1" i="0" u="none" strike="noStrike">
                          <a:solidFill>
                            <a:srgbClr val="000000"/>
                          </a:solidFill>
                          <a:latin typeface="Arial Narrow"/>
                        </a:rPr>
                        <a:t>% vacinas com cobertura preconizada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Narrow"/>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182"/>
                    </a:solidFill>
                  </a:tcPr>
                </a:tc>
                <a:tc>
                  <a:txBody>
                    <a:bodyPr/>
                    <a:lstStyle/>
                    <a:p>
                      <a:pPr algn="ctr" fontAlgn="ctr"/>
                      <a:r>
                        <a:rPr lang="pt-BR" sz="1100" b="1" i="0" u="none" strike="noStrike">
                          <a:solidFill>
                            <a:srgbClr val="000000"/>
                          </a:solidFill>
                          <a:latin typeface="Arial Narrow"/>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Narrow"/>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Narrow"/>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pt-BR" sz="1100" b="1" i="0" u="none" strike="noStrike" dirty="0">
                          <a:solidFill>
                            <a:srgbClr val="000000"/>
                          </a:solidFill>
                          <a:latin typeface="Arial Narrow"/>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DD82"/>
                    </a:solidFill>
                  </a:tcPr>
                </a:tc>
                <a:tc>
                  <a:txBody>
                    <a:bodyPr/>
                    <a:lstStyle/>
                    <a:p>
                      <a:pPr algn="ctr" fontAlgn="ctr"/>
                      <a:r>
                        <a:rPr lang="pt-BR" sz="1100" b="1" i="0" u="none" strike="noStrike">
                          <a:solidFill>
                            <a:srgbClr val="000000"/>
                          </a:solidFill>
                          <a:latin typeface="Arial Narrow"/>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pt-BR" sz="1100" b="1" i="0" u="none" strike="noStrike">
                          <a:solidFill>
                            <a:srgbClr val="000000"/>
                          </a:solidFill>
                          <a:latin typeface="Arial Narrow"/>
                        </a:rPr>
                        <a:t>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97A"/>
                    </a:solidFill>
                  </a:tcPr>
                </a:tc>
                <a:tc>
                  <a:txBody>
                    <a:bodyPr/>
                    <a:lstStyle/>
                    <a:p>
                      <a:pPr algn="ctr" fontAlgn="ctr"/>
                      <a:r>
                        <a:rPr lang="pt-BR" sz="1100" b="1" i="0" u="none" strike="noStrike">
                          <a:solidFill>
                            <a:srgbClr val="000000"/>
                          </a:solidFill>
                          <a:latin typeface="Arial Narrow"/>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xmlns="" val="10002"/>
                  </a:ext>
                </a:extLst>
              </a:tr>
              <a:tr h="438490">
                <a:tc gridSpan="9">
                  <a:txBody>
                    <a:bodyPr/>
                    <a:lstStyle/>
                    <a:p>
                      <a:pPr algn="l" fontAlgn="b"/>
                      <a:r>
                        <a:rPr lang="pt-BR" sz="1100" b="1" i="0" u="none" strike="noStrike" dirty="0">
                          <a:solidFill>
                            <a:srgbClr val="000000"/>
                          </a:solidFill>
                          <a:latin typeface="Arial Narrow"/>
                        </a:rPr>
                        <a:t>* Este indicador, até 2016, tinha no denominador um total de 8 vacinas selecionadas. ** Este indicador, a partir de 2017, tem o denominador composto de 4 vacinas selecionadas - </a:t>
                      </a:r>
                      <a:r>
                        <a:rPr lang="pt-BR" sz="1100" b="1" i="0" u="none" strike="noStrike" dirty="0" err="1">
                          <a:solidFill>
                            <a:srgbClr val="000000"/>
                          </a:solidFill>
                          <a:latin typeface="Arial Narrow"/>
                        </a:rPr>
                        <a:t>Pentavalente</a:t>
                      </a:r>
                      <a:r>
                        <a:rPr lang="pt-BR" sz="1100" b="1" i="0" u="none" strike="noStrike" dirty="0">
                          <a:solidFill>
                            <a:srgbClr val="000000"/>
                          </a:solidFill>
                          <a:latin typeface="Arial Narrow"/>
                        </a:rPr>
                        <a:t>, Pneumocócica 10 valente, Poliomielite e Tríplice Viral. Fonte: DEVISA - atualizado em fev/2020.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3"/>
                  </a:ext>
                </a:extLst>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3.i.4. Proporção de vacinas selecionadas do Calendário Nacional de Vacinação para crianças menores de dois anos de idade - </a:t>
            </a:r>
            <a:r>
              <a:rPr lang="pt-BR" b="1" dirty="0" err="1">
                <a:solidFill>
                  <a:schemeClr val="bg1"/>
                </a:solidFill>
                <a:latin typeface="Arial" pitchFamily="34" charset="0"/>
                <a:cs typeface="Arial" pitchFamily="34" charset="0"/>
              </a:rPr>
              <a:t>Pentavalente</a:t>
            </a:r>
            <a:r>
              <a:rPr lang="pt-BR" b="1" dirty="0">
                <a:solidFill>
                  <a:schemeClr val="bg1"/>
                </a:solidFill>
                <a:latin typeface="Arial" pitchFamily="34" charset="0"/>
                <a:cs typeface="Arial" pitchFamily="34" charset="0"/>
              </a:rPr>
              <a:t> (3ª dose), Pneumocócica 10-valente (2ª dose), Poliomielite (3ª U dose) e Tríplice viral (1ª dose) - com cobertura vacinal preconizada</a:t>
            </a:r>
          </a:p>
        </p:txBody>
      </p:sp>
      <p:sp>
        <p:nvSpPr>
          <p:cNvPr id="4" name="CaixaDeTexto 3"/>
          <p:cNvSpPr txBox="1"/>
          <p:nvPr/>
        </p:nvSpPr>
        <p:spPr>
          <a:xfrm>
            <a:off x="428596" y="1225689"/>
            <a:ext cx="8715404" cy="5632311"/>
          </a:xfrm>
          <a:prstGeom prst="rect">
            <a:avLst/>
          </a:prstGeom>
          <a:noFill/>
        </p:spPr>
        <p:txBody>
          <a:bodyPr wrap="square" rtlCol="0">
            <a:spAutoFit/>
          </a:bodyPr>
          <a:lstStyle/>
          <a:p>
            <a:pPr algn="ctr"/>
            <a:r>
              <a:rPr lang="pt-BR" dirty="0" smtClean="0">
                <a:latin typeface="Arial" pitchFamily="34" charset="0"/>
                <a:cs typeface="Arial" pitchFamily="34" charset="0"/>
              </a:rPr>
              <a:t>Indicador de Avaliação Anual</a:t>
            </a:r>
          </a:p>
          <a:p>
            <a:pPr>
              <a:buFont typeface="Arial" pitchFamily="34" charset="0"/>
              <a:buChar char="•"/>
            </a:pPr>
            <a:endParaRPr lang="pt-BR"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Para acompanhamento do indicador foi realizado uma cobertura vacinal proporcional, no qual, foram avaliados os dados referentes do período de 01 de janeiro a 30 de agosto de 2020, extraídos do sistema SIPNI WEB em 22/09/2020. </a:t>
            </a:r>
          </a:p>
          <a:p>
            <a:pPr algn="just">
              <a:lnSpc>
                <a:spcPct val="150000"/>
              </a:lnSpc>
              <a:buFont typeface="Arial" pitchFamily="34" charset="0"/>
              <a:buChar char="•"/>
            </a:pPr>
            <a:endParaRPr lang="pt-BR"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Todas as salas de imunização estão informatizadas </a:t>
            </a:r>
            <a:r>
              <a:rPr lang="pt-BR" dirty="0" err="1" smtClean="0">
                <a:latin typeface="Arial" pitchFamily="34" charset="0"/>
                <a:cs typeface="Arial" pitchFamily="34" charset="0"/>
              </a:rPr>
              <a:t>utlizando</a:t>
            </a:r>
            <a:r>
              <a:rPr lang="pt-BR" dirty="0" smtClean="0">
                <a:latin typeface="Arial" pitchFamily="34" charset="0"/>
                <a:cs typeface="Arial" pitchFamily="34" charset="0"/>
              </a:rPr>
              <a:t> </a:t>
            </a:r>
            <a:r>
              <a:rPr lang="pt-BR" dirty="0" err="1" smtClean="0">
                <a:latin typeface="Arial" pitchFamily="34" charset="0"/>
                <a:cs typeface="Arial" pitchFamily="34" charset="0"/>
              </a:rPr>
              <a:t>eSUS-AB</a:t>
            </a:r>
            <a:endParaRPr lang="pt-BR" dirty="0" smtClean="0">
              <a:latin typeface="Arial" pitchFamily="34" charset="0"/>
              <a:cs typeface="Arial" pitchFamily="34" charset="0"/>
            </a:endParaRPr>
          </a:p>
          <a:p>
            <a:pPr algn="just">
              <a:lnSpc>
                <a:spcPct val="150000"/>
              </a:lnSpc>
              <a:buFont typeface="Arial" pitchFamily="34" charset="0"/>
              <a:buChar char="•"/>
            </a:pPr>
            <a:endParaRPr lang="pt-BR"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Consideramos que a baixa cobertura vacinal está relacionada à mudança de Sistemas do PNI. É sabido que muitas doses registradas no E-SUS não migraram para o SI-PNI, ou migram tardiamente. </a:t>
            </a:r>
          </a:p>
          <a:p>
            <a:pPr algn="just">
              <a:lnSpc>
                <a:spcPct val="150000"/>
              </a:lnSpc>
              <a:buFont typeface="Arial" pitchFamily="34" charset="0"/>
              <a:buChar char="•"/>
            </a:pPr>
            <a:endParaRPr lang="pt-BR"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Outro fator agravante para a baixa cobertura de 2020 foi a situação do isolamento social imposto pela pandemia da COVID-19.</a:t>
            </a:r>
            <a:endParaRPr lang="pt-BR" dirty="0">
              <a:latin typeface="Arial" pitchFamily="34" charset="0"/>
              <a:cs typeface="Arial" pitchFamily="34" charset="0"/>
            </a:endParaRPr>
          </a:p>
        </p:txBody>
      </p:sp>
      <p:sp>
        <p:nvSpPr>
          <p:cNvPr id="5" name="CaixaDeTexto 4"/>
          <p:cNvSpPr txBox="1"/>
          <p:nvPr/>
        </p:nvSpPr>
        <p:spPr>
          <a:xfrm rot="16200000">
            <a:off x="-2887820" y="3508511"/>
            <a:ext cx="6237312"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ctr">
              <a:buNone/>
            </a:pPr>
            <a:endParaRPr lang="pt-BR" sz="4800" b="1" dirty="0"/>
          </a:p>
          <a:p>
            <a:pPr algn="ctr">
              <a:buNone/>
            </a:pPr>
            <a:endParaRPr lang="pt-BR" sz="4800" b="1" dirty="0"/>
          </a:p>
          <a:p>
            <a:pPr algn="ctr">
              <a:buNone/>
            </a:pPr>
            <a:r>
              <a:rPr lang="pt-BR" sz="4800" b="1" dirty="0"/>
              <a:t>Obrigado!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10 Indicadores Selecionados</a:t>
            </a:r>
            <a:endParaRPr lang="pt-BR" dirty="0"/>
          </a:p>
        </p:txBody>
      </p:sp>
      <p:graphicFrame>
        <p:nvGraphicFramePr>
          <p:cNvPr id="3" name="Diagrama 2"/>
          <p:cNvGraphicFramePr/>
          <p:nvPr/>
        </p:nvGraphicFramePr>
        <p:xfrm>
          <a:off x="395536" y="1196752"/>
          <a:ext cx="849694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imagem covid.png"/>
          <p:cNvPicPr>
            <a:picLocks noChangeAspect="1"/>
          </p:cNvPicPr>
          <p:nvPr/>
        </p:nvPicPr>
        <p:blipFill>
          <a:blip r:embed="rId2" cstate="print"/>
          <a:stretch>
            <a:fillRect/>
          </a:stretch>
        </p:blipFill>
        <p:spPr>
          <a:xfrm>
            <a:off x="0" y="0"/>
            <a:ext cx="9144000" cy="1505243"/>
          </a:xfrm>
          <a:prstGeom prst="rect">
            <a:avLst/>
          </a:prstGeom>
        </p:spPr>
      </p:pic>
      <p:sp>
        <p:nvSpPr>
          <p:cNvPr id="5" name="Retângulo 4"/>
          <p:cNvSpPr/>
          <p:nvPr/>
        </p:nvSpPr>
        <p:spPr>
          <a:xfrm>
            <a:off x="0" y="1505243"/>
            <a:ext cx="9144000" cy="3998454"/>
          </a:xfrm>
          <a:prstGeom prst="rect">
            <a:avLst/>
          </a:prstGeom>
        </p:spPr>
        <p:txBody>
          <a:bodyPr wrap="square">
            <a:spAutoFit/>
          </a:bodyPr>
          <a:lstStyle/>
          <a:p>
            <a:pPr algn="just">
              <a:lnSpc>
                <a:spcPct val="150000"/>
              </a:lnSpc>
            </a:pPr>
            <a:r>
              <a:rPr lang="pt-BR" sz="1400" dirty="0">
                <a:latin typeface="Arial" pitchFamily="34" charset="0"/>
                <a:cs typeface="Arial" pitchFamily="34" charset="0"/>
              </a:rPr>
              <a:t>Em virtude da pandemia de COVID-19 que se agravou a partir do mês de março de 2020 no Brasil, e, a partir do </a:t>
            </a:r>
            <a:r>
              <a:rPr lang="pt-BR" sz="1400" b="1" i="1" dirty="0">
                <a:latin typeface="Arial" pitchFamily="34" charset="0"/>
                <a:cs typeface="Arial" pitchFamily="34" charset="0"/>
              </a:rPr>
              <a:t>decreto legislativo federal Nº 06/2020 que reconhece o Estado de Calamidade Pública no Brasil</a:t>
            </a:r>
            <a:r>
              <a:rPr lang="pt-BR" sz="1400" dirty="0">
                <a:latin typeface="Arial" pitchFamily="34" charset="0"/>
                <a:cs typeface="Arial" pitchFamily="34" charset="0"/>
              </a:rPr>
              <a:t>, </a:t>
            </a:r>
            <a:r>
              <a:rPr lang="pt-BR" sz="1400" b="1" i="1" dirty="0">
                <a:latin typeface="Arial" pitchFamily="34" charset="0"/>
                <a:cs typeface="Arial" pitchFamily="34" charset="0"/>
              </a:rPr>
              <a:t>decreto estadual Nº 64.879/2020 que reconhece Estado de Calamidade Pública decorrente da pandemia de COVID-19 no Estado de São Paulo</a:t>
            </a:r>
            <a:r>
              <a:rPr lang="pt-BR" sz="1400" dirty="0">
                <a:latin typeface="Arial" pitchFamily="34" charset="0"/>
                <a:cs typeface="Arial" pitchFamily="34" charset="0"/>
              </a:rPr>
              <a:t>, </a:t>
            </a:r>
            <a:r>
              <a:rPr lang="pt-BR" sz="1400" b="1" i="1" dirty="0">
                <a:latin typeface="Arial" pitchFamily="34" charset="0"/>
                <a:cs typeface="Arial" pitchFamily="34" charset="0"/>
              </a:rPr>
              <a:t>decreto municipal Nº 20.770/2020 que dispõe sobre as medidas a serem adotadas no âmbito da Secretaria Municipal de Saúde para o Enfrentamento da Epidemia de COVID-19</a:t>
            </a:r>
            <a:r>
              <a:rPr lang="pt-BR" sz="1400" dirty="0">
                <a:latin typeface="Arial" pitchFamily="34" charset="0"/>
                <a:cs typeface="Arial" pitchFamily="34" charset="0"/>
              </a:rPr>
              <a:t>, </a:t>
            </a:r>
            <a:r>
              <a:rPr lang="pt-BR" sz="1400" b="1" i="1" dirty="0">
                <a:latin typeface="Arial" pitchFamily="34" charset="0"/>
                <a:cs typeface="Arial" pitchFamily="34" charset="0"/>
              </a:rPr>
              <a:t>decreto municipal Nº 20.774/2020 que reconhece situação de Emergência no município de Campinas em decorrência da Epidemia de COVID-19</a:t>
            </a:r>
            <a:r>
              <a:rPr lang="pt-BR" sz="1400" dirty="0">
                <a:latin typeface="Arial" pitchFamily="34" charset="0"/>
                <a:cs typeface="Arial" pitchFamily="34" charset="0"/>
              </a:rPr>
              <a:t> </a:t>
            </a:r>
            <a:r>
              <a:rPr lang="pt-BR" sz="1400" b="1" i="1" dirty="0">
                <a:latin typeface="Arial" pitchFamily="34" charset="0"/>
                <a:cs typeface="Arial" pitchFamily="34" charset="0"/>
              </a:rPr>
              <a:t>e</a:t>
            </a:r>
            <a:r>
              <a:rPr lang="pt-BR" sz="1400" dirty="0">
                <a:latin typeface="Arial" pitchFamily="34" charset="0"/>
                <a:cs typeface="Arial" pitchFamily="34" charset="0"/>
              </a:rPr>
              <a:t> </a:t>
            </a:r>
            <a:r>
              <a:rPr lang="pt-BR" sz="1400" b="1" i="1" dirty="0">
                <a:latin typeface="Arial" pitchFamily="34" charset="0"/>
                <a:cs typeface="Arial" pitchFamily="34" charset="0"/>
              </a:rPr>
              <a:t>decreto Nº 20.782/2020 que declara situação de Calamidade Pública no município de Campinas em decorrência da epidemia de COVID-19</a:t>
            </a:r>
            <a:r>
              <a:rPr lang="pt-BR" sz="1400" dirty="0">
                <a:latin typeface="Arial" pitchFamily="34" charset="0"/>
                <a:cs typeface="Arial" pitchFamily="34" charset="0"/>
              </a:rPr>
              <a:t>, houve a necessidade de reorganização dos serviços municipais de saúde próprios e conveniados a fim de se garantir a melhor assistência à população. </a:t>
            </a:r>
          </a:p>
          <a:p>
            <a:pPr algn="just">
              <a:lnSpc>
                <a:spcPct val="150000"/>
              </a:lnSpc>
            </a:pPr>
            <a:r>
              <a:rPr lang="pt-BR" sz="1400" b="1" dirty="0">
                <a:latin typeface="Arial" pitchFamily="34" charset="0"/>
                <a:cs typeface="Arial" pitchFamily="34" charset="0"/>
              </a:rPr>
              <a:t>Tal medida impacta o resultado dos indicadores </a:t>
            </a:r>
            <a:r>
              <a:rPr lang="pt-BR" sz="1400" b="1" dirty="0" smtClean="0">
                <a:latin typeface="Arial" pitchFamily="34" charset="0"/>
                <a:cs typeface="Arial" pitchFamily="34" charset="0"/>
              </a:rPr>
              <a:t>nos </a:t>
            </a:r>
            <a:r>
              <a:rPr lang="pt-BR" sz="1400" b="1" dirty="0">
                <a:latin typeface="Arial" pitchFamily="34" charset="0"/>
                <a:cs typeface="Arial" pitchFamily="34" charset="0"/>
              </a:rPr>
              <a:t>1º </a:t>
            </a:r>
            <a:r>
              <a:rPr lang="pt-BR" sz="1400" b="1" dirty="0" smtClean="0">
                <a:latin typeface="Arial" pitchFamily="34" charset="0"/>
                <a:cs typeface="Arial" pitchFamily="34" charset="0"/>
              </a:rPr>
              <a:t> e 2º </a:t>
            </a:r>
            <a:r>
              <a:rPr lang="pt-BR" sz="1400" b="1" dirty="0" err="1" smtClean="0">
                <a:latin typeface="Arial" pitchFamily="34" charset="0"/>
                <a:cs typeface="Arial" pitchFamily="34" charset="0"/>
              </a:rPr>
              <a:t>RDQA’s</a:t>
            </a:r>
            <a:r>
              <a:rPr lang="pt-BR" sz="1400" b="1" dirty="0" smtClean="0">
                <a:latin typeface="Arial" pitchFamily="34" charset="0"/>
                <a:cs typeface="Arial" pitchFamily="34" charset="0"/>
              </a:rPr>
              <a:t> </a:t>
            </a:r>
            <a:r>
              <a:rPr lang="pt-BR" sz="1400" b="1" dirty="0">
                <a:latin typeface="Arial" pitchFamily="34" charset="0"/>
                <a:cs typeface="Arial" pitchFamily="34" charset="0"/>
              </a:rPr>
              <a:t>de 2020, as inconsistências que por ventura foram ocasionadas serão corrigidas na elaboração do </a:t>
            </a:r>
            <a:r>
              <a:rPr lang="pt-BR" sz="1400" b="1" dirty="0" smtClean="0">
                <a:latin typeface="Arial" pitchFamily="34" charset="0"/>
                <a:cs typeface="Arial" pitchFamily="34" charset="0"/>
              </a:rPr>
              <a:t>Relatório Anual de Gestão, RAG</a:t>
            </a:r>
            <a:endParaRPr lang="pt-BR" sz="1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69332"/>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i="1" dirty="0">
                <a:solidFill>
                  <a:schemeClr val="bg1"/>
                </a:solidFill>
                <a:latin typeface="Arial" pitchFamily="34" charset="0"/>
                <a:cs typeface="Arial" pitchFamily="34" charset="0"/>
              </a:rPr>
              <a:t>Indicador 1.i.1. </a:t>
            </a:r>
            <a:r>
              <a:rPr lang="pt-BR" b="1" dirty="0">
                <a:solidFill>
                  <a:schemeClr val="bg1"/>
                </a:solidFill>
                <a:latin typeface="Arial" pitchFamily="34" charset="0"/>
                <a:cs typeface="Arial" pitchFamily="34" charset="0"/>
              </a:rPr>
              <a:t>Cobertura</a:t>
            </a:r>
            <a:r>
              <a:rPr lang="pt-BR" b="1" i="1" dirty="0">
                <a:solidFill>
                  <a:schemeClr val="bg1"/>
                </a:solidFill>
                <a:latin typeface="Arial" pitchFamily="34" charset="0"/>
                <a:cs typeface="Arial" pitchFamily="34" charset="0"/>
              </a:rPr>
              <a:t> populacional estimada pelas equipes de Atenção Básica</a:t>
            </a:r>
            <a:endParaRPr lang="pt-BR" b="1" dirty="0">
              <a:solidFill>
                <a:schemeClr val="bg1"/>
              </a:solidFill>
              <a:latin typeface="Arial" pitchFamily="34" charset="0"/>
              <a:cs typeface="Arial" pitchFamily="34" charset="0"/>
            </a:endParaRPr>
          </a:p>
        </p:txBody>
      </p:sp>
      <p:graphicFrame>
        <p:nvGraphicFramePr>
          <p:cNvPr id="5" name="Tabela 4">
            <a:extLst>
              <a:ext uri="{FF2B5EF4-FFF2-40B4-BE49-F238E27FC236}">
                <a16:creationId xmlns:a16="http://schemas.microsoft.com/office/drawing/2014/main" xmlns=""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2231046"/>
          <a:ext cx="6175715" cy="4626956"/>
        </p:xfrm>
        <a:graphic>
          <a:graphicData uri="http://schemas.openxmlformats.org/drawingml/2006/table">
            <a:tbl>
              <a:tblPr>
                <a:effectLst>
                  <a:innerShdw blurRad="114300">
                    <a:prstClr val="black"/>
                  </a:innerShdw>
                </a:effectLst>
                <a:tableStyleId>{5C22544A-7EE6-4342-B048-85BDC9FD1C3A}</a:tableStyleId>
              </a:tblPr>
              <a:tblGrid>
                <a:gridCol w="1358657">
                  <a:extLst>
                    <a:ext uri="{9D8B030D-6E8A-4147-A177-3AD203B41FA5}">
                      <a16:colId xmlns:a16="http://schemas.microsoft.com/office/drawing/2014/main" xmlns="" val="883459056"/>
                    </a:ext>
                  </a:extLst>
                </a:gridCol>
                <a:gridCol w="1605686">
                  <a:extLst>
                    <a:ext uri="{9D8B030D-6E8A-4147-A177-3AD203B41FA5}">
                      <a16:colId xmlns:a16="http://schemas.microsoft.com/office/drawing/2014/main" xmlns="" val="3519434354"/>
                    </a:ext>
                  </a:extLst>
                </a:gridCol>
                <a:gridCol w="1605686">
                  <a:extLst>
                    <a:ext uri="{9D8B030D-6E8A-4147-A177-3AD203B41FA5}">
                      <a16:colId xmlns:a16="http://schemas.microsoft.com/office/drawing/2014/main" xmlns="" val="1809633612"/>
                    </a:ext>
                  </a:extLst>
                </a:gridCol>
                <a:gridCol w="1605686">
                  <a:extLst>
                    <a:ext uri="{9D8B030D-6E8A-4147-A177-3AD203B41FA5}">
                      <a16:colId xmlns:a16="http://schemas.microsoft.com/office/drawing/2014/main" xmlns="" val="4184462049"/>
                    </a:ext>
                  </a:extLst>
                </a:gridCol>
              </a:tblGrid>
              <a:tr h="1156739">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a16="http://schemas.microsoft.com/office/drawing/2014/main" xmlns="" val="3563337576"/>
                  </a:ext>
                </a:extLst>
              </a:tr>
              <a:tr h="1156739">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38,85%</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47,45%</a:t>
                      </a:r>
                    </a:p>
                  </a:txBody>
                  <a:tcPr marL="3810" marR="3810" marT="3810" marB="0" anchor="ctr">
                    <a:solidFill>
                      <a:schemeClr val="accent3">
                        <a:lumMod val="40000"/>
                        <a:lumOff val="60000"/>
                      </a:schemeClr>
                    </a:solidFill>
                  </a:tcPr>
                </a:tc>
                <a:tc rowSpan="3">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accent1">
                        <a:lumMod val="20000"/>
                        <a:lumOff val="80000"/>
                      </a:schemeClr>
                    </a:solidFill>
                  </a:tcPr>
                </a:tc>
                <a:extLst>
                  <a:ext uri="{0D108BD9-81ED-4DB2-BD59-A6C34878D82A}">
                    <a16:rowId xmlns:a16="http://schemas.microsoft.com/office/drawing/2014/main" xmlns="" val="1443623475"/>
                  </a:ext>
                </a:extLst>
              </a:tr>
              <a:tr h="1156739">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kern="1200" dirty="0">
                          <a:solidFill>
                            <a:schemeClr val="dk1"/>
                          </a:solidFill>
                          <a:latin typeface="Arial" pitchFamily="34" charset="0"/>
                          <a:ea typeface="+mn-ea"/>
                          <a:cs typeface="Arial" pitchFamily="34" charset="0"/>
                        </a:rPr>
                        <a:t>38,53%</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i="0" u="none" strike="noStrike" dirty="0" smtClean="0">
                          <a:solidFill>
                            <a:srgbClr val="000000"/>
                          </a:solidFill>
                          <a:effectLst/>
                          <a:latin typeface="Arial" pitchFamily="34" charset="0"/>
                          <a:cs typeface="Arial" pitchFamily="34" charset="0"/>
                        </a:rPr>
                        <a:t>59,88%</a:t>
                      </a:r>
                      <a:endParaRPr lang="pt-BR" sz="1800" b="1" i="0" u="none" strike="noStrike" dirty="0">
                        <a:solidFill>
                          <a:srgbClr val="000000"/>
                        </a:solidFill>
                        <a:effectLst/>
                        <a:latin typeface="Arial" pitchFamily="34" charset="0"/>
                        <a:cs typeface="Arial" pitchFamily="34" charset="0"/>
                      </a:endParaRPr>
                    </a:p>
                  </a:txBody>
                  <a:tcPr marL="3810" marR="3810" marT="3810" marB="0" anchor="ctr">
                    <a:solidFill>
                      <a:schemeClr val="accent3">
                        <a:lumMod val="40000"/>
                        <a:lumOff val="60000"/>
                      </a:schemeClr>
                    </a:solidFill>
                  </a:tcP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a16="http://schemas.microsoft.com/office/drawing/2014/main" xmlns="" val="663266749"/>
                  </a:ext>
                </a:extLst>
              </a:tr>
              <a:tr h="1156739">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36,53%</a:t>
                      </a: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xmlns="" val="3536398260"/>
                  </a:ext>
                </a:extLst>
              </a:tr>
            </a:tbl>
          </a:graphicData>
        </a:graphic>
      </p:graphicFrame>
      <p:graphicFrame>
        <p:nvGraphicFramePr>
          <p:cNvPr id="6" name="Tabela 5"/>
          <p:cNvGraphicFramePr>
            <a:graphicFrameLocks noGrp="1"/>
          </p:cNvGraphicFramePr>
          <p:nvPr/>
        </p:nvGraphicFramePr>
        <p:xfrm>
          <a:off x="6133514" y="2269196"/>
          <a:ext cx="3010486" cy="4588804"/>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3010486">
                  <a:extLst>
                    <a:ext uri="{9D8B030D-6E8A-4147-A177-3AD203B41FA5}">
                      <a16:colId xmlns:a16="http://schemas.microsoft.com/office/drawing/2014/main" xmlns="" val="20000"/>
                    </a:ext>
                  </a:extLst>
                </a:gridCol>
              </a:tblGrid>
              <a:tr h="1119432">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2020</a:t>
                      </a:r>
                      <a:endParaRPr lang="pt-BR" b="1" dirty="0">
                        <a:latin typeface="Arial" pitchFamily="34" charset="0"/>
                        <a:cs typeface="Arial" pitchFamily="34" charset="0"/>
                      </a:endParaRPr>
                    </a:p>
                  </a:txBody>
                  <a:tcPr/>
                </a:tc>
                <a:extLst>
                  <a:ext uri="{0D108BD9-81ED-4DB2-BD59-A6C34878D82A}">
                    <a16:rowId xmlns:a16="http://schemas.microsoft.com/office/drawing/2014/main" xmlns="" val="10000"/>
                  </a:ext>
                </a:extLst>
              </a:tr>
              <a:tr h="3469372">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63,00%</a:t>
                      </a:r>
                    </a:p>
                    <a:p>
                      <a:endParaRPr lang="pt-BR" b="1" dirty="0">
                        <a:latin typeface="Arial" pitchFamily="34" charset="0"/>
                        <a:cs typeface="Arial" pitchFamily="34" charset="0"/>
                      </a:endParaRPr>
                    </a:p>
                  </a:txBody>
                  <a:tcPr/>
                </a:tc>
                <a:extLst>
                  <a:ext uri="{0D108BD9-81ED-4DB2-BD59-A6C34878D82A}">
                    <a16:rowId xmlns:a16="http://schemas.microsoft.com/office/drawing/2014/main" xmlns="" val="10001"/>
                  </a:ext>
                </a:extLst>
              </a:tr>
            </a:tbl>
          </a:graphicData>
        </a:graphic>
      </p:graphicFrame>
      <p:graphicFrame>
        <p:nvGraphicFramePr>
          <p:cNvPr id="9" name="Tabela 8"/>
          <p:cNvGraphicFramePr>
            <a:graphicFrameLocks noGrp="1"/>
          </p:cNvGraphicFramePr>
          <p:nvPr/>
        </p:nvGraphicFramePr>
        <p:xfrm>
          <a:off x="4" y="365758"/>
          <a:ext cx="9143995" cy="1900204"/>
        </p:xfrm>
        <a:graphic>
          <a:graphicData uri="http://schemas.openxmlformats.org/drawingml/2006/table">
            <a:tbl>
              <a:tblPr/>
              <a:tblGrid>
                <a:gridCol w="1244384">
                  <a:extLst>
                    <a:ext uri="{9D8B030D-6E8A-4147-A177-3AD203B41FA5}">
                      <a16:colId xmlns:a16="http://schemas.microsoft.com/office/drawing/2014/main" xmlns="" val="20000"/>
                    </a:ext>
                  </a:extLst>
                </a:gridCol>
                <a:gridCol w="788850">
                  <a:extLst>
                    <a:ext uri="{9D8B030D-6E8A-4147-A177-3AD203B41FA5}">
                      <a16:colId xmlns:a16="http://schemas.microsoft.com/office/drawing/2014/main" xmlns="" val="20001"/>
                    </a:ext>
                  </a:extLst>
                </a:gridCol>
                <a:gridCol w="788850">
                  <a:extLst>
                    <a:ext uri="{9D8B030D-6E8A-4147-A177-3AD203B41FA5}">
                      <a16:colId xmlns:a16="http://schemas.microsoft.com/office/drawing/2014/main" xmlns="" val="20002"/>
                    </a:ext>
                  </a:extLst>
                </a:gridCol>
                <a:gridCol w="788850">
                  <a:extLst>
                    <a:ext uri="{9D8B030D-6E8A-4147-A177-3AD203B41FA5}">
                      <a16:colId xmlns:a16="http://schemas.microsoft.com/office/drawing/2014/main" xmlns="" val="20003"/>
                    </a:ext>
                  </a:extLst>
                </a:gridCol>
                <a:gridCol w="788850">
                  <a:extLst>
                    <a:ext uri="{9D8B030D-6E8A-4147-A177-3AD203B41FA5}">
                      <a16:colId xmlns:a16="http://schemas.microsoft.com/office/drawing/2014/main" xmlns="" val="20004"/>
                    </a:ext>
                  </a:extLst>
                </a:gridCol>
                <a:gridCol w="788850">
                  <a:extLst>
                    <a:ext uri="{9D8B030D-6E8A-4147-A177-3AD203B41FA5}">
                      <a16:colId xmlns:a16="http://schemas.microsoft.com/office/drawing/2014/main" xmlns="" val="20005"/>
                    </a:ext>
                  </a:extLst>
                </a:gridCol>
                <a:gridCol w="788850">
                  <a:extLst>
                    <a:ext uri="{9D8B030D-6E8A-4147-A177-3AD203B41FA5}">
                      <a16:colId xmlns:a16="http://schemas.microsoft.com/office/drawing/2014/main" xmlns="" val="20006"/>
                    </a:ext>
                  </a:extLst>
                </a:gridCol>
                <a:gridCol w="788850">
                  <a:extLst>
                    <a:ext uri="{9D8B030D-6E8A-4147-A177-3AD203B41FA5}">
                      <a16:colId xmlns:a16="http://schemas.microsoft.com/office/drawing/2014/main" xmlns="" val="20007"/>
                    </a:ext>
                  </a:extLst>
                </a:gridCol>
                <a:gridCol w="788850">
                  <a:extLst>
                    <a:ext uri="{9D8B030D-6E8A-4147-A177-3AD203B41FA5}">
                      <a16:colId xmlns:a16="http://schemas.microsoft.com/office/drawing/2014/main" xmlns="" val="20008"/>
                    </a:ext>
                  </a:extLst>
                </a:gridCol>
                <a:gridCol w="788850">
                  <a:extLst>
                    <a:ext uri="{9D8B030D-6E8A-4147-A177-3AD203B41FA5}">
                      <a16:colId xmlns:a16="http://schemas.microsoft.com/office/drawing/2014/main" xmlns="" val="20009"/>
                    </a:ext>
                  </a:extLst>
                </a:gridCol>
                <a:gridCol w="799961">
                  <a:extLst>
                    <a:ext uri="{9D8B030D-6E8A-4147-A177-3AD203B41FA5}">
                      <a16:colId xmlns:a16="http://schemas.microsoft.com/office/drawing/2014/main" xmlns="" val="20010"/>
                    </a:ext>
                  </a:extLst>
                </a:gridCol>
              </a:tblGrid>
              <a:tr h="253220">
                <a:tc gridSpan="11">
                  <a:txBody>
                    <a:bodyPr/>
                    <a:lstStyle/>
                    <a:p>
                      <a:pPr algn="ctr" fontAlgn="b"/>
                      <a:r>
                        <a:rPr lang="pt-BR" sz="900" b="1" i="0" u="none" strike="noStrike" dirty="0">
                          <a:solidFill>
                            <a:srgbClr val="000000"/>
                          </a:solidFill>
                          <a:latin typeface="Arial Narrow"/>
                        </a:rPr>
                        <a:t>EQUIPES DE SAÚDE DA FAMÍLIA IMPLANTADAS EM CAMPINAS</a:t>
                      </a:r>
                    </a:p>
                    <a:p>
                      <a:pPr algn="l" fontAlgn="b"/>
                      <a:r>
                        <a:rPr lang="pt-BR" sz="900" b="0" i="0" u="none" strike="noStrike" dirty="0">
                          <a:solidFill>
                            <a:srgbClr val="000000"/>
                          </a:solidFill>
                          <a:latin typeface="Arial Narrow"/>
                        </a:rPr>
                        <a:t> </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l" fontAlgn="b"/>
                      <a:endParaRPr lang="pt-BR" sz="900" b="0" i="0" u="none" strike="noStrike" dirty="0">
                        <a:solidFill>
                          <a:srgbClr val="000000"/>
                        </a:solidFill>
                        <a:latin typeface="Arial Narrow"/>
                      </a:endParaRP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96284">
                <a:tc>
                  <a:txBody>
                    <a:bodyPr/>
                    <a:lstStyle/>
                    <a:p>
                      <a:pPr algn="ctr" fontAlgn="b"/>
                      <a:r>
                        <a:rPr lang="pt-BR" sz="900" b="1" i="0" u="none" strike="noStrike">
                          <a:solidFill>
                            <a:srgbClr val="000000"/>
                          </a:solidFill>
                          <a:latin typeface="Arial Narrow"/>
                        </a:rPr>
                        <a:t>Ano</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2010</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2011</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2012</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2013</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2014</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2015</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2016</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2017</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2018</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2019</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xmlns="" val="10001"/>
                  </a:ext>
                </a:extLst>
              </a:tr>
              <a:tr h="196284">
                <a:tc>
                  <a:txBody>
                    <a:bodyPr/>
                    <a:lstStyle/>
                    <a:p>
                      <a:pPr algn="ctr" fontAlgn="b"/>
                      <a:r>
                        <a:rPr lang="pt-BR" sz="900" b="1" i="0" u="none" strike="noStrike">
                          <a:solidFill>
                            <a:srgbClr val="000000"/>
                          </a:solidFill>
                          <a:latin typeface="Arial Narrow"/>
                        </a:rPr>
                        <a:t>População</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1.080.113</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1.088.611</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1.098.630</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1.144.862</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1.154.617</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1.164.098</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1.173.370</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1.182.429</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dirty="0">
                          <a:solidFill>
                            <a:srgbClr val="000000"/>
                          </a:solidFill>
                          <a:latin typeface="Arial Narrow"/>
                        </a:rPr>
                        <a:t>1.194.094</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dirty="0">
                          <a:solidFill>
                            <a:srgbClr val="000000"/>
                          </a:solidFill>
                          <a:latin typeface="Arial Narrow"/>
                        </a:rPr>
                        <a:t>1.204.076</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96284">
                <a:tc>
                  <a:txBody>
                    <a:bodyPr/>
                    <a:lstStyle/>
                    <a:p>
                      <a:pPr algn="ctr" fontAlgn="b"/>
                      <a:r>
                        <a:rPr lang="pt-BR" sz="900" b="1" i="0" u="none" strike="noStrike">
                          <a:solidFill>
                            <a:srgbClr val="000000"/>
                          </a:solidFill>
                          <a:latin typeface="Arial Narrow"/>
                        </a:rPr>
                        <a:t>nº Esf</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102</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97</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98</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106</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166</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171</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163</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171</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146</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128</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6284">
                <a:tc>
                  <a:txBody>
                    <a:bodyPr/>
                    <a:lstStyle/>
                    <a:p>
                      <a:pPr algn="ctr" fontAlgn="b"/>
                      <a:r>
                        <a:rPr lang="pt-BR" sz="900" b="1" i="0" u="none" strike="noStrike">
                          <a:solidFill>
                            <a:srgbClr val="000000"/>
                          </a:solidFill>
                          <a:latin typeface="Arial Narrow"/>
                        </a:rPr>
                        <a:t>Cob. Campinas</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32,58%</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470"/>
                    </a:solidFill>
                  </a:tcPr>
                </a:tc>
                <a:tc>
                  <a:txBody>
                    <a:bodyPr/>
                    <a:lstStyle/>
                    <a:p>
                      <a:pPr algn="ctr" fontAlgn="b"/>
                      <a:r>
                        <a:rPr lang="pt-BR" sz="900" b="1" i="0" u="none" strike="noStrike">
                          <a:solidFill>
                            <a:srgbClr val="000000"/>
                          </a:solidFill>
                          <a:latin typeface="Arial Narrow"/>
                        </a:rPr>
                        <a:t>30,74%</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900" b="1" i="0" u="none" strike="noStrike">
                          <a:solidFill>
                            <a:srgbClr val="000000"/>
                          </a:solidFill>
                          <a:latin typeface="Arial Narrow"/>
                        </a:rPr>
                        <a:t>30,77%</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900" b="1" i="0" u="none" strike="noStrike">
                          <a:solidFill>
                            <a:srgbClr val="000000"/>
                          </a:solidFill>
                          <a:latin typeface="Arial Narrow"/>
                        </a:rPr>
                        <a:t>31,94%</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B6E"/>
                    </a:solidFill>
                  </a:tcPr>
                </a:tc>
                <a:tc>
                  <a:txBody>
                    <a:bodyPr/>
                    <a:lstStyle/>
                    <a:p>
                      <a:pPr algn="ctr" fontAlgn="b"/>
                      <a:r>
                        <a:rPr lang="pt-BR" sz="900" b="1" i="0" u="none" strike="noStrike">
                          <a:solidFill>
                            <a:srgbClr val="000000"/>
                          </a:solidFill>
                          <a:latin typeface="Arial Narrow"/>
                        </a:rPr>
                        <a:t>49,60%</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C37C"/>
                    </a:solidFill>
                  </a:tcPr>
                </a:tc>
                <a:tc>
                  <a:txBody>
                    <a:bodyPr/>
                    <a:lstStyle/>
                    <a:p>
                      <a:pPr algn="ctr" fontAlgn="b"/>
                      <a:r>
                        <a:rPr lang="pt-BR" sz="900" b="1" i="0" u="none" strike="noStrike">
                          <a:solidFill>
                            <a:srgbClr val="000000"/>
                          </a:solidFill>
                          <a:latin typeface="Arial Narrow"/>
                        </a:rPr>
                        <a:t>50,68%</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900" b="1" i="0" u="none" strike="noStrike">
                          <a:solidFill>
                            <a:srgbClr val="000000"/>
                          </a:solidFill>
                          <a:latin typeface="Arial Narrow"/>
                        </a:rPr>
                        <a:t>47,93%</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9C97E"/>
                    </a:solidFill>
                  </a:tcPr>
                </a:tc>
                <a:tc>
                  <a:txBody>
                    <a:bodyPr/>
                    <a:lstStyle/>
                    <a:p>
                      <a:pPr algn="ctr" fontAlgn="b"/>
                      <a:r>
                        <a:rPr lang="pt-BR" sz="900" b="1" i="0" u="none" strike="noStrike">
                          <a:solidFill>
                            <a:srgbClr val="000000"/>
                          </a:solidFill>
                          <a:latin typeface="Arial Narrow"/>
                        </a:rPr>
                        <a:t>49,89%</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C27C"/>
                    </a:solidFill>
                  </a:tcPr>
                </a:tc>
                <a:tc>
                  <a:txBody>
                    <a:bodyPr/>
                    <a:lstStyle/>
                    <a:p>
                      <a:pPr algn="ctr" fontAlgn="b"/>
                      <a:r>
                        <a:rPr lang="pt-BR" sz="900" b="1" i="0" u="none" strike="noStrike">
                          <a:solidFill>
                            <a:srgbClr val="000000"/>
                          </a:solidFill>
                          <a:latin typeface="Arial Narrow"/>
                        </a:rPr>
                        <a:t>42,18%</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082"/>
                    </a:solidFill>
                  </a:tcPr>
                </a:tc>
                <a:tc>
                  <a:txBody>
                    <a:bodyPr/>
                    <a:lstStyle/>
                    <a:p>
                      <a:pPr algn="ctr" fontAlgn="b"/>
                      <a:r>
                        <a:rPr lang="pt-BR" sz="900" b="1" i="0" u="none" strike="noStrike">
                          <a:solidFill>
                            <a:srgbClr val="000000"/>
                          </a:solidFill>
                          <a:latin typeface="Arial Narrow"/>
                        </a:rPr>
                        <a:t>36,53%</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07B"/>
                    </a:solidFill>
                  </a:tcPr>
                </a:tc>
                <a:extLst>
                  <a:ext uri="{0D108BD9-81ED-4DB2-BD59-A6C34878D82A}">
                    <a16:rowId xmlns:a16="http://schemas.microsoft.com/office/drawing/2014/main" xmlns="" val="10004"/>
                  </a:ext>
                </a:extLst>
              </a:tr>
              <a:tr h="196284">
                <a:tc gridSpan="11">
                  <a:txBody>
                    <a:bodyPr/>
                    <a:lstStyle/>
                    <a:p>
                      <a:pPr algn="l" fontAlgn="b"/>
                      <a:r>
                        <a:rPr lang="pt-BR" sz="900" b="1" i="0" u="none" strike="noStrike">
                          <a:solidFill>
                            <a:srgbClr val="000000"/>
                          </a:solidFill>
                          <a:latin typeface="Arial Narrow"/>
                        </a:rPr>
                        <a:t>Fonte: http://www.saude.campinas.sp.gov.br/saude</a:t>
                      </a:r>
                    </a:p>
                  </a:txBody>
                  <a:tcPr marL="7434" marR="7434" marT="74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5"/>
                  </a:ext>
                </a:extLst>
              </a:tr>
              <a:tr h="637030">
                <a:tc gridSpan="11">
                  <a:txBody>
                    <a:bodyPr/>
                    <a:lstStyle/>
                    <a:p>
                      <a:pPr algn="l" fontAlgn="t"/>
                      <a:r>
                        <a:rPr lang="pt-BR" sz="900" b="1" i="0" u="none" strike="noStrike" dirty="0" err="1">
                          <a:solidFill>
                            <a:srgbClr val="000000"/>
                          </a:solidFill>
                          <a:latin typeface="Arial Narrow"/>
                        </a:rPr>
                        <a:t>Obs</a:t>
                      </a:r>
                      <a:r>
                        <a:rPr lang="pt-BR" sz="900" b="1" i="0" u="none" strike="noStrike" dirty="0">
                          <a:solidFill>
                            <a:srgbClr val="000000"/>
                          </a:solidFill>
                          <a:latin typeface="Arial Narrow"/>
                        </a:rPr>
                        <a:t>: </a:t>
                      </a:r>
                      <a:br>
                        <a:rPr lang="pt-BR" sz="900" b="1" i="0" u="none" strike="noStrike" dirty="0">
                          <a:solidFill>
                            <a:srgbClr val="000000"/>
                          </a:solidFill>
                          <a:latin typeface="Arial Narrow"/>
                        </a:rPr>
                      </a:br>
                      <a:r>
                        <a:rPr lang="pt-BR" sz="900" b="1" i="0" u="none" strike="noStrike" dirty="0">
                          <a:solidFill>
                            <a:srgbClr val="000000"/>
                          </a:solidFill>
                          <a:latin typeface="Arial Narrow"/>
                        </a:rPr>
                        <a:t>1) Esta serie histórica foi recalculada conforme parâmetro da Portaria nº 2.027, 25.08.2011 MS e Pop. IBGE sem correção do ano (sempre com um ano de atraso). </a:t>
                      </a:r>
                      <a:br>
                        <a:rPr lang="pt-BR" sz="900" b="1" i="0" u="none" strike="noStrike" dirty="0">
                          <a:solidFill>
                            <a:srgbClr val="000000"/>
                          </a:solidFill>
                          <a:latin typeface="Arial Narrow"/>
                        </a:rPr>
                      </a:br>
                      <a:r>
                        <a:rPr lang="pt-BR" sz="900" b="1" i="0" u="none" strike="noStrike" dirty="0">
                          <a:solidFill>
                            <a:srgbClr val="000000"/>
                          </a:solidFill>
                          <a:latin typeface="Arial Narrow"/>
                        </a:rPr>
                        <a:t>2) Corrigida toda serie histórica no dia 19.02.2019.</a:t>
                      </a:r>
                    </a:p>
                  </a:txBody>
                  <a:tcPr marL="7434" marR="7434" marT="743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a:solidFill>
                  <a:schemeClr val="bg1"/>
                </a:solidFill>
                <a:latin typeface="Arial" pitchFamily="34" charset="0"/>
                <a:cs typeface="Arial" pitchFamily="34" charset="0"/>
              </a:rPr>
              <a:t>Relatório Anual de Gestão 2019 - RAG</a:t>
            </a:r>
          </a:p>
        </p:txBody>
      </p:sp>
      <p:sp>
        <p:nvSpPr>
          <p:cNvPr id="3" name="CaixaDeTexto 2"/>
          <p:cNvSpPr txBox="1"/>
          <p:nvPr/>
        </p:nvSpPr>
        <p:spPr>
          <a:xfrm>
            <a:off x="0" y="0"/>
            <a:ext cx="9144000" cy="369332"/>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1.i.1. Cobertura populacional estimada pelas equipes de Atenção Básica</a:t>
            </a:r>
          </a:p>
        </p:txBody>
      </p:sp>
      <p:graphicFrame>
        <p:nvGraphicFramePr>
          <p:cNvPr id="5" name="Tabela 4"/>
          <p:cNvGraphicFramePr>
            <a:graphicFrameLocks noGrp="1"/>
          </p:cNvGraphicFramePr>
          <p:nvPr/>
        </p:nvGraphicFramePr>
        <p:xfrm>
          <a:off x="-1" y="428604"/>
          <a:ext cx="9144001" cy="813118"/>
        </p:xfrm>
        <a:graphic>
          <a:graphicData uri="http://schemas.openxmlformats.org/drawingml/2006/table">
            <a:tbl>
              <a:tblPr firstRow="1" bandRow="1">
                <a:tableStyleId>{5C22544A-7EE6-4342-B048-85BDC9FD1C3A}</a:tableStyleId>
              </a:tblPr>
              <a:tblGrid>
                <a:gridCol w="2286001"/>
                <a:gridCol w="1857372"/>
                <a:gridCol w="2714627"/>
                <a:gridCol w="2286001"/>
              </a:tblGrid>
              <a:tr h="406559">
                <a:tc>
                  <a:txBody>
                    <a:bodyPr/>
                    <a:lstStyle/>
                    <a:p>
                      <a:pPr algn="ctr"/>
                      <a:r>
                        <a:rPr lang="pt-BR" dirty="0" smtClean="0">
                          <a:solidFill>
                            <a:schemeClr val="tx1"/>
                          </a:solidFill>
                          <a:latin typeface="Arial" pitchFamily="34" charset="0"/>
                          <a:cs typeface="Arial" pitchFamily="34" charset="0"/>
                        </a:rPr>
                        <a:t>Período</a:t>
                      </a:r>
                      <a:endParaRPr lang="pt-BR" dirty="0">
                        <a:solidFill>
                          <a:schemeClr val="tx1"/>
                        </a:solidFill>
                        <a:latin typeface="Arial" pitchFamily="34" charset="0"/>
                        <a:cs typeface="Arial" pitchFamily="34" charset="0"/>
                      </a:endParaRPr>
                    </a:p>
                  </a:txBody>
                  <a:tcPr>
                    <a:solidFill>
                      <a:schemeClr val="accent6">
                        <a:lumMod val="60000"/>
                        <a:lumOff val="40000"/>
                      </a:schemeClr>
                    </a:solidFill>
                  </a:tcPr>
                </a:tc>
                <a:tc>
                  <a:txBody>
                    <a:bodyPr/>
                    <a:lstStyle/>
                    <a:p>
                      <a:pPr algn="ctr"/>
                      <a:r>
                        <a:rPr lang="pt-BR" dirty="0" smtClean="0">
                          <a:solidFill>
                            <a:schemeClr val="tx1"/>
                          </a:solidFill>
                          <a:latin typeface="Arial" pitchFamily="34" charset="0"/>
                          <a:cs typeface="Arial" pitchFamily="34" charset="0"/>
                        </a:rPr>
                        <a:t>2019</a:t>
                      </a:r>
                      <a:endParaRPr lang="pt-BR" dirty="0">
                        <a:solidFill>
                          <a:schemeClr val="tx1"/>
                        </a:solidFill>
                        <a:latin typeface="Arial" pitchFamily="34" charset="0"/>
                        <a:cs typeface="Arial" pitchFamily="34" charset="0"/>
                      </a:endParaRPr>
                    </a:p>
                  </a:txBody>
                  <a:tcPr>
                    <a:solidFill>
                      <a:schemeClr val="accent6">
                        <a:lumMod val="60000"/>
                        <a:lumOff val="40000"/>
                      </a:schemeClr>
                    </a:solidFill>
                  </a:tcPr>
                </a:tc>
                <a:tc>
                  <a:txBody>
                    <a:bodyPr/>
                    <a:lstStyle/>
                    <a:p>
                      <a:pPr algn="ctr"/>
                      <a:r>
                        <a:rPr lang="pt-BR" dirty="0" smtClean="0">
                          <a:solidFill>
                            <a:schemeClr val="tx1"/>
                          </a:solidFill>
                          <a:latin typeface="Arial" pitchFamily="34" charset="0"/>
                          <a:cs typeface="Arial" pitchFamily="34" charset="0"/>
                        </a:rPr>
                        <a:t>1º RDQA 2020</a:t>
                      </a:r>
                      <a:endParaRPr lang="pt-BR" dirty="0">
                        <a:solidFill>
                          <a:schemeClr val="tx1"/>
                        </a:solidFill>
                        <a:latin typeface="Arial" pitchFamily="34" charset="0"/>
                        <a:cs typeface="Arial" pitchFamily="34" charset="0"/>
                      </a:endParaRPr>
                    </a:p>
                  </a:txBody>
                  <a:tcPr>
                    <a:solidFill>
                      <a:schemeClr val="accent6">
                        <a:lumMod val="60000"/>
                        <a:lumOff val="40000"/>
                      </a:schemeClr>
                    </a:solidFill>
                  </a:tcPr>
                </a:tc>
                <a:tc>
                  <a:txBody>
                    <a:bodyPr/>
                    <a:lstStyle/>
                    <a:p>
                      <a:pPr algn="ctr"/>
                      <a:r>
                        <a:rPr lang="pt-BR" dirty="0" smtClean="0">
                          <a:solidFill>
                            <a:schemeClr val="tx1"/>
                          </a:solidFill>
                          <a:latin typeface="Arial" pitchFamily="34" charset="0"/>
                          <a:cs typeface="Arial" pitchFamily="34" charset="0"/>
                        </a:rPr>
                        <a:t>2º RDQA 2020</a:t>
                      </a:r>
                      <a:endParaRPr lang="pt-BR" dirty="0">
                        <a:solidFill>
                          <a:schemeClr val="tx1"/>
                        </a:solidFill>
                        <a:latin typeface="Arial" pitchFamily="34" charset="0"/>
                        <a:cs typeface="Arial" pitchFamily="34" charset="0"/>
                      </a:endParaRPr>
                    </a:p>
                  </a:txBody>
                  <a:tcPr>
                    <a:solidFill>
                      <a:schemeClr val="accent6">
                        <a:lumMod val="60000"/>
                        <a:lumOff val="40000"/>
                      </a:schemeClr>
                    </a:solidFill>
                  </a:tcPr>
                </a:tc>
              </a:tr>
              <a:tr h="406559">
                <a:tc>
                  <a:txBody>
                    <a:bodyPr/>
                    <a:lstStyle/>
                    <a:p>
                      <a:pPr algn="ctr"/>
                      <a:r>
                        <a:rPr lang="pt-BR" b="1" dirty="0" smtClean="0">
                          <a:latin typeface="Arial" pitchFamily="34" charset="0"/>
                          <a:cs typeface="Arial" pitchFamily="34" charset="0"/>
                        </a:rPr>
                        <a:t>Equipes</a:t>
                      </a:r>
                      <a:endParaRPr lang="pt-BR" b="1" dirty="0">
                        <a:latin typeface="Arial" pitchFamily="34" charset="0"/>
                        <a:cs typeface="Arial" pitchFamily="34" charset="0"/>
                      </a:endParaRPr>
                    </a:p>
                  </a:txBody>
                  <a:tcPr>
                    <a:solidFill>
                      <a:schemeClr val="accent1">
                        <a:lumMod val="20000"/>
                        <a:lumOff val="80000"/>
                      </a:schemeClr>
                    </a:solidFill>
                  </a:tcPr>
                </a:tc>
                <a:tc>
                  <a:txBody>
                    <a:bodyPr/>
                    <a:lstStyle/>
                    <a:p>
                      <a:pPr algn="ctr"/>
                      <a:r>
                        <a:rPr lang="pt-BR" b="1" dirty="0" smtClean="0">
                          <a:latin typeface="Arial" pitchFamily="34" charset="0"/>
                          <a:cs typeface="Arial" pitchFamily="34" charset="0"/>
                        </a:rPr>
                        <a:t>128</a:t>
                      </a:r>
                      <a:endParaRPr lang="pt-BR" b="1" dirty="0">
                        <a:latin typeface="Arial" pitchFamily="34" charset="0"/>
                        <a:cs typeface="Arial" pitchFamily="34" charset="0"/>
                      </a:endParaRPr>
                    </a:p>
                  </a:txBody>
                  <a:tcPr>
                    <a:solidFill>
                      <a:schemeClr val="accent1">
                        <a:lumMod val="20000"/>
                        <a:lumOff val="80000"/>
                      </a:schemeClr>
                    </a:solidFill>
                  </a:tcPr>
                </a:tc>
                <a:tc>
                  <a:txBody>
                    <a:bodyPr/>
                    <a:lstStyle/>
                    <a:p>
                      <a:pPr algn="ctr"/>
                      <a:r>
                        <a:rPr lang="pt-BR" b="1" dirty="0" smtClean="0">
                          <a:latin typeface="Arial" pitchFamily="34" charset="0"/>
                          <a:cs typeface="Arial" pitchFamily="34" charset="0"/>
                        </a:rPr>
                        <a:t>163</a:t>
                      </a:r>
                      <a:endParaRPr lang="pt-BR" b="1" dirty="0">
                        <a:latin typeface="Arial" pitchFamily="34" charset="0"/>
                        <a:cs typeface="Arial" pitchFamily="34" charset="0"/>
                      </a:endParaRPr>
                    </a:p>
                  </a:txBody>
                  <a:tcPr>
                    <a:solidFill>
                      <a:schemeClr val="accent1">
                        <a:lumMod val="20000"/>
                        <a:lumOff val="80000"/>
                      </a:schemeClr>
                    </a:solidFill>
                  </a:tcPr>
                </a:tc>
                <a:tc>
                  <a:txBody>
                    <a:bodyPr/>
                    <a:lstStyle/>
                    <a:p>
                      <a:pPr algn="ctr"/>
                      <a:r>
                        <a:rPr lang="pt-BR" b="1" dirty="0" smtClean="0">
                          <a:latin typeface="Arial" pitchFamily="34" charset="0"/>
                          <a:cs typeface="Arial" pitchFamily="34" charset="0"/>
                        </a:rPr>
                        <a:t>209</a:t>
                      </a:r>
                      <a:endParaRPr lang="pt-BR" b="1" dirty="0">
                        <a:latin typeface="Arial" pitchFamily="34" charset="0"/>
                        <a:cs typeface="Arial" pitchFamily="34" charset="0"/>
                      </a:endParaRPr>
                    </a:p>
                  </a:txBody>
                  <a:tcPr>
                    <a:solidFill>
                      <a:schemeClr val="accent1">
                        <a:lumMod val="20000"/>
                        <a:lumOff val="80000"/>
                      </a:schemeClr>
                    </a:solidFill>
                  </a:tcPr>
                </a:tc>
              </a:tr>
            </a:tbl>
          </a:graphicData>
        </a:graphic>
      </p:graphicFrame>
      <p:sp>
        <p:nvSpPr>
          <p:cNvPr id="6" name="CaixaDeTexto 5"/>
          <p:cNvSpPr txBox="1"/>
          <p:nvPr/>
        </p:nvSpPr>
        <p:spPr>
          <a:xfrm>
            <a:off x="539552" y="1714488"/>
            <a:ext cx="8247290" cy="5355312"/>
          </a:xfrm>
          <a:prstGeom prst="rect">
            <a:avLst/>
          </a:prstGeom>
          <a:noFill/>
        </p:spPr>
        <p:txBody>
          <a:bodyPr wrap="square" rtlCol="0">
            <a:spAutoFit/>
          </a:bodyPr>
          <a:lstStyle/>
          <a:p>
            <a:pPr>
              <a:buFont typeface="Arial" pitchFamily="34" charset="0"/>
              <a:buChar char="•"/>
            </a:pPr>
            <a:r>
              <a:rPr lang="pt-BR" dirty="0" smtClean="0">
                <a:latin typeface="Arial" pitchFamily="34" charset="0"/>
                <a:cs typeface="Arial" pitchFamily="34" charset="0"/>
              </a:rPr>
              <a:t>Cálculo referenciado na ficha técnica de indicadores CIT – 1 ESF para 3450 cidadãos.</a:t>
            </a:r>
          </a:p>
          <a:p>
            <a:pPr>
              <a:buFont typeface="Arial" pitchFamily="34" charset="0"/>
              <a:buChar char="•"/>
            </a:pPr>
            <a:endParaRPr lang="pt-BR"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A Portaria 2.979 de 12/11/2019 que institui o Programa Previne Brasil define o parâmetro de 1 ESF para 4.000 habitantes para municípios classificados como urbanos, caso de Campinas neste caso a Cobertura de ESF passaria a </a:t>
            </a:r>
            <a:r>
              <a:rPr lang="pt-BR" b="1" dirty="0" smtClean="0">
                <a:latin typeface="Arial" pitchFamily="34" charset="0"/>
                <a:cs typeface="Arial" pitchFamily="34" charset="0"/>
              </a:rPr>
              <a:t>69,43%.</a:t>
            </a:r>
          </a:p>
          <a:p>
            <a:pPr algn="just">
              <a:lnSpc>
                <a:spcPct val="150000"/>
              </a:lnSpc>
              <a:buFont typeface="Arial" pitchFamily="34" charset="0"/>
              <a:buChar char="•"/>
            </a:pPr>
            <a:endParaRPr lang="pt-BR" b="1"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A cobertura populacional estimada pelas equipes de Saúde da Família aumentou à medida que houve o ingresso de profissionais pelo concurso público (175), pelo “Programa Mais Médicos Campineiro” (46 residentes) e pelo “Programa Mais Médicos para o Brasil” (81 médicos) do governo federal.</a:t>
            </a:r>
          </a:p>
          <a:p>
            <a:pPr algn="just">
              <a:lnSpc>
                <a:spcPct val="150000"/>
              </a:lnSpc>
              <a:buFont typeface="Arial" pitchFamily="34" charset="0"/>
              <a:buChar char="•"/>
            </a:pPr>
            <a:endParaRPr lang="pt-BR" dirty="0" smtClean="0">
              <a:latin typeface="Arial" pitchFamily="34" charset="0"/>
              <a:cs typeface="Arial" pitchFamily="34" charset="0"/>
            </a:endParaRPr>
          </a:p>
          <a:p>
            <a:pPr>
              <a:buFont typeface="Arial" pitchFamily="34" charset="0"/>
              <a:buChar char="•"/>
            </a:pPr>
            <a:endParaRPr lang="pt-BR" dirty="0">
              <a:latin typeface="Arial" pitchFamily="34" charset="0"/>
              <a:cs typeface="Arial" pitchFamily="34" charset="0"/>
            </a:endParaRPr>
          </a:p>
        </p:txBody>
      </p:sp>
      <p:sp>
        <p:nvSpPr>
          <p:cNvPr id="7" name="CaixaDeTexto 6"/>
          <p:cNvSpPr txBox="1"/>
          <p:nvPr/>
        </p:nvSpPr>
        <p:spPr>
          <a:xfrm rot="16200000">
            <a:off x="-2995833" y="3400499"/>
            <a:ext cx="6453336"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1.i.3. Cobertura populacional estimada de </a:t>
            </a:r>
            <a:r>
              <a:rPr lang="pt-BR" b="1" u="sng" dirty="0">
                <a:solidFill>
                  <a:schemeClr val="bg1"/>
                </a:solidFill>
                <a:latin typeface="Arial" pitchFamily="34" charset="0"/>
                <a:cs typeface="Arial" pitchFamily="34" charset="0"/>
              </a:rPr>
              <a:t>SAÚDE BUCAL</a:t>
            </a:r>
            <a:r>
              <a:rPr lang="pt-BR" b="1" dirty="0">
                <a:solidFill>
                  <a:schemeClr val="bg1"/>
                </a:solidFill>
                <a:latin typeface="Arial" pitchFamily="34" charset="0"/>
                <a:cs typeface="Arial" pitchFamily="34" charset="0"/>
              </a:rPr>
              <a:t> na Atenção Básica</a:t>
            </a: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0" y="1786598"/>
          <a:ext cx="6215073" cy="5071404"/>
        </p:xfrm>
        <a:graphic>
          <a:graphicData uri="http://schemas.openxmlformats.org/drawingml/2006/table">
            <a:tbl>
              <a:tblPr>
                <a:effectLst>
                  <a:innerShdw blurRad="114300">
                    <a:prstClr val="black"/>
                  </a:innerShdw>
                </a:effectLst>
                <a:tableStyleId>{5C22544A-7EE6-4342-B048-85BDC9FD1C3A}</a:tableStyleId>
              </a:tblPr>
              <a:tblGrid>
                <a:gridCol w="1367316">
                  <a:extLst>
                    <a:ext uri="{9D8B030D-6E8A-4147-A177-3AD203B41FA5}">
                      <a16:colId xmlns="" xmlns:a16="http://schemas.microsoft.com/office/drawing/2014/main" val="883459056"/>
                    </a:ext>
                  </a:extLst>
                </a:gridCol>
                <a:gridCol w="1615919">
                  <a:extLst>
                    <a:ext uri="{9D8B030D-6E8A-4147-A177-3AD203B41FA5}">
                      <a16:colId xmlns="" xmlns:a16="http://schemas.microsoft.com/office/drawing/2014/main" val="3519434354"/>
                    </a:ext>
                  </a:extLst>
                </a:gridCol>
                <a:gridCol w="1615919">
                  <a:extLst>
                    <a:ext uri="{9D8B030D-6E8A-4147-A177-3AD203B41FA5}">
                      <a16:colId xmlns="" xmlns:a16="http://schemas.microsoft.com/office/drawing/2014/main" val="1809633612"/>
                    </a:ext>
                  </a:extLst>
                </a:gridCol>
                <a:gridCol w="1615919">
                  <a:extLst>
                    <a:ext uri="{9D8B030D-6E8A-4147-A177-3AD203B41FA5}">
                      <a16:colId xmlns="" xmlns:a16="http://schemas.microsoft.com/office/drawing/2014/main" val="4184462049"/>
                    </a:ext>
                  </a:extLst>
                </a:gridCol>
              </a:tblGrid>
              <a:tr h="1267851">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i="0" u="none" strike="noStrike" dirty="0">
                          <a:solidFill>
                            <a:srgbClr val="000000"/>
                          </a:solidFill>
                          <a:effectLst/>
                          <a:latin typeface="Arial" pitchFamily="34" charset="0"/>
                          <a:cs typeface="Arial" pitchFamily="34" charset="0"/>
                        </a:rPr>
                        <a:t>2020</a:t>
                      </a: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1267851">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30,00%</a:t>
                      </a:r>
                    </a:p>
                  </a:txBody>
                  <a:tcPr marL="3810" marR="3810" marT="3810" marB="0" anchor="ctr"/>
                </a:tc>
                <a:tc>
                  <a:txBody>
                    <a:bodyPr/>
                    <a:lstStyle/>
                    <a:p>
                      <a:pPr algn="ctr"/>
                      <a:r>
                        <a:rPr lang="pt-BR" b="0" dirty="0">
                          <a:latin typeface="Arial" pitchFamily="34" charset="0"/>
                          <a:cs typeface="Arial" pitchFamily="34" charset="0"/>
                        </a:rPr>
                        <a:t>21,80%</a:t>
                      </a:r>
                    </a:p>
                  </a:txBody>
                  <a:tcPr marL="3810" marR="3810" marT="3810" marB="0" anchor="ctr">
                    <a:solidFill>
                      <a:schemeClr val="accent2">
                        <a:lumMod val="20000"/>
                        <a:lumOff val="80000"/>
                      </a:schemeClr>
                    </a:solidFill>
                  </a:tcPr>
                </a:tc>
                <a:tc rowSpan="3">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accent1">
                        <a:lumMod val="20000"/>
                        <a:lumOff val="80000"/>
                      </a:schemeClr>
                    </a:solidFill>
                  </a:tcPr>
                </a:tc>
                <a:extLst>
                  <a:ext uri="{0D108BD9-81ED-4DB2-BD59-A6C34878D82A}">
                    <a16:rowId xmlns="" xmlns:a16="http://schemas.microsoft.com/office/drawing/2014/main" val="1443623475"/>
                  </a:ext>
                </a:extLst>
              </a:tr>
              <a:tr h="1267851">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23,00%</a:t>
                      </a:r>
                    </a:p>
                  </a:txBody>
                  <a:tcPr marL="3810" marR="3810" marT="3810" marB="0" anchor="ctr"/>
                </a:tc>
                <a:tc>
                  <a:txBody>
                    <a:bodyPr/>
                    <a:lstStyle/>
                    <a:p>
                      <a:pPr algn="ctr"/>
                      <a:r>
                        <a:rPr lang="pt-BR" sz="1800" b="1" kern="1200" dirty="0" smtClean="0">
                          <a:solidFill>
                            <a:schemeClr val="dk1"/>
                          </a:solidFill>
                          <a:latin typeface="Arial" pitchFamily="34" charset="0"/>
                          <a:ea typeface="+mn-ea"/>
                          <a:cs typeface="Arial" pitchFamily="34" charset="0"/>
                        </a:rPr>
                        <a:t>25,80%</a:t>
                      </a:r>
                      <a:endParaRPr lang="pt-BR" b="1" dirty="0">
                        <a:latin typeface="Arial" pitchFamily="34" charset="0"/>
                        <a:cs typeface="Arial" pitchFamily="34" charset="0"/>
                      </a:endParaRPr>
                    </a:p>
                  </a:txBody>
                  <a:tcPr marL="3810" marR="3810" marT="3810" marB="0" anchor="ctr">
                    <a:solidFill>
                      <a:schemeClr val="accent3">
                        <a:lumMod val="40000"/>
                        <a:lumOff val="60000"/>
                      </a:schemeClr>
                    </a:solidFill>
                  </a:tcP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1267851">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26,00%</a:t>
                      </a:r>
                    </a:p>
                  </a:txBody>
                  <a:tcPr marL="3810" marR="3810" marT="3810" marB="0" anchor="ctr"/>
                </a:tc>
                <a:tc>
                  <a:txBody>
                    <a:bodyPr/>
                    <a:lstStyle/>
                    <a:p>
                      <a:endParaRPr lang="pt-BR" dirty="0"/>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46054" y="1770743"/>
          <a:ext cx="2897946" cy="5087257"/>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897946">
                  <a:extLst>
                    <a:ext uri="{9D8B030D-6E8A-4147-A177-3AD203B41FA5}">
                      <a16:colId xmlns="" xmlns:a16="http://schemas.microsoft.com/office/drawing/2014/main" val="20000"/>
                    </a:ext>
                  </a:extLst>
                </a:gridCol>
              </a:tblGrid>
              <a:tr h="1241028">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2020</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3846229">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43,20%</a:t>
                      </a:r>
                    </a:p>
                  </a:txBody>
                  <a:tcPr/>
                </a:tc>
                <a:extLst>
                  <a:ext uri="{0D108BD9-81ED-4DB2-BD59-A6C34878D82A}">
                    <a16:rowId xmlns="" xmlns:a16="http://schemas.microsoft.com/office/drawing/2014/main" val="10001"/>
                  </a:ext>
                </a:extLst>
              </a:tr>
            </a:tbl>
          </a:graphicData>
        </a:graphic>
      </p:graphicFrame>
      <p:graphicFrame>
        <p:nvGraphicFramePr>
          <p:cNvPr id="7" name="Tabela 6"/>
          <p:cNvGraphicFramePr>
            <a:graphicFrameLocks noGrp="1"/>
          </p:cNvGraphicFramePr>
          <p:nvPr/>
        </p:nvGraphicFramePr>
        <p:xfrm>
          <a:off x="0" y="742704"/>
          <a:ext cx="9143999" cy="1013525"/>
        </p:xfrm>
        <a:graphic>
          <a:graphicData uri="http://schemas.openxmlformats.org/drawingml/2006/table">
            <a:tbl>
              <a:tblPr/>
              <a:tblGrid>
                <a:gridCol w="1263536">
                  <a:extLst>
                    <a:ext uri="{9D8B030D-6E8A-4147-A177-3AD203B41FA5}">
                      <a16:colId xmlns="" xmlns:a16="http://schemas.microsoft.com/office/drawing/2014/main" val="20000"/>
                    </a:ext>
                  </a:extLst>
                </a:gridCol>
                <a:gridCol w="786938">
                  <a:extLst>
                    <a:ext uri="{9D8B030D-6E8A-4147-A177-3AD203B41FA5}">
                      <a16:colId xmlns="" xmlns:a16="http://schemas.microsoft.com/office/drawing/2014/main" val="20001"/>
                    </a:ext>
                  </a:extLst>
                </a:gridCol>
                <a:gridCol w="786938">
                  <a:extLst>
                    <a:ext uri="{9D8B030D-6E8A-4147-A177-3AD203B41FA5}">
                      <a16:colId xmlns="" xmlns:a16="http://schemas.microsoft.com/office/drawing/2014/main" val="20002"/>
                    </a:ext>
                  </a:extLst>
                </a:gridCol>
                <a:gridCol w="786938">
                  <a:extLst>
                    <a:ext uri="{9D8B030D-6E8A-4147-A177-3AD203B41FA5}">
                      <a16:colId xmlns="" xmlns:a16="http://schemas.microsoft.com/office/drawing/2014/main" val="20003"/>
                    </a:ext>
                  </a:extLst>
                </a:gridCol>
                <a:gridCol w="786938">
                  <a:extLst>
                    <a:ext uri="{9D8B030D-6E8A-4147-A177-3AD203B41FA5}">
                      <a16:colId xmlns="" xmlns:a16="http://schemas.microsoft.com/office/drawing/2014/main" val="20004"/>
                    </a:ext>
                  </a:extLst>
                </a:gridCol>
                <a:gridCol w="786938">
                  <a:extLst>
                    <a:ext uri="{9D8B030D-6E8A-4147-A177-3AD203B41FA5}">
                      <a16:colId xmlns="" xmlns:a16="http://schemas.microsoft.com/office/drawing/2014/main" val="20005"/>
                    </a:ext>
                  </a:extLst>
                </a:gridCol>
                <a:gridCol w="786938">
                  <a:extLst>
                    <a:ext uri="{9D8B030D-6E8A-4147-A177-3AD203B41FA5}">
                      <a16:colId xmlns="" xmlns:a16="http://schemas.microsoft.com/office/drawing/2014/main" val="20006"/>
                    </a:ext>
                  </a:extLst>
                </a:gridCol>
                <a:gridCol w="786938">
                  <a:extLst>
                    <a:ext uri="{9D8B030D-6E8A-4147-A177-3AD203B41FA5}">
                      <a16:colId xmlns="" xmlns:a16="http://schemas.microsoft.com/office/drawing/2014/main" val="20007"/>
                    </a:ext>
                  </a:extLst>
                </a:gridCol>
                <a:gridCol w="786938">
                  <a:extLst>
                    <a:ext uri="{9D8B030D-6E8A-4147-A177-3AD203B41FA5}">
                      <a16:colId xmlns="" xmlns:a16="http://schemas.microsoft.com/office/drawing/2014/main" val="20008"/>
                    </a:ext>
                  </a:extLst>
                </a:gridCol>
                <a:gridCol w="786938">
                  <a:extLst>
                    <a:ext uri="{9D8B030D-6E8A-4147-A177-3AD203B41FA5}">
                      <a16:colId xmlns="" xmlns:a16="http://schemas.microsoft.com/office/drawing/2014/main" val="20009"/>
                    </a:ext>
                  </a:extLst>
                </a:gridCol>
                <a:gridCol w="798021">
                  <a:extLst>
                    <a:ext uri="{9D8B030D-6E8A-4147-A177-3AD203B41FA5}">
                      <a16:colId xmlns="" xmlns:a16="http://schemas.microsoft.com/office/drawing/2014/main" val="20010"/>
                    </a:ext>
                  </a:extLst>
                </a:gridCol>
              </a:tblGrid>
              <a:tr h="202705">
                <a:tc gridSpan="11">
                  <a:txBody>
                    <a:bodyPr/>
                    <a:lstStyle/>
                    <a:p>
                      <a:pPr algn="ctr" fontAlgn="b"/>
                      <a:r>
                        <a:rPr lang="pt-BR" sz="900" b="1" i="0" u="none" strike="noStrike">
                          <a:solidFill>
                            <a:srgbClr val="000000"/>
                          </a:solidFill>
                          <a:latin typeface="Arial Narrow"/>
                        </a:rPr>
                        <a:t>EQUIPES DE SAÚDE DA FAMÍLIA IMPLANTADAS EM CAMPINAS</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202705">
                <a:tc>
                  <a:txBody>
                    <a:bodyPr/>
                    <a:lstStyle/>
                    <a:p>
                      <a:pPr algn="ctr" fontAlgn="b"/>
                      <a:r>
                        <a:rPr lang="pt-BR" sz="900" b="1" i="0" u="none" strike="noStrike">
                          <a:solidFill>
                            <a:srgbClr val="000000"/>
                          </a:solidFill>
                          <a:latin typeface="Arial Narrow"/>
                        </a:rPr>
                        <a:t>Ano</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2010</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2011</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2012</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2013</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2014</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2015</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2016</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2017</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2018</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Narrow"/>
                        </a:rPr>
                        <a:t>2019</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202705">
                <a:tc>
                  <a:txBody>
                    <a:bodyPr/>
                    <a:lstStyle/>
                    <a:p>
                      <a:pPr algn="ctr" fontAlgn="b"/>
                      <a:r>
                        <a:rPr lang="pt-BR" sz="900" b="1" i="0" u="none" strike="noStrike">
                          <a:solidFill>
                            <a:srgbClr val="000000"/>
                          </a:solidFill>
                          <a:latin typeface="Arial Narrow"/>
                        </a:rPr>
                        <a:t>População</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1.080.113</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1.088.611</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1.098.630</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1.144.862</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1.154.617</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1.164.098</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1.173.370</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1.182.429</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1.194.094</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dirty="0">
                          <a:solidFill>
                            <a:srgbClr val="000000"/>
                          </a:solidFill>
                          <a:latin typeface="Arial Narrow"/>
                        </a:rPr>
                        <a:t>1.204.076</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02705">
                <a:tc>
                  <a:txBody>
                    <a:bodyPr/>
                    <a:lstStyle/>
                    <a:p>
                      <a:pPr algn="ctr" fontAlgn="b"/>
                      <a:r>
                        <a:rPr lang="pt-BR" sz="900" b="1" i="0" u="none" strike="noStrike">
                          <a:solidFill>
                            <a:srgbClr val="000000"/>
                          </a:solidFill>
                          <a:latin typeface="Arial Narrow"/>
                        </a:rPr>
                        <a:t>Cob. Campinas</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Narrow"/>
                        </a:rPr>
                        <a:t>42,51%</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900" b="1" i="0" u="none" strike="noStrike">
                          <a:solidFill>
                            <a:srgbClr val="000000"/>
                          </a:solidFill>
                          <a:latin typeface="Arial Narrow"/>
                        </a:rPr>
                        <a:t>38,40%</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983"/>
                    </a:solidFill>
                  </a:tcPr>
                </a:tc>
                <a:tc>
                  <a:txBody>
                    <a:bodyPr/>
                    <a:lstStyle/>
                    <a:p>
                      <a:pPr algn="ctr" fontAlgn="b"/>
                      <a:r>
                        <a:rPr lang="pt-BR" sz="900" b="1" i="0" u="none" strike="noStrike">
                          <a:solidFill>
                            <a:srgbClr val="000000"/>
                          </a:solidFill>
                          <a:latin typeface="Arial Narrow"/>
                        </a:rPr>
                        <a:t>38,69%</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A84"/>
                    </a:solidFill>
                  </a:tcPr>
                </a:tc>
                <a:tc>
                  <a:txBody>
                    <a:bodyPr/>
                    <a:lstStyle/>
                    <a:p>
                      <a:pPr algn="ctr" fontAlgn="b"/>
                      <a:r>
                        <a:rPr lang="pt-BR" sz="900" b="1" i="0" u="none" strike="noStrike">
                          <a:solidFill>
                            <a:srgbClr val="000000"/>
                          </a:solidFill>
                          <a:latin typeface="Arial Narrow"/>
                        </a:rPr>
                        <a:t>37,43%</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F81"/>
                    </a:solidFill>
                  </a:tcPr>
                </a:tc>
                <a:tc>
                  <a:txBody>
                    <a:bodyPr/>
                    <a:lstStyle/>
                    <a:p>
                      <a:pPr algn="ctr" fontAlgn="b"/>
                      <a:r>
                        <a:rPr lang="pt-BR" sz="900" b="1" i="0" u="none" strike="noStrike">
                          <a:solidFill>
                            <a:srgbClr val="000000"/>
                          </a:solidFill>
                          <a:latin typeface="Arial Narrow"/>
                        </a:rPr>
                        <a:t>39,12%</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ctr" fontAlgn="b"/>
                      <a:r>
                        <a:rPr lang="pt-BR" sz="900" b="1" i="0" u="none" strike="noStrike">
                          <a:solidFill>
                            <a:srgbClr val="000000"/>
                          </a:solidFill>
                          <a:latin typeface="Arial Narrow"/>
                        </a:rPr>
                        <a:t>42,13%</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C37C"/>
                    </a:solidFill>
                  </a:tcPr>
                </a:tc>
                <a:tc>
                  <a:txBody>
                    <a:bodyPr/>
                    <a:lstStyle/>
                    <a:p>
                      <a:pPr algn="ctr" fontAlgn="b"/>
                      <a:r>
                        <a:rPr lang="pt-BR" sz="900" b="1" i="0" u="none" strike="noStrike">
                          <a:solidFill>
                            <a:srgbClr val="000000"/>
                          </a:solidFill>
                          <a:latin typeface="Arial Narrow"/>
                        </a:rPr>
                        <a:t>39,38%</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E283"/>
                    </a:solidFill>
                  </a:tcPr>
                </a:tc>
                <a:tc>
                  <a:txBody>
                    <a:bodyPr/>
                    <a:lstStyle/>
                    <a:p>
                      <a:pPr algn="ctr" fontAlgn="b"/>
                      <a:r>
                        <a:rPr lang="pt-BR" sz="900" b="1" i="0" u="none" strike="noStrike">
                          <a:solidFill>
                            <a:srgbClr val="000000"/>
                          </a:solidFill>
                          <a:latin typeface="Arial Narrow"/>
                        </a:rPr>
                        <a:t>33,00%</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178"/>
                    </a:solidFill>
                  </a:tcPr>
                </a:tc>
                <a:tc>
                  <a:txBody>
                    <a:bodyPr/>
                    <a:lstStyle/>
                    <a:p>
                      <a:pPr algn="ctr" fontAlgn="b"/>
                      <a:r>
                        <a:rPr lang="pt-BR" sz="900" b="1" i="0" u="none" strike="noStrike">
                          <a:solidFill>
                            <a:srgbClr val="000000"/>
                          </a:solidFill>
                          <a:latin typeface="Arial Narrow"/>
                        </a:rPr>
                        <a:t>30,00%</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272"/>
                    </a:solidFill>
                  </a:tcPr>
                </a:tc>
                <a:tc>
                  <a:txBody>
                    <a:bodyPr/>
                    <a:lstStyle/>
                    <a:p>
                      <a:pPr algn="ctr" fontAlgn="b"/>
                      <a:r>
                        <a:rPr lang="pt-BR" sz="900" b="1" i="0" u="none" strike="noStrike">
                          <a:solidFill>
                            <a:srgbClr val="000000"/>
                          </a:solidFill>
                          <a:latin typeface="Arial Narrow"/>
                        </a:rPr>
                        <a:t>26,00%</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 xmlns:a16="http://schemas.microsoft.com/office/drawing/2014/main" val="10003"/>
                  </a:ext>
                </a:extLst>
              </a:tr>
              <a:tr h="202705">
                <a:tc gridSpan="11">
                  <a:txBody>
                    <a:bodyPr/>
                    <a:lstStyle/>
                    <a:p>
                      <a:pPr algn="l" fontAlgn="b"/>
                      <a:r>
                        <a:rPr lang="pt-BR" sz="900" b="1" i="0" u="none" strike="noStrike" dirty="0">
                          <a:solidFill>
                            <a:srgbClr val="000000"/>
                          </a:solidFill>
                          <a:latin typeface="Arial Narrow"/>
                        </a:rPr>
                        <a:t>Fonte:DRS VII e Atenção a Saúde Bucal da SMS IBGE</a:t>
                      </a:r>
                    </a:p>
                  </a:txBody>
                  <a:tcPr marL="7410" marR="7410" marT="741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1.i.3. Cobertura populacional estimada de </a:t>
            </a:r>
            <a:r>
              <a:rPr lang="pt-BR" b="1" u="sng" dirty="0">
                <a:solidFill>
                  <a:schemeClr val="bg1"/>
                </a:solidFill>
                <a:latin typeface="Arial" pitchFamily="34" charset="0"/>
                <a:cs typeface="Arial" pitchFamily="34" charset="0"/>
              </a:rPr>
              <a:t>SAÚDE BUCAL</a:t>
            </a:r>
            <a:r>
              <a:rPr lang="pt-BR" b="1" dirty="0">
                <a:solidFill>
                  <a:schemeClr val="bg1"/>
                </a:solidFill>
                <a:latin typeface="Arial" pitchFamily="34" charset="0"/>
                <a:cs typeface="Arial" pitchFamily="34" charset="0"/>
              </a:rPr>
              <a:t> na Atenção Básica</a:t>
            </a:r>
          </a:p>
        </p:txBody>
      </p:sp>
      <p:sp>
        <p:nvSpPr>
          <p:cNvPr id="4" name="CaixaDeTexto 3"/>
          <p:cNvSpPr txBox="1"/>
          <p:nvPr/>
        </p:nvSpPr>
        <p:spPr>
          <a:xfrm>
            <a:off x="857224" y="857232"/>
            <a:ext cx="7500990" cy="4939814"/>
          </a:xfrm>
          <a:prstGeom prst="rect">
            <a:avLst/>
          </a:prstGeom>
          <a:noFill/>
        </p:spPr>
        <p:txBody>
          <a:bodyPr wrap="square" rtlCol="0">
            <a:spAutoFit/>
          </a:bodyPr>
          <a:lstStyle/>
          <a:p>
            <a:pPr algn="just">
              <a:lnSpc>
                <a:spcPct val="150000"/>
              </a:lnSpc>
              <a:buFont typeface="Arial" pitchFamily="34" charset="0"/>
              <a:buChar char="•"/>
            </a:pPr>
            <a:r>
              <a:rPr lang="pt-BR" dirty="0" smtClean="0">
                <a:latin typeface="Arial" pitchFamily="34" charset="0"/>
                <a:cs typeface="Arial" pitchFamily="34" charset="0"/>
              </a:rPr>
              <a:t>Saímos de 76 ESB para 90 ESB para uma população de 1.204.073 habitantes . A meta - 43,2% ainda não foi atingida devendo ser aumentado o número de equipes de saúde bucal no município; persiste a necessidade de reposição de profissionais por aposentadorias e afastamentos e até o presente momento, não houve reposição de profissionais do concurso público. </a:t>
            </a:r>
          </a:p>
          <a:p>
            <a:pPr algn="just">
              <a:lnSpc>
                <a:spcPct val="150000"/>
              </a:lnSpc>
              <a:buFont typeface="Arial" pitchFamily="34" charset="0"/>
              <a:buChar char="•"/>
            </a:pPr>
            <a:endParaRPr lang="pt-BR" dirty="0" smtClean="0">
              <a:latin typeface="Arial" pitchFamily="34" charset="0"/>
              <a:cs typeface="Arial" pitchFamily="34" charset="0"/>
            </a:endParaRPr>
          </a:p>
          <a:p>
            <a:pPr algn="just">
              <a:lnSpc>
                <a:spcPct val="150000"/>
              </a:lnSpc>
              <a:buFont typeface="Arial" pitchFamily="34" charset="0"/>
              <a:buChar char="•"/>
            </a:pPr>
            <a:r>
              <a:rPr lang="pt-BR" dirty="0" smtClean="0">
                <a:latin typeface="Arial" pitchFamily="34" charset="0"/>
                <a:cs typeface="Arial" pitchFamily="34" charset="0"/>
              </a:rPr>
              <a:t>A Portaria 2.979 de 12/11/2019, que instituiu o Programa Previne Brasil define o parâmetro 1 ESB para 4.000 habitantes, para municípios classificados como urbanos neste caso a Cobertura em Saúde Bucal passaria a </a:t>
            </a:r>
            <a:r>
              <a:rPr lang="pt-BR" b="1" dirty="0" smtClean="0">
                <a:latin typeface="Arial" pitchFamily="34" charset="0"/>
                <a:cs typeface="Arial" pitchFamily="34" charset="0"/>
              </a:rPr>
              <a:t>29,9 %</a:t>
            </a:r>
            <a:r>
              <a:rPr lang="pt-BR" dirty="0" smtClean="0">
                <a:latin typeface="Arial" pitchFamily="34" charset="0"/>
                <a:cs typeface="Arial" pitchFamily="34" charset="0"/>
              </a:rPr>
              <a:t>.</a:t>
            </a:r>
          </a:p>
          <a:p>
            <a:endParaRPr lang="pt-BR" dirty="0"/>
          </a:p>
        </p:txBody>
      </p:sp>
      <p:sp>
        <p:nvSpPr>
          <p:cNvPr id="5" name="CaixaDeTexto 4"/>
          <p:cNvSpPr txBox="1"/>
          <p:nvPr/>
        </p:nvSpPr>
        <p:spPr>
          <a:xfrm rot="16200000">
            <a:off x="-2887820" y="3508511"/>
            <a:ext cx="6237312"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1.i.2. Cobertura de acompanhamento das </a:t>
            </a:r>
            <a:r>
              <a:rPr lang="pt-BR" b="1" dirty="0" err="1">
                <a:solidFill>
                  <a:schemeClr val="bg1"/>
                </a:solidFill>
                <a:latin typeface="Arial" pitchFamily="34" charset="0"/>
                <a:cs typeface="Arial" pitchFamily="34" charset="0"/>
              </a:rPr>
              <a:t>condicionalidades</a:t>
            </a:r>
            <a:r>
              <a:rPr lang="pt-BR" b="1" dirty="0">
                <a:solidFill>
                  <a:schemeClr val="bg1"/>
                </a:solidFill>
                <a:latin typeface="Arial" pitchFamily="34" charset="0"/>
                <a:cs typeface="Arial" pitchFamily="34" charset="0"/>
              </a:rPr>
              <a:t> de Saúde do Programa Bolsa Família</a:t>
            </a: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val="4192461328"/>
              </p:ext>
            </p:extLst>
          </p:nvPr>
        </p:nvGraphicFramePr>
        <p:xfrm>
          <a:off x="1" y="2231046"/>
          <a:ext cx="6093088" cy="4626956"/>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 xmlns:a16="http://schemas.microsoft.com/office/drawing/2014/main" val="883459056"/>
                    </a:ext>
                  </a:extLst>
                </a:gridCol>
                <a:gridCol w="1584203">
                  <a:extLst>
                    <a:ext uri="{9D8B030D-6E8A-4147-A177-3AD203B41FA5}">
                      <a16:colId xmlns="" xmlns:a16="http://schemas.microsoft.com/office/drawing/2014/main" val="3519434354"/>
                    </a:ext>
                  </a:extLst>
                </a:gridCol>
                <a:gridCol w="1584203">
                  <a:extLst>
                    <a:ext uri="{9D8B030D-6E8A-4147-A177-3AD203B41FA5}">
                      <a16:colId xmlns="" xmlns:a16="http://schemas.microsoft.com/office/drawing/2014/main" val="1809633612"/>
                    </a:ext>
                  </a:extLst>
                </a:gridCol>
                <a:gridCol w="1584203">
                  <a:extLst>
                    <a:ext uri="{9D8B030D-6E8A-4147-A177-3AD203B41FA5}">
                      <a16:colId xmlns="" xmlns:a16="http://schemas.microsoft.com/office/drawing/2014/main" val="4184462049"/>
                    </a:ext>
                  </a:extLst>
                </a:gridCol>
              </a:tblGrid>
              <a:tr h="1156739">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2020</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1156739">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tx1">
                        <a:lumMod val="50000"/>
                        <a:lumOff val="50000"/>
                      </a:schemeClr>
                    </a:solidFill>
                  </a:tcPr>
                </a:tc>
                <a:tc>
                  <a:txBody>
                    <a:bodyPr/>
                    <a:lstStyle/>
                    <a:p>
                      <a:pPr algn="ctr" fontAlgn="ctr"/>
                      <a:r>
                        <a:rPr lang="pt-BR" sz="1800" b="0" i="0" u="none" strike="noStrike" dirty="0">
                          <a:solidFill>
                            <a:srgbClr val="000000"/>
                          </a:solidFill>
                          <a:effectLst/>
                          <a:latin typeface="Arial" pitchFamily="34" charset="0"/>
                          <a:cs typeface="Arial" pitchFamily="34" charset="0"/>
                        </a:rPr>
                        <a:t>20,25%</a:t>
                      </a:r>
                    </a:p>
                  </a:txBody>
                  <a:tcPr marL="3810" marR="3810" marT="3810" marB="0" anchor="ctr">
                    <a:solidFill>
                      <a:schemeClr val="accent2">
                        <a:lumMod val="20000"/>
                        <a:lumOff val="80000"/>
                      </a:schemeClr>
                    </a:solidFill>
                  </a:tcPr>
                </a:tc>
                <a:tc rowSpan="3">
                  <a:txBody>
                    <a:bodyPr/>
                    <a:lstStyle/>
                    <a:p>
                      <a:pPr algn="ctr" fontAlgn="ctr"/>
                      <a:r>
                        <a:rPr lang="pt-BR" sz="2000" b="1" u="none" strike="noStrike" dirty="0">
                          <a:effectLst/>
                          <a:latin typeface="Arial" pitchFamily="34" charset="0"/>
                          <a:cs typeface="Arial" pitchFamily="34" charset="0"/>
                        </a:rPr>
                        <a:t> </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1">
                        <a:lumMod val="20000"/>
                        <a:lumOff val="80000"/>
                      </a:schemeClr>
                    </a:solidFill>
                  </a:tcPr>
                </a:tc>
                <a:extLst>
                  <a:ext uri="{0D108BD9-81ED-4DB2-BD59-A6C34878D82A}">
                    <a16:rowId xmlns="" xmlns:a16="http://schemas.microsoft.com/office/drawing/2014/main" val="1443623475"/>
                  </a:ext>
                </a:extLst>
              </a:tr>
              <a:tr h="1156739">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kern="1200" dirty="0">
                          <a:solidFill>
                            <a:schemeClr val="dk1"/>
                          </a:solidFill>
                          <a:latin typeface="Arial" pitchFamily="34" charset="0"/>
                          <a:ea typeface="+mn-ea"/>
                          <a:cs typeface="Arial" pitchFamily="34" charset="0"/>
                        </a:rPr>
                        <a:t>55,58%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i="0" u="none" strike="noStrike" dirty="0" smtClean="0">
                          <a:solidFill>
                            <a:srgbClr val="000000"/>
                          </a:solidFill>
                          <a:effectLst/>
                          <a:latin typeface="Arial" pitchFamily="34" charset="0"/>
                          <a:cs typeface="Arial" pitchFamily="34" charset="0"/>
                        </a:rPr>
                        <a:t>28,95%</a:t>
                      </a:r>
                      <a:endParaRPr lang="pt-BR" sz="18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1156739">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49,11%</a:t>
                      </a: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46054" y="2166425"/>
          <a:ext cx="2897946" cy="4691575"/>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897946">
                  <a:extLst>
                    <a:ext uri="{9D8B030D-6E8A-4147-A177-3AD203B41FA5}">
                      <a16:colId xmlns="" xmlns:a16="http://schemas.microsoft.com/office/drawing/2014/main" val="20000"/>
                    </a:ext>
                  </a:extLst>
                </a:gridCol>
              </a:tblGrid>
              <a:tr h="1144502">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2020</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3547073">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58,71%</a:t>
                      </a: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7" name="Tabela 6"/>
          <p:cNvGraphicFramePr>
            <a:graphicFrameLocks noGrp="1"/>
          </p:cNvGraphicFramePr>
          <p:nvPr/>
        </p:nvGraphicFramePr>
        <p:xfrm>
          <a:off x="0" y="760856"/>
          <a:ext cx="9144004" cy="1419636"/>
        </p:xfrm>
        <a:graphic>
          <a:graphicData uri="http://schemas.openxmlformats.org/drawingml/2006/table">
            <a:tbl>
              <a:tblPr/>
              <a:tblGrid>
                <a:gridCol w="909254">
                  <a:extLst>
                    <a:ext uri="{9D8B030D-6E8A-4147-A177-3AD203B41FA5}">
                      <a16:colId xmlns="" xmlns:a16="http://schemas.microsoft.com/office/drawing/2014/main" val="20000"/>
                    </a:ext>
                  </a:extLst>
                </a:gridCol>
                <a:gridCol w="823475">
                  <a:extLst>
                    <a:ext uri="{9D8B030D-6E8A-4147-A177-3AD203B41FA5}">
                      <a16:colId xmlns="" xmlns:a16="http://schemas.microsoft.com/office/drawing/2014/main" val="20001"/>
                    </a:ext>
                  </a:extLst>
                </a:gridCol>
                <a:gridCol w="823475">
                  <a:extLst>
                    <a:ext uri="{9D8B030D-6E8A-4147-A177-3AD203B41FA5}">
                      <a16:colId xmlns="" xmlns:a16="http://schemas.microsoft.com/office/drawing/2014/main" val="20002"/>
                    </a:ext>
                  </a:extLst>
                </a:gridCol>
                <a:gridCol w="823475">
                  <a:extLst>
                    <a:ext uri="{9D8B030D-6E8A-4147-A177-3AD203B41FA5}">
                      <a16:colId xmlns="" xmlns:a16="http://schemas.microsoft.com/office/drawing/2014/main" val="20003"/>
                    </a:ext>
                  </a:extLst>
                </a:gridCol>
                <a:gridCol w="823475">
                  <a:extLst>
                    <a:ext uri="{9D8B030D-6E8A-4147-A177-3AD203B41FA5}">
                      <a16:colId xmlns="" xmlns:a16="http://schemas.microsoft.com/office/drawing/2014/main" val="20004"/>
                    </a:ext>
                  </a:extLst>
                </a:gridCol>
                <a:gridCol w="823475">
                  <a:extLst>
                    <a:ext uri="{9D8B030D-6E8A-4147-A177-3AD203B41FA5}">
                      <a16:colId xmlns="" xmlns:a16="http://schemas.microsoft.com/office/drawing/2014/main" val="20005"/>
                    </a:ext>
                  </a:extLst>
                </a:gridCol>
                <a:gridCol w="823475">
                  <a:extLst>
                    <a:ext uri="{9D8B030D-6E8A-4147-A177-3AD203B41FA5}">
                      <a16:colId xmlns="" xmlns:a16="http://schemas.microsoft.com/office/drawing/2014/main" val="20006"/>
                    </a:ext>
                  </a:extLst>
                </a:gridCol>
                <a:gridCol w="823475">
                  <a:extLst>
                    <a:ext uri="{9D8B030D-6E8A-4147-A177-3AD203B41FA5}">
                      <a16:colId xmlns="" xmlns:a16="http://schemas.microsoft.com/office/drawing/2014/main" val="20007"/>
                    </a:ext>
                  </a:extLst>
                </a:gridCol>
                <a:gridCol w="823475">
                  <a:extLst>
                    <a:ext uri="{9D8B030D-6E8A-4147-A177-3AD203B41FA5}">
                      <a16:colId xmlns="" xmlns:a16="http://schemas.microsoft.com/office/drawing/2014/main" val="20008"/>
                    </a:ext>
                  </a:extLst>
                </a:gridCol>
                <a:gridCol w="823475">
                  <a:extLst>
                    <a:ext uri="{9D8B030D-6E8A-4147-A177-3AD203B41FA5}">
                      <a16:colId xmlns="" xmlns:a16="http://schemas.microsoft.com/office/drawing/2014/main" val="20009"/>
                    </a:ext>
                  </a:extLst>
                </a:gridCol>
                <a:gridCol w="823475">
                  <a:extLst>
                    <a:ext uri="{9D8B030D-6E8A-4147-A177-3AD203B41FA5}">
                      <a16:colId xmlns="" xmlns:a16="http://schemas.microsoft.com/office/drawing/2014/main" val="20010"/>
                    </a:ext>
                  </a:extLst>
                </a:gridCol>
              </a:tblGrid>
              <a:tr h="273811">
                <a:tc gridSpan="11">
                  <a:txBody>
                    <a:bodyPr/>
                    <a:lstStyle/>
                    <a:p>
                      <a:pPr algn="ctr" fontAlgn="ctr"/>
                      <a:r>
                        <a:rPr lang="pt-BR" sz="1000" b="1" i="0" u="none" strike="noStrike">
                          <a:solidFill>
                            <a:srgbClr val="000000"/>
                          </a:solidFill>
                          <a:latin typeface="Arial Narrow"/>
                        </a:rPr>
                        <a:t>COBERTURA DE ACOMPANHAMENTO DAS CONDICIONANTES DE SAÚDE DO PROGRAMA BOLSA FAMÍLIA</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320987">
                <a:tc>
                  <a:txBody>
                    <a:bodyPr/>
                    <a:lstStyle/>
                    <a:p>
                      <a:pPr algn="ctr" fontAlgn="b"/>
                      <a:r>
                        <a:rPr lang="pt-BR" sz="1000" b="1" i="0" u="none" strike="noStrike">
                          <a:solidFill>
                            <a:srgbClr val="000000"/>
                          </a:solidFill>
                          <a:latin typeface="Arial Narrow"/>
                        </a:rPr>
                        <a:t>Ano</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Narrow"/>
                        </a:rPr>
                        <a:t>2010</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2011</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2012</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2013</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2014</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2015</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2016</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2017</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2018</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Narrow"/>
                        </a:rPr>
                        <a:t>2019</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533032">
                <a:tc>
                  <a:txBody>
                    <a:bodyPr/>
                    <a:lstStyle/>
                    <a:p>
                      <a:pPr algn="ctr" fontAlgn="ctr"/>
                      <a:r>
                        <a:rPr lang="pt-BR" sz="1000" b="1" i="0" u="none" strike="noStrike">
                          <a:solidFill>
                            <a:srgbClr val="000000"/>
                          </a:solidFill>
                          <a:latin typeface="Arial Narrow"/>
                        </a:rPr>
                        <a:t>Cob. Bolsa Família</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000" b="1" i="0" u="none" strike="noStrike">
                          <a:solidFill>
                            <a:srgbClr val="000000"/>
                          </a:solidFill>
                          <a:latin typeface="Arial Narrow"/>
                        </a:rPr>
                        <a:t>34,62%</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pt-BR" sz="1000" b="1" i="0" u="none" strike="noStrike">
                          <a:solidFill>
                            <a:srgbClr val="000000"/>
                          </a:solidFill>
                          <a:latin typeface="Arial Narrow"/>
                        </a:rPr>
                        <a:t>40,17%</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37C"/>
                    </a:solidFill>
                  </a:tcPr>
                </a:tc>
                <a:tc>
                  <a:txBody>
                    <a:bodyPr/>
                    <a:lstStyle/>
                    <a:p>
                      <a:pPr algn="ctr" fontAlgn="ctr"/>
                      <a:r>
                        <a:rPr lang="pt-BR" sz="1000" b="1" i="0" u="none" strike="noStrike">
                          <a:solidFill>
                            <a:srgbClr val="000000"/>
                          </a:solidFill>
                          <a:latin typeface="Arial Narrow"/>
                        </a:rPr>
                        <a:t>44,74%</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283"/>
                    </a:solidFill>
                  </a:tcPr>
                </a:tc>
                <a:tc>
                  <a:txBody>
                    <a:bodyPr/>
                    <a:lstStyle/>
                    <a:p>
                      <a:pPr algn="ctr" fontAlgn="ctr"/>
                      <a:r>
                        <a:rPr lang="pt-BR" sz="1000" b="1" i="0" u="none" strike="noStrike">
                          <a:solidFill>
                            <a:srgbClr val="000000"/>
                          </a:solidFill>
                          <a:latin typeface="Arial Narrow"/>
                        </a:rPr>
                        <a:t>39,53%</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97A"/>
                    </a:solidFill>
                  </a:tcPr>
                </a:tc>
                <a:tc>
                  <a:txBody>
                    <a:bodyPr/>
                    <a:lstStyle/>
                    <a:p>
                      <a:pPr algn="ctr" fontAlgn="ctr"/>
                      <a:r>
                        <a:rPr lang="pt-BR" sz="1000" b="1" i="0" u="none" strike="noStrike">
                          <a:solidFill>
                            <a:srgbClr val="000000"/>
                          </a:solidFill>
                          <a:latin typeface="Arial Narrow"/>
                        </a:rPr>
                        <a:t>35,50%</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76D"/>
                    </a:solidFill>
                  </a:tcPr>
                </a:tc>
                <a:tc>
                  <a:txBody>
                    <a:bodyPr/>
                    <a:lstStyle/>
                    <a:p>
                      <a:pPr algn="ctr" fontAlgn="ctr"/>
                      <a:r>
                        <a:rPr lang="pt-BR" sz="1000" b="1" i="0" u="none" strike="noStrike">
                          <a:solidFill>
                            <a:srgbClr val="000000"/>
                          </a:solidFill>
                          <a:latin typeface="Arial Narrow"/>
                        </a:rPr>
                        <a:t>40,40%</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77D"/>
                    </a:solidFill>
                  </a:tcPr>
                </a:tc>
                <a:tc>
                  <a:txBody>
                    <a:bodyPr/>
                    <a:lstStyle/>
                    <a:p>
                      <a:pPr algn="ctr" fontAlgn="ctr"/>
                      <a:r>
                        <a:rPr lang="pt-BR" sz="1000" b="1" i="0" u="none" strike="noStrike">
                          <a:solidFill>
                            <a:srgbClr val="000000"/>
                          </a:solidFill>
                          <a:latin typeface="Arial Narrow"/>
                        </a:rPr>
                        <a:t>50,20%</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6C87D"/>
                    </a:solidFill>
                  </a:tcPr>
                </a:tc>
                <a:tc>
                  <a:txBody>
                    <a:bodyPr/>
                    <a:lstStyle/>
                    <a:p>
                      <a:pPr algn="ctr" fontAlgn="ctr"/>
                      <a:r>
                        <a:rPr lang="pt-BR" sz="1000" b="1" i="0" u="none" strike="noStrike">
                          <a:solidFill>
                            <a:srgbClr val="000000"/>
                          </a:solidFill>
                          <a:latin typeface="Arial Narrow"/>
                        </a:rPr>
                        <a:t>45,90%</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ADC81"/>
                    </a:solidFill>
                  </a:tcPr>
                </a:tc>
                <a:tc>
                  <a:txBody>
                    <a:bodyPr/>
                    <a:lstStyle/>
                    <a:p>
                      <a:pPr algn="ctr" fontAlgn="ctr"/>
                      <a:r>
                        <a:rPr lang="pt-BR" sz="1000" b="1" i="0" u="none" strike="noStrike">
                          <a:solidFill>
                            <a:srgbClr val="000000"/>
                          </a:solidFill>
                          <a:latin typeface="Arial Narrow"/>
                        </a:rPr>
                        <a:t>49,10%</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7CD7E"/>
                    </a:solidFill>
                  </a:tcPr>
                </a:tc>
                <a:tc>
                  <a:txBody>
                    <a:bodyPr/>
                    <a:lstStyle/>
                    <a:p>
                      <a:pPr algn="ctr" fontAlgn="ctr"/>
                      <a:r>
                        <a:rPr lang="pt-BR" sz="1000" b="1" i="0" u="none" strike="noStrike">
                          <a:solidFill>
                            <a:srgbClr val="000000"/>
                          </a:solidFill>
                          <a:latin typeface="Arial Narrow"/>
                        </a:rPr>
                        <a:t>52,35%</a:t>
                      </a:r>
                    </a:p>
                  </a:txBody>
                  <a:tcPr marL="8578" marR="8578" marT="8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extLst>
                  <a:ext uri="{0D108BD9-81ED-4DB2-BD59-A6C34878D82A}">
                    <a16:rowId xmlns="" xmlns:a16="http://schemas.microsoft.com/office/drawing/2014/main" val="10002"/>
                  </a:ext>
                </a:extLst>
              </a:tr>
              <a:tr h="291806">
                <a:tc gridSpan="11">
                  <a:txBody>
                    <a:bodyPr/>
                    <a:lstStyle/>
                    <a:p>
                      <a:pPr algn="l" fontAlgn="b"/>
                      <a:r>
                        <a:rPr lang="pt-BR" sz="1000" b="1" i="0" u="none" strike="noStrike" dirty="0">
                          <a:solidFill>
                            <a:srgbClr val="000000"/>
                          </a:solidFill>
                          <a:latin typeface="Arial"/>
                        </a:rPr>
                        <a:t>Fonte: DRS VII; DS - SMS/Coordenação Geral de Alimentação e Nutrição - MS</a:t>
                      </a:r>
                    </a:p>
                  </a:txBody>
                  <a:tcPr marL="8578" marR="8578" marT="8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3858</Words>
  <Application>Microsoft Office PowerPoint</Application>
  <PresentationFormat>Apresentação na tela (4:3)</PresentationFormat>
  <Paragraphs>721</Paragraphs>
  <Slides>26</Slides>
  <Notes>12</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Tema do Office</vt:lpstr>
      <vt:lpstr>Apresentação do PowerPoint</vt:lpstr>
      <vt:lpstr>Estrutura do PMS 2018-2021</vt:lpstr>
      <vt:lpstr>10 Indicadores Selecionados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06542092609</dc:creator>
  <cp:lastModifiedBy>Maria Ivonilde Lucio Vitorino</cp:lastModifiedBy>
  <cp:revision>147</cp:revision>
  <dcterms:created xsi:type="dcterms:W3CDTF">2020-09-24T15:50:11Z</dcterms:created>
  <dcterms:modified xsi:type="dcterms:W3CDTF">2020-11-05T17:33:12Z</dcterms:modified>
</cp:coreProperties>
</file>