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22A26E-44FF-465A-AAC1-FD289E545C2C}" v="2" dt="2022-02-21T12:53:15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8524F0-7DB8-4A74-88FC-A02FA49D40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7000" dirty="0"/>
              <a:t>Avaliação do PPA e </a:t>
            </a:r>
            <a:r>
              <a:rPr lang="pt-BR" sz="7000" dirty="0" err="1"/>
              <a:t>dA</a:t>
            </a:r>
            <a:r>
              <a:rPr lang="pt-BR" sz="7000" dirty="0"/>
              <a:t> PAS 2022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4A1AE45-A788-4AB3-A90B-88BDCC6B2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Uma análise comparativa entre o produto das plenárias e PPA da Secretaria de Saúde</a:t>
            </a:r>
          </a:p>
        </p:txBody>
      </p:sp>
    </p:spTree>
    <p:extLst>
      <p:ext uri="{BB962C8B-B14F-4D97-AF65-F5344CB8AC3E}">
        <p14:creationId xmlns:p14="http://schemas.microsoft.com/office/powerpoint/2010/main" val="1325384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3337D6-974C-4655-B931-4C35F5A5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92" y="1943100"/>
            <a:ext cx="9601200" cy="14859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Dado que a autarquia Mário Gatti está ligada diretamente ao gabinete do prefeito, as diretrizes e objetivos da autarquia estão no Plano Municipal de Saúde?</a:t>
            </a:r>
          </a:p>
        </p:txBody>
      </p:sp>
    </p:spTree>
    <p:extLst>
      <p:ext uri="{BB962C8B-B14F-4D97-AF65-F5344CB8AC3E}">
        <p14:creationId xmlns:p14="http://schemas.microsoft.com/office/powerpoint/2010/main" val="3944240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E16E41-12DF-4DD5-9109-7B3497C1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Não, embora apareça parcialmente na Programação anual de saúde de 2022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12F3D4B-4681-40AA-B2AE-8E3E7BB19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que aparece na Programação anual de 22:</a:t>
            </a:r>
          </a:p>
          <a:p>
            <a:pPr marL="457200" indent="-457200">
              <a:buAutoNum type="alphaLcParenR"/>
            </a:pPr>
            <a:r>
              <a:rPr lang="pt-BR" dirty="0"/>
              <a:t>Implementação do Mário </a:t>
            </a:r>
            <a:r>
              <a:rPr lang="pt-BR" dirty="0" err="1"/>
              <a:t>Gattinho</a:t>
            </a:r>
            <a:endParaRPr lang="pt-BR" dirty="0"/>
          </a:p>
          <a:p>
            <a:pPr marL="457200" indent="-457200">
              <a:buAutoNum type="alphaLcParenR"/>
            </a:pPr>
            <a:r>
              <a:rPr lang="pt-BR" dirty="0"/>
              <a:t>Implementação do Hospital da Mulher</a:t>
            </a:r>
          </a:p>
          <a:p>
            <a:pPr marL="457200" indent="-457200">
              <a:buAutoNum type="alphaLcParenR"/>
            </a:pPr>
            <a:r>
              <a:rPr lang="pt-BR" dirty="0"/>
              <a:t>Algumas metas referentes a internações hospitalares</a:t>
            </a:r>
          </a:p>
          <a:p>
            <a:pPr marL="457200" indent="-457200">
              <a:buAutoNum type="alphaLcParenR"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que não aparece:</a:t>
            </a:r>
          </a:p>
          <a:p>
            <a:pPr>
              <a:buFontTx/>
              <a:buChar char="-"/>
            </a:pPr>
            <a:r>
              <a:rPr lang="pt-BR" dirty="0"/>
              <a:t>Referências a terceirizações de serviços;</a:t>
            </a:r>
          </a:p>
          <a:p>
            <a:pPr>
              <a:buFontTx/>
              <a:buChar char="-"/>
            </a:pPr>
            <a:r>
              <a:rPr lang="pt-BR" dirty="0"/>
              <a:t>Metas de mortalidade hospitalar; taxas de permanência, entre outras clássicas de serviços hospitalares.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617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989D6F-5BA9-4582-927E-28CAB9E3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EDCE31-A45B-41B1-9346-20F983989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Há avanços quando se compara a </a:t>
            </a:r>
            <a:r>
              <a:rPr lang="pt-BR" dirty="0" err="1"/>
              <a:t>PPAs</a:t>
            </a:r>
            <a:r>
              <a:rPr lang="pt-BR" dirty="0"/>
              <a:t> anteriores – maior incorporação de propostas do controle social</a:t>
            </a:r>
          </a:p>
          <a:p>
            <a:r>
              <a:rPr lang="pt-BR" dirty="0"/>
              <a:t>Há, por outro lado, propostas importantes que não foram incorporadas</a:t>
            </a:r>
          </a:p>
          <a:p>
            <a:r>
              <a:rPr lang="pt-BR" dirty="0"/>
              <a:t>Ao final dos 4 anos ainda teremos um SUS muito aquém da potencialidade da Cidade. Não serão corrigidas as dificuldades de acesso, problemas relacionados à condições de trabalho, continuamos no caminho das terceirizações</a:t>
            </a:r>
          </a:p>
          <a:p>
            <a:r>
              <a:rPr lang="pt-BR" dirty="0"/>
              <a:t>Recomendações várias à Secretaria – ampliação de serviços, melhora institucionais na gestão local e regional, ampliação dos espaços de cogestão com trabalhadores e usuários.</a:t>
            </a:r>
          </a:p>
        </p:txBody>
      </p:sp>
    </p:spTree>
    <p:extLst>
      <p:ext uri="{BB962C8B-B14F-4D97-AF65-F5344CB8AC3E}">
        <p14:creationId xmlns:p14="http://schemas.microsoft.com/office/powerpoint/2010/main" val="231311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6DA59F-43CC-42B9-93B5-3576541F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FA83B91-3A52-4197-85DA-01CEC9D87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Avaliar o quanto o trabalho do controle social durante as plenárias transformaram em produto para o PPA e para a programação anual de 2022.</a:t>
            </a:r>
          </a:p>
          <a:p>
            <a:r>
              <a:rPr lang="pt-BR" dirty="0"/>
              <a:t>Ampliar a capacidade de conselheiros se tornarem atores estratégicos na formulação de diretrizes para a Saúde de Campinas e de fiscalização do alcance das metas</a:t>
            </a:r>
          </a:p>
          <a:p>
            <a:r>
              <a:rPr lang="pt-BR" dirty="0"/>
              <a:t>Cumprir formalidade legal, aprovando (ou não) a Programação Anual de Saúde de 2022.</a:t>
            </a:r>
          </a:p>
        </p:txBody>
      </p:sp>
    </p:spTree>
    <p:extLst>
      <p:ext uri="{BB962C8B-B14F-4D97-AF65-F5344CB8AC3E}">
        <p14:creationId xmlns:p14="http://schemas.microsoft.com/office/powerpoint/2010/main" val="412599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05EF9B-4259-47F5-A862-B89DBD9D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Indagações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6BF6F99-6037-47D4-A94D-C379DBF98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As diretrizes e objetivos contidos no Plano da Secretaria tem concordância com a diretrizes e objetivos apontados pelo plano elaborado pelo Conselho? Se Sim, as suas metas têm concordância com as dos conselhos?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Todas as diretrizes e objetivos apontados no plano do Conselho Municipal foram incorporadas pela Secretaria? Se não, quais ficaram de fora?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Dado que a autarquia Mário Gatti está ligada diretamente ao gabinete do prefeito, as diretrizes e objetivos da autarquia estão no Plano Municipal de Saúde?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780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3337D6-974C-4655-B931-4C35F5A5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92" y="194310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As diretrizes e objetivos contidos no Plano da Secretaria tem concordância com a diretrizes e objetivos apontados pelo plano elaborado pelo Conselho? Se Sim, as suas metas têm concordância com as dos conselhos?</a:t>
            </a:r>
            <a:br>
              <a:rPr lang="pt-B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26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82232A-A101-415F-912E-01F6DACB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Sim, há concordância com as diretrizes e objetivos;</a:t>
            </a:r>
            <a:br>
              <a:rPr lang="pt-BR" sz="3200" dirty="0"/>
            </a:br>
            <a:r>
              <a:rPr lang="pt-BR" sz="3200" dirty="0"/>
              <a:t>Não, não há concordância com grande parte das metas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BA1A993-A9F4-4645-8CA9-50A32FB68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dirty="0"/>
          </a:p>
          <a:p>
            <a:r>
              <a:rPr lang="pt-BR" dirty="0"/>
              <a:t>6 diretrizes </a:t>
            </a:r>
          </a:p>
          <a:p>
            <a:pPr marL="457200" indent="-457200">
              <a:buAutoNum type="alphaLcParenR"/>
            </a:pPr>
            <a:r>
              <a:rPr lang="pt-BR" dirty="0"/>
              <a:t>Ampliação de acesso aos serviços, com fortalecimento da atenção primária;</a:t>
            </a:r>
          </a:p>
          <a:p>
            <a:pPr marL="457200" indent="-457200">
              <a:buAutoNum type="alphaLcParenR"/>
            </a:pPr>
            <a:r>
              <a:rPr lang="pt-BR" dirty="0"/>
              <a:t>Ampliar os cuidados com as populações mais vulneráveis (negros, </a:t>
            </a:r>
            <a:r>
              <a:rPr lang="pt-BR" dirty="0" err="1"/>
              <a:t>lgbtqi</a:t>
            </a:r>
            <a:r>
              <a:rPr lang="pt-BR" dirty="0"/>
              <a:t>+, idosos)  e nos vários ciclos de vida;</a:t>
            </a:r>
          </a:p>
          <a:p>
            <a:pPr marL="457200" indent="-457200">
              <a:buAutoNum type="alphaLcParenR"/>
            </a:pPr>
            <a:r>
              <a:rPr lang="pt-BR" dirty="0"/>
              <a:t>Reduzir agravos por meio de ações de vigilância, prevenção e promoção de saúde;</a:t>
            </a:r>
          </a:p>
          <a:p>
            <a:pPr marL="457200" indent="-457200">
              <a:buAutoNum type="alphaLcParenR"/>
            </a:pPr>
            <a:r>
              <a:rPr lang="pt-BR" dirty="0"/>
              <a:t>Ampliar as relações federativas, regionalização e com </a:t>
            </a:r>
            <a:r>
              <a:rPr lang="pt-BR" dirty="0" err="1"/>
              <a:t>com</a:t>
            </a:r>
            <a:r>
              <a:rPr lang="pt-BR" dirty="0"/>
              <a:t> o controle social;</a:t>
            </a:r>
          </a:p>
          <a:p>
            <a:pPr marL="457200" indent="-457200">
              <a:buAutoNum type="alphaLcParenR"/>
            </a:pPr>
            <a:r>
              <a:rPr lang="pt-BR" dirty="0"/>
              <a:t>Fortalecer o papel do Estado na regulação do trabalho em saúde e ordenar a formação de pessoal voltado para as necessidades do SUS</a:t>
            </a:r>
          </a:p>
          <a:p>
            <a:pPr marL="457200" indent="-457200">
              <a:buAutoNum type="alphaLcParenR"/>
            </a:pPr>
            <a:r>
              <a:rPr lang="pt-BR" dirty="0"/>
              <a:t>Garantir financiamento adequado, enfrentando o </a:t>
            </a:r>
            <a:r>
              <a:rPr lang="pt-BR" dirty="0" err="1"/>
              <a:t>subfjnanciamento</a:t>
            </a:r>
            <a:r>
              <a:rPr lang="pt-BR" dirty="0"/>
              <a:t> federal e estadual</a:t>
            </a:r>
          </a:p>
        </p:txBody>
      </p:sp>
    </p:spTree>
    <p:extLst>
      <p:ext uri="{BB962C8B-B14F-4D97-AF65-F5344CB8AC3E}">
        <p14:creationId xmlns:p14="http://schemas.microsoft.com/office/powerpoint/2010/main" val="227546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E80B92-2110-40F0-B9F9-1F2819EE9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Metas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2BAA1F0-86A8-43E4-A519-4D60DA1EA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464953"/>
            <a:ext cx="4443984" cy="823912"/>
          </a:xfrm>
        </p:spPr>
        <p:txBody>
          <a:bodyPr/>
          <a:lstStyle/>
          <a:p>
            <a:r>
              <a:rPr lang="pt-BR" dirty="0"/>
              <a:t>DO PPA aprovado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7495426C-7539-4410-AB2F-26769052F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340864"/>
            <a:ext cx="4724400" cy="393863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Cobertura de atenção primária: 74%</a:t>
            </a:r>
          </a:p>
          <a:p>
            <a:r>
              <a:rPr lang="pt-BR" dirty="0"/>
              <a:t>Cobertura de saúde bucal: 42%</a:t>
            </a:r>
          </a:p>
          <a:p>
            <a:r>
              <a:rPr lang="pt-BR" dirty="0"/>
              <a:t>Qualificar o CAPS AD Sudoeste</a:t>
            </a:r>
          </a:p>
          <a:p>
            <a:r>
              <a:rPr lang="pt-BR" dirty="0"/>
              <a:t>Ampliar o acompanhamento das famílias do bolsa-família para 57,5%</a:t>
            </a:r>
          </a:p>
          <a:p>
            <a:r>
              <a:rPr lang="pt-BR" dirty="0"/>
              <a:t>Ampliar o número de centros de saúde com 3 práticas integrativas para ¨60%</a:t>
            </a:r>
          </a:p>
          <a:p>
            <a:r>
              <a:rPr lang="pt-BR" dirty="0"/>
              <a:t>Construção de Centros de saúde de tal modo a garantir a alocação de uma equipe para no máximo 4 mil pessoas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71477FD-EF2D-49EA-9945-55499E3421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46312" y="1477458"/>
            <a:ext cx="4443984" cy="823912"/>
          </a:xfrm>
        </p:spPr>
        <p:txBody>
          <a:bodyPr/>
          <a:lstStyle/>
          <a:p>
            <a:r>
              <a:rPr lang="pt-BR" dirty="0"/>
              <a:t>Do PPA das Plenárias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E2A51452-E758-4D6D-BE64-D75B9E623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394" y="2340864"/>
            <a:ext cx="5620137" cy="3668050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80% com 100% nas áreas de maior vulnerabilidade</a:t>
            </a:r>
          </a:p>
          <a:p>
            <a:r>
              <a:rPr lang="pt-BR" dirty="0"/>
              <a:t>80% ao final dos 4 anos e 50% já em 2022</a:t>
            </a:r>
          </a:p>
          <a:p>
            <a:r>
              <a:rPr lang="pt-BR" dirty="0"/>
              <a:t>Ampliação dos serviços de saúde mental</a:t>
            </a:r>
          </a:p>
          <a:p>
            <a:r>
              <a:rPr lang="pt-BR" dirty="0"/>
              <a:t>Ampliar para 100%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Ampliar para 100%</a:t>
            </a:r>
          </a:p>
          <a:p>
            <a:endParaRPr lang="pt-BR" dirty="0"/>
          </a:p>
          <a:p>
            <a:r>
              <a:rPr lang="pt-BR" dirty="0"/>
              <a:t>Não há referências ao número total de Centros de Saúde a serem construídos.</a:t>
            </a:r>
          </a:p>
        </p:txBody>
      </p:sp>
    </p:spTree>
    <p:extLst>
      <p:ext uri="{BB962C8B-B14F-4D97-AF65-F5344CB8AC3E}">
        <p14:creationId xmlns:p14="http://schemas.microsoft.com/office/powerpoint/2010/main" val="113243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3337D6-974C-4655-B931-4C35F5A5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92" y="194310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Todas as diretrizes e objetivos apontados no plano do Conselho Municipal foram incorporadas pela Secretaria? Se não, quais ficaram de fora?</a:t>
            </a:r>
            <a:br>
              <a:rPr lang="pt-B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042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329984-E852-46D3-AEC1-5CE7BF95B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Não: ficaram de fora inúmeras diretrizes e objetivos formulados nas plenárias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sz="3600" dirty="0"/>
              <a:t>Chama atenção que várias propostas voltadas às populações LGBTQI+, Surdos, populações vivendo em territórios muito vulneráveis ficaram de fora.</a:t>
            </a:r>
            <a:br>
              <a:rPr lang="pt-BR" sz="3600" dirty="0"/>
            </a:br>
            <a:r>
              <a:rPr lang="pt-BR" sz="3600" dirty="0"/>
              <a:t>- São propostas de custo baixo, dependendo principalmente de recursos cognitivos e organizacionais.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604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612667-14FD-4926-8A49-F0B76BB3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Propostas não absorvidas no PPA e Ou Programação Anual de 2022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8C0058B-7CE2-408E-AF56-103258E7F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Construção de novos centros de saúde no número necessário para preencher os vazios assistenciais</a:t>
            </a:r>
          </a:p>
          <a:p>
            <a:r>
              <a:rPr lang="pt-BR" dirty="0"/>
              <a:t>Ampliar os serviços substitutivos em Saúde Mental</a:t>
            </a:r>
          </a:p>
          <a:p>
            <a:r>
              <a:rPr lang="pt-BR" dirty="0"/>
              <a:t>Centros de Idosos em todos os Distritos</a:t>
            </a:r>
          </a:p>
          <a:p>
            <a:r>
              <a:rPr lang="pt-BR" dirty="0"/>
              <a:t>Retorno do funcionamento da Botica de </a:t>
            </a:r>
            <a:r>
              <a:rPr lang="pt-BR" dirty="0" err="1"/>
              <a:t>Familia</a:t>
            </a:r>
            <a:r>
              <a:rPr lang="pt-BR" dirty="0"/>
              <a:t> (?)</a:t>
            </a:r>
          </a:p>
          <a:p>
            <a:r>
              <a:rPr lang="pt-BR" dirty="0"/>
              <a:t>Implantação da Academia da Saúde em todos os Distritos</a:t>
            </a:r>
          </a:p>
          <a:p>
            <a:r>
              <a:rPr lang="pt-BR" dirty="0"/>
              <a:t>Acabar com a lei de </a:t>
            </a:r>
            <a:r>
              <a:rPr lang="pt-BR" dirty="0" err="1"/>
              <a:t>Co-gestão</a:t>
            </a:r>
            <a:endParaRPr lang="pt-BR" dirty="0"/>
          </a:p>
          <a:p>
            <a:r>
              <a:rPr lang="pt-BR" dirty="0"/>
              <a:t>Suspender a Rede Mário Gatti e incorporar os serviços à Secretaria de Saúde.</a:t>
            </a:r>
          </a:p>
        </p:txBody>
      </p:sp>
    </p:spTree>
    <p:extLst>
      <p:ext uri="{BB962C8B-B14F-4D97-AF65-F5344CB8AC3E}">
        <p14:creationId xmlns:p14="http://schemas.microsoft.com/office/powerpoint/2010/main" val="484755482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82</TotalTime>
  <Words>752</Words>
  <Application>Microsoft Office PowerPoint</Application>
  <PresentationFormat>Personalizar</PresentationFormat>
  <Paragraphs>62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Cortar</vt:lpstr>
      <vt:lpstr>Avaliação do PPA e dA PAS 2022</vt:lpstr>
      <vt:lpstr>Objetivos</vt:lpstr>
      <vt:lpstr>Indagações</vt:lpstr>
      <vt:lpstr>A) As diretrizes e objetivos contidos no Plano da Secretaria tem concordância com a diretrizes e objetivos apontados pelo plano elaborado pelo Conselho? Se Sim, as suas metas têm concordância com as dos conselhos? </vt:lpstr>
      <vt:lpstr>Sim, há concordância com as diretrizes e objetivos; Não, não há concordância com grande parte das metas</vt:lpstr>
      <vt:lpstr>Exemplos de Metas</vt:lpstr>
      <vt:lpstr>B) Todas as diretrizes e objetivos apontados no plano do Conselho Municipal foram incorporadas pela Secretaria? Se não, quais ficaram de fora? </vt:lpstr>
      <vt:lpstr>Não: ficaram de fora inúmeras diretrizes e objetivos formulados nas plenárias   Chama atenção que várias propostas voltadas às populações LGBTQI+, Surdos, populações vivendo em territórios muito vulneráveis ficaram de fora. - São propostas de custo baixo, dependendo principalmente de recursos cognitivos e organizacionais. </vt:lpstr>
      <vt:lpstr>Propostas não absorvidas no PPA e Ou Programação Anual de 2022</vt:lpstr>
      <vt:lpstr>c) Dado que a autarquia Mário Gatti está ligada diretamente ao gabinete do prefeito, as diretrizes e objetivos da autarquia estão no Plano Municipal de Saúde?</vt:lpstr>
      <vt:lpstr>Não, embora apareça parcialmente na Programação anual de saúde de 2022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do PPA e dA PAS 2022</dc:title>
  <dc:creator>Roberto Farias</dc:creator>
  <cp:lastModifiedBy>Maria Ivonilde Lucio Vitorino</cp:lastModifiedBy>
  <cp:revision>3</cp:revision>
  <dcterms:created xsi:type="dcterms:W3CDTF">2022-02-21T11:58:00Z</dcterms:created>
  <dcterms:modified xsi:type="dcterms:W3CDTF">2022-05-06T13:27:44Z</dcterms:modified>
</cp:coreProperties>
</file>