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72" r:id="rId3"/>
    <p:sldId id="285" r:id="rId4"/>
    <p:sldId id="284" r:id="rId5"/>
    <p:sldId id="303" r:id="rId6"/>
    <p:sldId id="312" r:id="rId7"/>
    <p:sldId id="265" r:id="rId8"/>
    <p:sldId id="314" r:id="rId9"/>
    <p:sldId id="307" r:id="rId10"/>
    <p:sldId id="313" r:id="rId11"/>
    <p:sldId id="304" r:id="rId12"/>
    <p:sldId id="305" r:id="rId13"/>
    <p:sldId id="311" r:id="rId14"/>
    <p:sldId id="306" r:id="rId15"/>
    <p:sldId id="301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e - Paula" initials="J-P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F5FD"/>
    <a:srgbClr val="08DAF6"/>
    <a:srgbClr val="6EE9FA"/>
    <a:srgbClr val="B686DA"/>
    <a:srgbClr val="893CC2"/>
    <a:srgbClr val="7332A4"/>
    <a:srgbClr val="57267C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532" autoAdjust="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AB18-982F-45A3-B4EF-44908CCAEA6B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0C6F-7C3B-46B0-860C-A02E78F210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21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AB18-982F-45A3-B4EF-44908CCAEA6B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0C6F-7C3B-46B0-860C-A02E78F210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47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AB18-982F-45A3-B4EF-44908CCAEA6B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0C6F-7C3B-46B0-860C-A02E78F210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25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AB18-982F-45A3-B4EF-44908CCAEA6B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0C6F-7C3B-46B0-860C-A02E78F210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97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AB18-982F-45A3-B4EF-44908CCAEA6B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0C6F-7C3B-46B0-860C-A02E78F210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21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AB18-982F-45A3-B4EF-44908CCAEA6B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0C6F-7C3B-46B0-860C-A02E78F210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349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AB18-982F-45A3-B4EF-44908CCAEA6B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0C6F-7C3B-46B0-860C-A02E78F210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88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AB18-982F-45A3-B4EF-44908CCAEA6B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0C6F-7C3B-46B0-860C-A02E78F210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56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AB18-982F-45A3-B4EF-44908CCAEA6B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0C6F-7C3B-46B0-860C-A02E78F210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26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AB18-982F-45A3-B4EF-44908CCAEA6B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0C6F-7C3B-46B0-860C-A02E78F210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28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AB18-982F-45A3-B4EF-44908CCAEA6B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0C6F-7C3B-46B0-860C-A02E78F210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911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9AB18-982F-45A3-B4EF-44908CCAEA6B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20C6F-7C3B-46B0-860C-A02E78F210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61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7668" y="0"/>
            <a:ext cx="12215898" cy="6857999"/>
          </a:xfrm>
          <a:solidFill>
            <a:srgbClr val="6EE9FA"/>
          </a:solidFill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Calibri "/>
                <a:cs typeface="Arial" panose="020B0604020202020204" pitchFamily="34" charset="0"/>
              </a:rPr>
              <a:t>Aditamento do Convênio Assistencial com a</a:t>
            </a:r>
            <a:br>
              <a:rPr lang="pt-BR" sz="3600" dirty="0" smtClean="0">
                <a:latin typeface="Calibri "/>
                <a:cs typeface="Arial" panose="020B0604020202020204" pitchFamily="34" charset="0"/>
              </a:rPr>
            </a:br>
            <a:r>
              <a:rPr lang="pt-BR" sz="3600" dirty="0" smtClean="0">
                <a:latin typeface="Calibri "/>
                <a:cs typeface="Arial" panose="020B0604020202020204" pitchFamily="34" charset="0"/>
              </a:rPr>
              <a:t>Fundação Síndrome de </a:t>
            </a:r>
            <a:r>
              <a:rPr lang="pt-BR" sz="3600" dirty="0" err="1" smtClean="0">
                <a:latin typeface="Calibri "/>
                <a:cs typeface="Arial" panose="020B0604020202020204" pitchFamily="34" charset="0"/>
              </a:rPr>
              <a:t>Down</a:t>
            </a:r>
            <a:r>
              <a:rPr lang="pt-BR" sz="3600" dirty="0" smtClean="0">
                <a:latin typeface="Calibri "/>
                <a:cs typeface="Arial" panose="020B0604020202020204" pitchFamily="34" charset="0"/>
              </a:rPr>
              <a:t> – FSD</a:t>
            </a:r>
            <a:br>
              <a:rPr lang="pt-BR" sz="3600" dirty="0" smtClean="0">
                <a:latin typeface="Calibri "/>
                <a:cs typeface="Arial" panose="020B0604020202020204" pitchFamily="34" charset="0"/>
              </a:rPr>
            </a:br>
            <a:r>
              <a:rPr lang="pt-BR" sz="3600" dirty="0" smtClean="0">
                <a:latin typeface="Calibri "/>
                <a:cs typeface="Arial" panose="020B0604020202020204" pitchFamily="34" charset="0"/>
              </a:rPr>
              <a:t/>
            </a:r>
            <a:br>
              <a:rPr lang="pt-BR" sz="3600" dirty="0" smtClean="0">
                <a:latin typeface="Calibri "/>
                <a:cs typeface="Arial" panose="020B0604020202020204" pitchFamily="34" charset="0"/>
              </a:rPr>
            </a:br>
            <a:r>
              <a:rPr lang="pt-BR" sz="3600" dirty="0" smtClean="0">
                <a:latin typeface="Calibri "/>
                <a:cs typeface="Arial" panose="020B0604020202020204" pitchFamily="34" charset="0"/>
              </a:rPr>
              <a:t>por 41 meses</a:t>
            </a:r>
            <a:br>
              <a:rPr lang="pt-BR" sz="3600" dirty="0" smtClean="0">
                <a:latin typeface="Calibri "/>
                <a:cs typeface="Arial" panose="020B0604020202020204" pitchFamily="34" charset="0"/>
              </a:rPr>
            </a:br>
            <a:r>
              <a:rPr lang="pt-BR" sz="3600" dirty="0">
                <a:latin typeface="Calibri "/>
                <a:cs typeface="Arial" panose="020B0604020202020204" pitchFamily="34" charset="0"/>
              </a:rPr>
              <a:t/>
            </a:r>
            <a:br>
              <a:rPr lang="pt-BR" sz="3600" dirty="0">
                <a:latin typeface="Calibri "/>
                <a:cs typeface="Arial" panose="020B0604020202020204" pitchFamily="34" charset="0"/>
              </a:rPr>
            </a:br>
            <a:r>
              <a:rPr lang="pt-BR" sz="3600" dirty="0">
                <a:latin typeface="Calibri "/>
                <a:cs typeface="Arial" panose="020B0604020202020204" pitchFamily="34" charset="0"/>
              </a:rPr>
              <a:t/>
            </a:r>
            <a:br>
              <a:rPr lang="pt-BR" sz="3600" dirty="0">
                <a:latin typeface="Calibri "/>
                <a:cs typeface="Arial" panose="020B0604020202020204" pitchFamily="34" charset="0"/>
              </a:rPr>
            </a:br>
            <a:r>
              <a:rPr lang="pt-BR" sz="3600" dirty="0" smtClean="0">
                <a:latin typeface="Calibri "/>
                <a:cs typeface="Arial" panose="020B0604020202020204" pitchFamily="34" charset="0"/>
              </a:rPr>
              <a:t>PMC.2020.00052565-70</a:t>
            </a:r>
            <a:r>
              <a:rPr lang="pt-BR" sz="3600" dirty="0">
                <a:latin typeface="Calibri "/>
                <a:cs typeface="Arial" panose="020B0604020202020204" pitchFamily="34" charset="0"/>
              </a:rPr>
              <a:t/>
            </a:r>
            <a:br>
              <a:rPr lang="pt-BR" sz="3600" dirty="0">
                <a:latin typeface="Calibri "/>
                <a:cs typeface="Arial" panose="020B0604020202020204" pitchFamily="34" charset="0"/>
              </a:rPr>
            </a:br>
            <a:r>
              <a:rPr lang="pt-BR" sz="3600" dirty="0" smtClean="0">
                <a:latin typeface="Calibri "/>
                <a:cs typeface="Arial" panose="020B0604020202020204" pitchFamily="34" charset="0"/>
              </a:rPr>
              <a:t>disponibilizado ao CMS no dia 08 de março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Agrupar 42">
            <a:extLst>
              <a:ext uri="{FF2B5EF4-FFF2-40B4-BE49-F238E27FC236}">
                <a16:creationId xmlns:a16="http://schemas.microsoft.com/office/drawing/2014/main" xmlns="" id="{F1A22A6C-ED24-4180-9C8C-BA4F6B08CA38}"/>
              </a:ext>
            </a:extLst>
          </p:cNvPr>
          <p:cNvGrpSpPr>
            <a:grpSpLocks noChangeAspect="1"/>
          </p:cNvGrpSpPr>
          <p:nvPr/>
        </p:nvGrpSpPr>
        <p:grpSpPr>
          <a:xfrm>
            <a:off x="387247" y="232012"/>
            <a:ext cx="1482496" cy="510646"/>
            <a:chOff x="9026425" y="5447211"/>
            <a:chExt cx="2867524" cy="1303458"/>
          </a:xfrm>
        </p:grpSpPr>
        <p:pic>
          <p:nvPicPr>
            <p:cNvPr id="4" name="Imagem 3">
              <a:extLst>
                <a:ext uri="{FF2B5EF4-FFF2-40B4-BE49-F238E27FC236}">
                  <a16:creationId xmlns:a16="http://schemas.microsoft.com/office/drawing/2014/main" xmlns="" id="{9E9C5190-AD0A-4A9E-AFE6-2FC9570FD0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696"/>
            <a:stretch/>
          </p:blipFill>
          <p:spPr>
            <a:xfrm>
              <a:off x="9026425" y="5459243"/>
              <a:ext cx="1092133" cy="1291426"/>
            </a:xfrm>
            <a:prstGeom prst="rect">
              <a:avLst/>
            </a:prstGeom>
          </p:spPr>
        </p:pic>
        <p:pic>
          <p:nvPicPr>
            <p:cNvPr id="5" name="Imagem 4">
              <a:extLst>
                <a:ext uri="{FF2B5EF4-FFF2-40B4-BE49-F238E27FC236}">
                  <a16:creationId xmlns:a16="http://schemas.microsoft.com/office/drawing/2014/main" xmlns="" id="{17103A6B-C02B-460B-B278-5EDD4B1A21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82"/>
            <a:stretch/>
          </p:blipFill>
          <p:spPr>
            <a:xfrm>
              <a:off x="10034337" y="5447211"/>
              <a:ext cx="1859612" cy="1291426"/>
            </a:xfrm>
            <a:prstGeom prst="rect">
              <a:avLst/>
            </a:prstGeom>
          </p:spPr>
        </p:pic>
      </p:grp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99C38CDF-05E2-49DA-BF0E-AEB6D293BA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88" y="6250674"/>
            <a:ext cx="1154778" cy="4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704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44460" cy="1571635"/>
          </a:xfrm>
          <a:solidFill>
            <a:srgbClr val="08DAF6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latin typeface="+mn-lt"/>
                <a:cs typeface="Arial" pitchFamily="34" charset="0"/>
              </a:rPr>
              <a:t/>
            </a:r>
            <a:br>
              <a:rPr lang="pt-BR" sz="3600" b="1" dirty="0" smtClean="0">
                <a:latin typeface="+mn-lt"/>
                <a:cs typeface="Arial" pitchFamily="34" charset="0"/>
              </a:rPr>
            </a:br>
            <a:r>
              <a:rPr lang="pt-BR" sz="3600" b="1" dirty="0" smtClean="0">
                <a:latin typeface="+mn-lt"/>
                <a:cs typeface="Arial" pitchFamily="34" charset="0"/>
              </a:rPr>
              <a:t>Legislação e normas que regulamentam as atividades</a:t>
            </a:r>
            <a:endParaRPr lang="pt-BR" sz="3600" b="1" dirty="0">
              <a:latin typeface="+mn-lt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70" y="1571612"/>
            <a:ext cx="12144460" cy="5286411"/>
          </a:xfrm>
          <a:solidFill>
            <a:srgbClr val="BBF5FD"/>
          </a:solidFill>
        </p:spPr>
        <p:txBody>
          <a:bodyPr>
            <a:noAutofit/>
          </a:bodyPr>
          <a:lstStyle/>
          <a:p>
            <a:pPr lvl="0"/>
            <a:r>
              <a:rPr lang="pt-BR" sz="2400" dirty="0" smtClean="0"/>
              <a:t>Portaria de Consolidação No. 3 de 28 de Setembro de 2017, que consolida as normas sobre as redes do Sistema Único de Saúde, e que faz menção a Portaria nº 793, de 24 de abril de 2012, que instituiu a Rede de Cuidados à Pessoa com Deficiência no âmbito do Sistema Único de Saúde, revogada).</a:t>
            </a:r>
          </a:p>
          <a:p>
            <a:pPr lvl="0"/>
            <a:endParaRPr lang="pt-BR" sz="2400" dirty="0" smtClean="0"/>
          </a:p>
          <a:p>
            <a:pPr lvl="0"/>
            <a:r>
              <a:rPr lang="pt-BR" sz="2400" dirty="0" smtClean="0"/>
              <a:t>Portaria de Consolidação No. 01, de 28/09/2017, com o atendimento humanizado e centrado nas necessidades individuais dos usuários, e que faz menção a Portaria nº 1.034 de 05/05/2010, revogada).</a:t>
            </a:r>
          </a:p>
          <a:p>
            <a:pPr lvl="0"/>
            <a:endParaRPr lang="pt-BR" sz="2400" dirty="0" smtClean="0"/>
          </a:p>
          <a:p>
            <a:pPr lvl="0"/>
            <a:r>
              <a:rPr lang="pt-BR" sz="2400" dirty="0" smtClean="0"/>
              <a:t>Portaria de Consolidação 03 de 28/09/2017, com ações nos diferentes programas da Instituição, que têm como princípio norteador o cuidado integral e assistência multiprofissional sob uma lógica interdisciplinar, e que faz menção a Portaria nº 793 de 24/04/2012, revogada.</a:t>
            </a:r>
          </a:p>
          <a:p>
            <a:pPr lvl="0"/>
            <a:endParaRPr lang="pt-BR" sz="2400" dirty="0" smtClean="0"/>
          </a:p>
        </p:txBody>
      </p:sp>
      <p:grpSp>
        <p:nvGrpSpPr>
          <p:cNvPr id="4" name="Agrupar 42">
            <a:extLst>
              <a:ext uri="{FF2B5EF4-FFF2-40B4-BE49-F238E27FC236}">
                <a16:creationId xmlns:a16="http://schemas.microsoft.com/office/drawing/2014/main" xmlns="" id="{F1A22A6C-ED24-4180-9C8C-BA4F6B08CA38}"/>
              </a:ext>
            </a:extLst>
          </p:cNvPr>
          <p:cNvGrpSpPr>
            <a:grpSpLocks noChangeAspect="1"/>
          </p:cNvGrpSpPr>
          <p:nvPr/>
        </p:nvGrpSpPr>
        <p:grpSpPr>
          <a:xfrm>
            <a:off x="387247" y="232012"/>
            <a:ext cx="1482496" cy="510646"/>
            <a:chOff x="9026425" y="5447211"/>
            <a:chExt cx="2867524" cy="1303458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xmlns="" id="{9E9C5190-AD0A-4A9E-AFE6-2FC9570FD0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696"/>
            <a:stretch/>
          </p:blipFill>
          <p:spPr>
            <a:xfrm>
              <a:off x="9026425" y="5459243"/>
              <a:ext cx="1092133" cy="1291426"/>
            </a:xfrm>
            <a:prstGeom prst="rect">
              <a:avLst/>
            </a:prstGeom>
          </p:spPr>
        </p:pic>
        <p:pic>
          <p:nvPicPr>
            <p:cNvPr id="6" name="Imagem 5">
              <a:extLst>
                <a:ext uri="{FF2B5EF4-FFF2-40B4-BE49-F238E27FC236}">
                  <a16:creationId xmlns:a16="http://schemas.microsoft.com/office/drawing/2014/main" xmlns="" id="{17103A6B-C02B-460B-B278-5EDD4B1A21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82"/>
            <a:stretch/>
          </p:blipFill>
          <p:spPr>
            <a:xfrm>
              <a:off x="10034337" y="5447211"/>
              <a:ext cx="1859612" cy="1291426"/>
            </a:xfrm>
            <a:prstGeom prst="rect">
              <a:avLst/>
            </a:prstGeom>
          </p:spPr>
        </p:pic>
      </p:grp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9C38CDF-05E2-49DA-BF0E-AEB6D293BA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88" y="6250674"/>
            <a:ext cx="1154778" cy="4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46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70" y="-23"/>
            <a:ext cx="12144460" cy="1571635"/>
          </a:xfrm>
          <a:solidFill>
            <a:srgbClr val="08DAF6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Economicidade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70" y="1571612"/>
            <a:ext cx="12144460" cy="5286411"/>
          </a:xfrm>
          <a:solidFill>
            <a:srgbClr val="BBF5FD"/>
          </a:solidFill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Análises:</a:t>
            </a:r>
          </a:p>
          <a:p>
            <a:pPr>
              <a:buFontTx/>
              <a:buChar char="-"/>
            </a:pP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comparativa dos RH, relacionado a custos e expertise.</a:t>
            </a:r>
          </a:p>
          <a:p>
            <a:pPr>
              <a:buFontTx/>
              <a:buChar char="-"/>
            </a:pP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comparativa dos equipamentos (temos próprio o CRR que atende deficiência física, os CAPS, que atendem mental, além das conveniadas que atendem complexidades distintas da Fundação)</a:t>
            </a:r>
          </a:p>
          <a:p>
            <a:pPr>
              <a:buFontTx/>
              <a:buChar char="-"/>
            </a:pP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relativa a capacidade instalada (dois prédios próprios)</a:t>
            </a:r>
          </a:p>
          <a:p>
            <a:pPr>
              <a:buFontTx/>
              <a:buChar char="-"/>
            </a:pP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relativa as compras acima de R$ 1.500,00 (3 orçamentos)</a:t>
            </a:r>
          </a:p>
          <a:p>
            <a:pPr>
              <a:buFontTx/>
              <a:buChar char="-"/>
            </a:pP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relativa a contrapartida (R$ 1.500,00)  </a:t>
            </a: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Agrupar 42">
            <a:extLst>
              <a:ext uri="{FF2B5EF4-FFF2-40B4-BE49-F238E27FC236}">
                <a16:creationId xmlns:a16="http://schemas.microsoft.com/office/drawing/2014/main" xmlns="" id="{F1A22A6C-ED24-4180-9C8C-BA4F6B08CA38}"/>
              </a:ext>
            </a:extLst>
          </p:cNvPr>
          <p:cNvGrpSpPr>
            <a:grpSpLocks noChangeAspect="1"/>
          </p:cNvGrpSpPr>
          <p:nvPr/>
        </p:nvGrpSpPr>
        <p:grpSpPr>
          <a:xfrm>
            <a:off x="387247" y="232012"/>
            <a:ext cx="1482496" cy="510646"/>
            <a:chOff x="9026425" y="5447211"/>
            <a:chExt cx="2867524" cy="1303458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xmlns="" id="{9E9C5190-AD0A-4A9E-AFE6-2FC9570FD0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696"/>
            <a:stretch/>
          </p:blipFill>
          <p:spPr>
            <a:xfrm>
              <a:off x="9026425" y="5459243"/>
              <a:ext cx="1092133" cy="1291426"/>
            </a:xfrm>
            <a:prstGeom prst="rect">
              <a:avLst/>
            </a:prstGeom>
          </p:spPr>
        </p:pic>
        <p:pic>
          <p:nvPicPr>
            <p:cNvPr id="6" name="Imagem 5">
              <a:extLst>
                <a:ext uri="{FF2B5EF4-FFF2-40B4-BE49-F238E27FC236}">
                  <a16:creationId xmlns:a16="http://schemas.microsoft.com/office/drawing/2014/main" xmlns="" id="{17103A6B-C02B-460B-B278-5EDD4B1A21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82"/>
            <a:stretch/>
          </p:blipFill>
          <p:spPr>
            <a:xfrm>
              <a:off x="10034337" y="5447211"/>
              <a:ext cx="1859612" cy="1291426"/>
            </a:xfrm>
            <a:prstGeom prst="rect">
              <a:avLst/>
            </a:prstGeom>
          </p:spPr>
        </p:pic>
      </p:grp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9C38CDF-05E2-49DA-BF0E-AEB6D293BA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88" y="6250674"/>
            <a:ext cx="1154778" cy="4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46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70" y="-23"/>
            <a:ext cx="12144460" cy="1571635"/>
          </a:xfrm>
          <a:solidFill>
            <a:srgbClr val="08DAF6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600" b="1" dirty="0" smtClean="0"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Demonstrativos de Cálculo/ Cronograma de Desembolso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70" y="1571612"/>
            <a:ext cx="12144460" cy="5286411"/>
          </a:xfrm>
          <a:solidFill>
            <a:srgbClr val="BBF5FD"/>
          </a:solidFill>
        </p:spPr>
        <p:txBody>
          <a:bodyPr>
            <a:noAutofit/>
          </a:bodyPr>
          <a:lstStyle/>
          <a:p>
            <a:r>
              <a:rPr lang="pt-BR" sz="3000" dirty="0" smtClean="0"/>
              <a:t> A entidade demonstrou custo mensal no valor de R$ 114.567,61, sendo:</a:t>
            </a:r>
          </a:p>
          <a:p>
            <a:pPr>
              <a:buFontTx/>
              <a:buChar char="-"/>
            </a:pPr>
            <a:r>
              <a:rPr lang="pt-BR" sz="3000" dirty="0" smtClean="0"/>
              <a:t>R$ 80.736,13 do recurso federal</a:t>
            </a:r>
          </a:p>
          <a:p>
            <a:pPr>
              <a:buFontTx/>
              <a:buChar char="-"/>
            </a:pPr>
            <a:r>
              <a:rPr lang="pt-BR" sz="3000" dirty="0" smtClean="0"/>
              <a:t>R$ 33.831,48 do recurso municipal.</a:t>
            </a:r>
          </a:p>
          <a:p>
            <a:pPr>
              <a:buNone/>
            </a:pPr>
            <a:r>
              <a:rPr lang="pt-BR" sz="3200" dirty="0" smtClean="0">
                <a:cs typeface="Arial" panose="020B0604020202020204" pitchFamily="34" charset="0"/>
              </a:rPr>
              <a:t>  Ano: R$ 1.374.811,32</a:t>
            </a:r>
          </a:p>
          <a:p>
            <a:pPr>
              <a:buNone/>
            </a:pPr>
            <a:r>
              <a:rPr lang="pt-BR" sz="3200" dirty="0" smtClean="0">
                <a:cs typeface="Arial" panose="020B0604020202020204" pitchFamily="34" charset="0"/>
              </a:rPr>
              <a:t>  Nos 41 meses: R$ 4.697.272,01</a:t>
            </a:r>
          </a:p>
          <a:p>
            <a:pPr>
              <a:buNone/>
            </a:pPr>
            <a:endParaRPr lang="pt-BR" sz="3000" dirty="0" smtClean="0"/>
          </a:p>
          <a:p>
            <a:r>
              <a:rPr lang="pt-BR" sz="3000" dirty="0" smtClean="0"/>
              <a:t>Além da contrapartida R$ 1.500,00 mensais</a:t>
            </a:r>
          </a:p>
          <a:p>
            <a:pPr>
              <a:buNone/>
            </a:pPr>
            <a:r>
              <a:rPr lang="pt-BR" sz="3000" dirty="0" smtClean="0"/>
              <a:t>   Ano: R$ 18.000,00</a:t>
            </a:r>
          </a:p>
          <a:p>
            <a:pPr>
              <a:buNone/>
            </a:pPr>
            <a:r>
              <a:rPr lang="pt-BR" sz="3000" dirty="0" smtClean="0"/>
              <a:t>   Nos 41 meses: R$ 61.500,00</a:t>
            </a:r>
          </a:p>
          <a:p>
            <a:pPr>
              <a:buNone/>
            </a:pPr>
            <a:endParaRPr lang="pt-BR" sz="3000" dirty="0" smtClean="0"/>
          </a:p>
        </p:txBody>
      </p:sp>
      <p:grpSp>
        <p:nvGrpSpPr>
          <p:cNvPr id="4" name="Agrupar 42">
            <a:extLst>
              <a:ext uri="{FF2B5EF4-FFF2-40B4-BE49-F238E27FC236}">
                <a16:creationId xmlns:a16="http://schemas.microsoft.com/office/drawing/2014/main" xmlns="" id="{F1A22A6C-ED24-4180-9C8C-BA4F6B08CA38}"/>
              </a:ext>
            </a:extLst>
          </p:cNvPr>
          <p:cNvGrpSpPr>
            <a:grpSpLocks noChangeAspect="1"/>
          </p:cNvGrpSpPr>
          <p:nvPr/>
        </p:nvGrpSpPr>
        <p:grpSpPr>
          <a:xfrm>
            <a:off x="387247" y="232012"/>
            <a:ext cx="1482496" cy="510646"/>
            <a:chOff x="9026425" y="5447211"/>
            <a:chExt cx="2867524" cy="1303458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xmlns="" id="{9E9C5190-AD0A-4A9E-AFE6-2FC9570FD0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696"/>
            <a:stretch/>
          </p:blipFill>
          <p:spPr>
            <a:xfrm>
              <a:off x="9026425" y="5459243"/>
              <a:ext cx="1092133" cy="1291426"/>
            </a:xfrm>
            <a:prstGeom prst="rect">
              <a:avLst/>
            </a:prstGeom>
          </p:spPr>
        </p:pic>
        <p:pic>
          <p:nvPicPr>
            <p:cNvPr id="6" name="Imagem 5">
              <a:extLst>
                <a:ext uri="{FF2B5EF4-FFF2-40B4-BE49-F238E27FC236}">
                  <a16:creationId xmlns:a16="http://schemas.microsoft.com/office/drawing/2014/main" xmlns="" id="{17103A6B-C02B-460B-B278-5EDD4B1A21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82"/>
            <a:stretch/>
          </p:blipFill>
          <p:spPr>
            <a:xfrm>
              <a:off x="10034337" y="5447211"/>
              <a:ext cx="1859612" cy="1291426"/>
            </a:xfrm>
            <a:prstGeom prst="rect">
              <a:avLst/>
            </a:prstGeom>
          </p:spPr>
        </p:pic>
      </p:grp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9C38CDF-05E2-49DA-BF0E-AEB6D293BA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88" y="6250674"/>
            <a:ext cx="1154778" cy="4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46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44460" cy="1571635"/>
          </a:xfrm>
          <a:solidFill>
            <a:srgbClr val="08DAF6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latin typeface="Calibri "/>
                <a:cs typeface="Arial" pitchFamily="34" charset="0"/>
              </a:rPr>
              <a:t>Plano de Aplicação do Recurso</a:t>
            </a:r>
            <a:endParaRPr lang="pt-BR" sz="3600" b="1" dirty="0">
              <a:latin typeface="Calibri 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70" y="1571612"/>
            <a:ext cx="12144460" cy="5286411"/>
          </a:xfrm>
          <a:solidFill>
            <a:srgbClr val="BBF5FD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pt-BR" sz="2400" dirty="0" smtClean="0"/>
              <a:t>       </a:t>
            </a:r>
          </a:p>
          <a:p>
            <a:r>
              <a:rPr lang="pt-BR" sz="3000" dirty="0" smtClean="0"/>
              <a:t>Os recursos serão destinados a pessoal, encargos, auxílios, material de consumo e serviços de terceiros, para fins de execução do objeto proposto.</a:t>
            </a:r>
          </a:p>
        </p:txBody>
      </p:sp>
      <p:grpSp>
        <p:nvGrpSpPr>
          <p:cNvPr id="4" name="Agrupar 42">
            <a:extLst>
              <a:ext uri="{FF2B5EF4-FFF2-40B4-BE49-F238E27FC236}">
                <a16:creationId xmlns:a16="http://schemas.microsoft.com/office/drawing/2014/main" xmlns="" id="{F1A22A6C-ED24-4180-9C8C-BA4F6B08CA38}"/>
              </a:ext>
            </a:extLst>
          </p:cNvPr>
          <p:cNvGrpSpPr>
            <a:grpSpLocks noChangeAspect="1"/>
          </p:cNvGrpSpPr>
          <p:nvPr/>
        </p:nvGrpSpPr>
        <p:grpSpPr>
          <a:xfrm>
            <a:off x="387247" y="232012"/>
            <a:ext cx="1482496" cy="510646"/>
            <a:chOff x="9026425" y="5447211"/>
            <a:chExt cx="2867524" cy="1303458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xmlns="" id="{9E9C5190-AD0A-4A9E-AFE6-2FC9570FD0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696"/>
            <a:stretch/>
          </p:blipFill>
          <p:spPr>
            <a:xfrm>
              <a:off x="9026425" y="5459243"/>
              <a:ext cx="1092133" cy="1291426"/>
            </a:xfrm>
            <a:prstGeom prst="rect">
              <a:avLst/>
            </a:prstGeom>
          </p:spPr>
        </p:pic>
        <p:pic>
          <p:nvPicPr>
            <p:cNvPr id="6" name="Imagem 5">
              <a:extLst>
                <a:ext uri="{FF2B5EF4-FFF2-40B4-BE49-F238E27FC236}">
                  <a16:creationId xmlns:a16="http://schemas.microsoft.com/office/drawing/2014/main" xmlns="" id="{17103A6B-C02B-460B-B278-5EDD4B1A21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82"/>
            <a:stretch/>
          </p:blipFill>
          <p:spPr>
            <a:xfrm>
              <a:off x="10034337" y="5447211"/>
              <a:ext cx="1859612" cy="1291426"/>
            </a:xfrm>
            <a:prstGeom prst="rect">
              <a:avLst/>
            </a:prstGeom>
          </p:spPr>
        </p:pic>
      </p:grp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9C38CDF-05E2-49DA-BF0E-AEB6D293BA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88" y="6250674"/>
            <a:ext cx="1154778" cy="4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46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70" y="-23"/>
            <a:ext cx="12144460" cy="1571635"/>
          </a:xfrm>
          <a:solidFill>
            <a:srgbClr val="08DAF6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Metas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70" y="1571612"/>
            <a:ext cx="12144460" cy="5286411"/>
          </a:xfrm>
          <a:solidFill>
            <a:srgbClr val="BBF5FD"/>
          </a:solidFill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Matriz de Monitoramento contém metas quantitativas (60%) e qualitativas (40%):</a:t>
            </a:r>
          </a:p>
          <a:p>
            <a:pPr marL="514350" indent="-514350">
              <a:buNone/>
            </a:pPr>
            <a:endParaRPr lang="pt-B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None/>
            </a:pPr>
            <a:r>
              <a:rPr lang="pt-BR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Quantitativas: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realizar 2.876 procedimentos ambulatoriais </a:t>
            </a:r>
          </a:p>
          <a:p>
            <a:pPr marL="514350" indent="-514350">
              <a:buNone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ofertar vagas de acesso no SIRESP</a:t>
            </a:r>
          </a:p>
          <a:p>
            <a:pPr marL="514350" indent="-514350">
              <a:buNone/>
            </a:pPr>
            <a:endParaRPr lang="pt-B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None/>
            </a:pPr>
            <a:r>
              <a:rPr lang="pt-BR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Qualitativas: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relatórios quadrimestrais de encaminhamentos</a:t>
            </a:r>
          </a:p>
          <a:p>
            <a:pPr marL="514350" indent="-514350">
              <a:buNone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relatórios semestrais de capacitações e </a:t>
            </a:r>
            <a:r>
              <a:rPr lang="pt-BR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matriciamentos</a:t>
            </a:r>
            <a:endParaRPr lang="pt-B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None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relatórios quadrimestrais dos usuários inseridos nos programas</a:t>
            </a:r>
          </a:p>
          <a:p>
            <a:pPr marL="514350" indent="-514350">
              <a:buNone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relatórios dos grupos estruturados</a:t>
            </a:r>
          </a:p>
          <a:p>
            <a:pPr marL="514350" indent="-514350">
              <a:buNone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relatório de pesquisa opinião (atendimentos prestados e evolução) </a:t>
            </a:r>
          </a:p>
        </p:txBody>
      </p:sp>
      <p:grpSp>
        <p:nvGrpSpPr>
          <p:cNvPr id="4" name="Agrupar 42">
            <a:extLst>
              <a:ext uri="{FF2B5EF4-FFF2-40B4-BE49-F238E27FC236}">
                <a16:creationId xmlns:a16="http://schemas.microsoft.com/office/drawing/2014/main" xmlns="" id="{F1A22A6C-ED24-4180-9C8C-BA4F6B08CA38}"/>
              </a:ext>
            </a:extLst>
          </p:cNvPr>
          <p:cNvGrpSpPr>
            <a:grpSpLocks noChangeAspect="1"/>
          </p:cNvGrpSpPr>
          <p:nvPr/>
        </p:nvGrpSpPr>
        <p:grpSpPr>
          <a:xfrm>
            <a:off x="387247" y="232012"/>
            <a:ext cx="1482496" cy="510646"/>
            <a:chOff x="9026425" y="5447211"/>
            <a:chExt cx="2867524" cy="1303458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xmlns="" id="{9E9C5190-AD0A-4A9E-AFE6-2FC9570FD0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696"/>
            <a:stretch/>
          </p:blipFill>
          <p:spPr>
            <a:xfrm>
              <a:off x="9026425" y="5459243"/>
              <a:ext cx="1092133" cy="1291426"/>
            </a:xfrm>
            <a:prstGeom prst="rect">
              <a:avLst/>
            </a:prstGeom>
          </p:spPr>
        </p:pic>
        <p:pic>
          <p:nvPicPr>
            <p:cNvPr id="6" name="Imagem 5">
              <a:extLst>
                <a:ext uri="{FF2B5EF4-FFF2-40B4-BE49-F238E27FC236}">
                  <a16:creationId xmlns:a16="http://schemas.microsoft.com/office/drawing/2014/main" xmlns="" id="{17103A6B-C02B-460B-B278-5EDD4B1A21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82"/>
            <a:stretch/>
          </p:blipFill>
          <p:spPr>
            <a:xfrm>
              <a:off x="10034337" y="5447211"/>
              <a:ext cx="1859612" cy="1291426"/>
            </a:xfrm>
            <a:prstGeom prst="rect">
              <a:avLst/>
            </a:prstGeom>
          </p:spPr>
        </p:pic>
      </p:grp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9C38CDF-05E2-49DA-BF0E-AEB6D293BA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88" y="6250674"/>
            <a:ext cx="1154778" cy="4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46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7668" y="0"/>
            <a:ext cx="12215898" cy="6857999"/>
          </a:xfrm>
          <a:solidFill>
            <a:srgbClr val="6EE9FA"/>
          </a:solidFill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latin typeface="+mn-lt"/>
                <a:cs typeface="Arial" pitchFamily="34" charset="0"/>
              </a:rPr>
              <a:t>FIM</a:t>
            </a:r>
            <a:br>
              <a:rPr lang="pt-BR" sz="3600" b="1" dirty="0" smtClean="0">
                <a:latin typeface="+mn-lt"/>
                <a:cs typeface="Arial" pitchFamily="34" charset="0"/>
              </a:rPr>
            </a:br>
            <a:r>
              <a:rPr lang="pt-BR" sz="3600" b="1" dirty="0" smtClean="0">
                <a:latin typeface="+mn-lt"/>
                <a:cs typeface="Arial" pitchFamily="34" charset="0"/>
              </a:rPr>
              <a:t/>
            </a:r>
            <a:br>
              <a:rPr lang="pt-BR" sz="3600" b="1" dirty="0" smtClean="0">
                <a:latin typeface="+mn-lt"/>
                <a:cs typeface="Arial" pitchFamily="34" charset="0"/>
              </a:rPr>
            </a:br>
            <a:r>
              <a:rPr lang="pt-BR" sz="3600" b="1" dirty="0" smtClean="0">
                <a:latin typeface="+mn-lt"/>
                <a:cs typeface="Arial" pitchFamily="34" charset="0"/>
              </a:rPr>
              <a:t/>
            </a:r>
            <a:br>
              <a:rPr lang="pt-BR" sz="3600" b="1" dirty="0" smtClean="0">
                <a:latin typeface="+mn-lt"/>
                <a:cs typeface="Arial" pitchFamily="34" charset="0"/>
              </a:rPr>
            </a:br>
            <a:r>
              <a:rPr lang="pt-BR" sz="3600" b="1" dirty="0" smtClean="0">
                <a:latin typeface="+mn-lt"/>
                <a:cs typeface="Arial" pitchFamily="34" charset="0"/>
              </a:rPr>
              <a:t>Obrigada</a:t>
            </a:r>
            <a:br>
              <a:rPr lang="pt-BR" sz="3600" b="1" dirty="0" smtClean="0">
                <a:latin typeface="+mn-lt"/>
                <a:cs typeface="Arial" pitchFamily="34" charset="0"/>
              </a:rPr>
            </a:br>
            <a:r>
              <a:rPr lang="pt-BR" sz="3600" b="1" dirty="0" smtClean="0">
                <a:latin typeface="+mn-lt"/>
                <a:cs typeface="Arial" pitchFamily="34" charset="0"/>
              </a:rPr>
              <a:t/>
            </a:r>
            <a:br>
              <a:rPr lang="pt-BR" sz="3600" b="1" dirty="0" smtClean="0">
                <a:latin typeface="+mn-lt"/>
                <a:cs typeface="Arial" pitchFamily="34" charset="0"/>
              </a:rPr>
            </a:br>
            <a:r>
              <a:rPr lang="pt-BR" sz="3600" b="1" dirty="0" smtClean="0">
                <a:latin typeface="+mn-lt"/>
                <a:cs typeface="Arial" pitchFamily="34" charset="0"/>
              </a:rPr>
              <a:t>Paula Lemos </a:t>
            </a:r>
            <a:r>
              <a:rPr lang="pt-BR" sz="3600" b="1" dirty="0" err="1" smtClean="0">
                <a:latin typeface="+mn-lt"/>
                <a:cs typeface="Arial" pitchFamily="34" charset="0"/>
              </a:rPr>
              <a:t>Reale</a:t>
            </a:r>
            <a:r>
              <a:rPr lang="pt-BR" sz="3600" b="1" dirty="0" smtClean="0">
                <a:latin typeface="+mn-lt"/>
                <a:cs typeface="Arial" pitchFamily="34" charset="0"/>
              </a:rPr>
              <a:t/>
            </a:r>
            <a:br>
              <a:rPr lang="pt-BR" sz="3600" b="1" dirty="0" smtClean="0">
                <a:latin typeface="+mn-lt"/>
                <a:cs typeface="Arial" pitchFamily="34" charset="0"/>
              </a:rPr>
            </a:br>
            <a:r>
              <a:rPr lang="pt-BR" sz="3600" b="1" dirty="0" smtClean="0">
                <a:latin typeface="+mn-lt"/>
                <a:cs typeface="Arial" pitchFamily="34" charset="0"/>
              </a:rPr>
              <a:t/>
            </a:r>
            <a:br>
              <a:rPr lang="pt-BR" sz="3600" b="1" dirty="0" smtClean="0">
                <a:latin typeface="+mn-lt"/>
                <a:cs typeface="Arial" pitchFamily="34" charset="0"/>
              </a:rPr>
            </a:br>
            <a:r>
              <a:rPr lang="pt-BR" sz="3600" b="1" dirty="0" smtClean="0">
                <a:latin typeface="+mn-lt"/>
                <a:cs typeface="Arial" pitchFamily="34" charset="0"/>
              </a:rPr>
              <a:t>Responsável Técnica de convênios</a:t>
            </a:r>
            <a:br>
              <a:rPr lang="pt-BR" sz="3600" b="1" dirty="0" smtClean="0">
                <a:latin typeface="+mn-lt"/>
                <a:cs typeface="Arial" pitchFamily="34" charset="0"/>
              </a:rPr>
            </a:br>
            <a:r>
              <a:rPr lang="pt-BR" sz="3600" b="1" dirty="0" smtClean="0">
                <a:latin typeface="+mn-lt"/>
                <a:cs typeface="Arial" pitchFamily="34" charset="0"/>
              </a:rPr>
              <a:t>DGDO/ SMS</a:t>
            </a:r>
            <a:endParaRPr lang="pt-BR" sz="3600" b="1" dirty="0">
              <a:latin typeface="+mn-lt"/>
              <a:cs typeface="Arial" pitchFamily="34" charset="0"/>
            </a:endParaRPr>
          </a:p>
        </p:txBody>
      </p:sp>
      <p:grpSp>
        <p:nvGrpSpPr>
          <p:cNvPr id="3" name="Agrupar 42">
            <a:extLst>
              <a:ext uri="{FF2B5EF4-FFF2-40B4-BE49-F238E27FC236}">
                <a16:creationId xmlns:a16="http://schemas.microsoft.com/office/drawing/2014/main" xmlns="" id="{F1A22A6C-ED24-4180-9C8C-BA4F6B08CA38}"/>
              </a:ext>
            </a:extLst>
          </p:cNvPr>
          <p:cNvGrpSpPr>
            <a:grpSpLocks noChangeAspect="1"/>
          </p:cNvGrpSpPr>
          <p:nvPr/>
        </p:nvGrpSpPr>
        <p:grpSpPr>
          <a:xfrm>
            <a:off x="387247" y="232012"/>
            <a:ext cx="1482496" cy="510646"/>
            <a:chOff x="9026425" y="5447211"/>
            <a:chExt cx="2867524" cy="1303458"/>
          </a:xfrm>
        </p:grpSpPr>
        <p:pic>
          <p:nvPicPr>
            <p:cNvPr id="4" name="Imagem 3">
              <a:extLst>
                <a:ext uri="{FF2B5EF4-FFF2-40B4-BE49-F238E27FC236}">
                  <a16:creationId xmlns:a16="http://schemas.microsoft.com/office/drawing/2014/main" xmlns="" id="{9E9C5190-AD0A-4A9E-AFE6-2FC9570FD0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696"/>
            <a:stretch/>
          </p:blipFill>
          <p:spPr>
            <a:xfrm>
              <a:off x="9026425" y="5459243"/>
              <a:ext cx="1092133" cy="1291426"/>
            </a:xfrm>
            <a:prstGeom prst="rect">
              <a:avLst/>
            </a:prstGeom>
          </p:spPr>
        </p:pic>
        <p:pic>
          <p:nvPicPr>
            <p:cNvPr id="5" name="Imagem 4">
              <a:extLst>
                <a:ext uri="{FF2B5EF4-FFF2-40B4-BE49-F238E27FC236}">
                  <a16:creationId xmlns:a16="http://schemas.microsoft.com/office/drawing/2014/main" xmlns="" id="{17103A6B-C02B-460B-B278-5EDD4B1A21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82"/>
            <a:stretch/>
          </p:blipFill>
          <p:spPr>
            <a:xfrm>
              <a:off x="10034337" y="5447211"/>
              <a:ext cx="1859612" cy="1291426"/>
            </a:xfrm>
            <a:prstGeom prst="rect">
              <a:avLst/>
            </a:prstGeom>
          </p:spPr>
        </p:pic>
      </p:grp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99C38CDF-05E2-49DA-BF0E-AEB6D293BA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88" y="6250674"/>
            <a:ext cx="1154778" cy="4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33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7668" y="-24"/>
            <a:ext cx="12215898" cy="1536167"/>
          </a:xfrm>
          <a:solidFill>
            <a:srgbClr val="08DAF6"/>
          </a:solidFill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latin typeface="+mn-lt"/>
                <a:cs typeface="Arial" panose="020B0604020202020204" pitchFamily="34" charset="0"/>
              </a:rPr>
              <a:t>Fundação Síndrome de </a:t>
            </a:r>
            <a:r>
              <a:rPr lang="pt-BR" sz="3600" b="1" dirty="0" err="1" smtClean="0">
                <a:latin typeface="+mn-lt"/>
                <a:cs typeface="Arial" panose="020B0604020202020204" pitchFamily="34" charset="0"/>
              </a:rPr>
              <a:t>Down</a:t>
            </a:r>
            <a:endParaRPr lang="pt-BR" sz="36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70" y="1500174"/>
            <a:ext cx="12144460" cy="5357850"/>
          </a:xfrm>
          <a:solidFill>
            <a:srgbClr val="BBF5FD"/>
          </a:solidFill>
        </p:spPr>
        <p:txBody>
          <a:bodyPr>
            <a:normAutofit/>
          </a:bodyPr>
          <a:lstStyle/>
          <a:p>
            <a:r>
              <a:rPr lang="pt-BR" sz="3000" b="1" dirty="0">
                <a:latin typeface="Calibri "/>
                <a:cs typeface="Arial" pitchFamily="34" charset="0"/>
              </a:rPr>
              <a:t>Entidade privada sem fins lucrativos</a:t>
            </a:r>
          </a:p>
          <a:p>
            <a:pPr marL="0" indent="0">
              <a:buNone/>
            </a:pPr>
            <a:endParaRPr lang="pt-BR" sz="3000" b="1" dirty="0">
              <a:latin typeface="Calibri "/>
              <a:cs typeface="Arial" pitchFamily="34" charset="0"/>
            </a:endParaRPr>
          </a:p>
          <a:p>
            <a:r>
              <a:rPr lang="pt-BR" sz="3000" b="1" dirty="0">
                <a:latin typeface="Calibri "/>
                <a:cs typeface="Arial" pitchFamily="34" charset="0"/>
              </a:rPr>
              <a:t>Fundada </a:t>
            </a:r>
            <a:r>
              <a:rPr lang="pt-BR" sz="3000" b="1" dirty="0" smtClean="0">
                <a:latin typeface="Calibri "/>
                <a:cs typeface="Arial" pitchFamily="34" charset="0"/>
              </a:rPr>
              <a:t>há mais de 38 anos</a:t>
            </a:r>
          </a:p>
          <a:p>
            <a:pPr>
              <a:buNone/>
            </a:pPr>
            <a:endParaRPr lang="pt-BR" sz="3000" b="1" dirty="0">
              <a:latin typeface="Calibri "/>
              <a:cs typeface="Arial" pitchFamily="34" charset="0"/>
            </a:endParaRPr>
          </a:p>
          <a:p>
            <a:r>
              <a:rPr lang="pt-BR" sz="3000" b="1" dirty="0" smtClean="0">
                <a:latin typeface="Calibri "/>
                <a:cs typeface="Arial" pitchFamily="34" charset="0"/>
              </a:rPr>
              <a:t>Localizada à </a:t>
            </a:r>
            <a:r>
              <a:rPr lang="pt-BR" sz="3000" dirty="0" smtClean="0">
                <a:latin typeface="Calibri "/>
                <a:cs typeface="Arial" pitchFamily="34" charset="0"/>
              </a:rPr>
              <a:t>R. José Antônio Marinho 430 – Barão Geraldo</a:t>
            </a:r>
          </a:p>
          <a:p>
            <a:pPr>
              <a:buNone/>
            </a:pPr>
            <a:endParaRPr lang="pt-BR" sz="3000" dirty="0">
              <a:latin typeface="Calibri "/>
              <a:cs typeface="Arial" pitchFamily="34" charset="0"/>
            </a:endParaRPr>
          </a:p>
          <a:p>
            <a:r>
              <a:rPr lang="pt-BR" sz="3000" b="1" dirty="0">
                <a:latin typeface="Calibri "/>
                <a:cs typeface="Arial" pitchFamily="34" charset="0"/>
              </a:rPr>
              <a:t>Equipe técnica: </a:t>
            </a:r>
            <a:r>
              <a:rPr lang="pt-BR" sz="3000" dirty="0" smtClean="0">
                <a:latin typeface="Calibri "/>
                <a:cs typeface="Arial" pitchFamily="34" charset="0"/>
              </a:rPr>
              <a:t>psicólogo, terapeuta, fisioterapeuta, fonoaudiólogo, pedagogo, entre outros </a:t>
            </a:r>
            <a:endParaRPr lang="pt-BR" sz="3000" dirty="0">
              <a:latin typeface="Calibri "/>
              <a:cs typeface="Arial" pitchFamily="34" charset="0"/>
            </a:endParaRPr>
          </a:p>
          <a:p>
            <a:pPr marL="0" indent="0">
              <a:buNone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endParaRPr lang="pt-BR" sz="3200" dirty="0">
              <a:latin typeface="Arial" pitchFamily="34" charset="0"/>
              <a:cs typeface="Arial" pitchFamily="34" charset="0"/>
            </a:endParaRPr>
          </a:p>
          <a:p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Agrupar 42">
            <a:extLst>
              <a:ext uri="{FF2B5EF4-FFF2-40B4-BE49-F238E27FC236}">
                <a16:creationId xmlns:a16="http://schemas.microsoft.com/office/drawing/2014/main" xmlns="" id="{F1A22A6C-ED24-4180-9C8C-BA4F6B08CA38}"/>
              </a:ext>
            </a:extLst>
          </p:cNvPr>
          <p:cNvGrpSpPr>
            <a:grpSpLocks noChangeAspect="1"/>
          </p:cNvGrpSpPr>
          <p:nvPr/>
        </p:nvGrpSpPr>
        <p:grpSpPr>
          <a:xfrm>
            <a:off x="387247" y="232012"/>
            <a:ext cx="1482496" cy="510646"/>
            <a:chOff x="9026425" y="5447211"/>
            <a:chExt cx="2867524" cy="1303458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xmlns="" id="{9E9C5190-AD0A-4A9E-AFE6-2FC9570FD0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696"/>
            <a:stretch/>
          </p:blipFill>
          <p:spPr>
            <a:xfrm>
              <a:off x="9026425" y="5459243"/>
              <a:ext cx="1092133" cy="1291426"/>
            </a:xfrm>
            <a:prstGeom prst="rect">
              <a:avLst/>
            </a:prstGeom>
          </p:spPr>
        </p:pic>
        <p:pic>
          <p:nvPicPr>
            <p:cNvPr id="6" name="Imagem 5">
              <a:extLst>
                <a:ext uri="{FF2B5EF4-FFF2-40B4-BE49-F238E27FC236}">
                  <a16:creationId xmlns:a16="http://schemas.microsoft.com/office/drawing/2014/main" xmlns="" id="{17103A6B-C02B-460B-B278-5EDD4B1A21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82"/>
            <a:stretch/>
          </p:blipFill>
          <p:spPr>
            <a:xfrm>
              <a:off x="10034337" y="5447211"/>
              <a:ext cx="1859612" cy="1291426"/>
            </a:xfrm>
            <a:prstGeom prst="rect">
              <a:avLst/>
            </a:prstGeom>
          </p:spPr>
        </p:pic>
      </p:grp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9C38CDF-05E2-49DA-BF0E-AEB6D293BA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88" y="6250674"/>
            <a:ext cx="1154778" cy="4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52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7668" y="-24"/>
            <a:ext cx="12215898" cy="1536167"/>
          </a:xfrm>
          <a:solidFill>
            <a:srgbClr val="08DAF6"/>
          </a:solidFill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Calibri "/>
                <a:cs typeface="Arial" panose="020B0604020202020204" pitchFamily="34" charset="0"/>
              </a:rPr>
              <a:t>Atendidos e Capacidade Instalada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70" y="1500174"/>
            <a:ext cx="12144460" cy="5357850"/>
          </a:xfrm>
          <a:solidFill>
            <a:srgbClr val="BBF5FD"/>
          </a:solidFill>
        </p:spPr>
        <p:txBody>
          <a:bodyPr>
            <a:normAutofit/>
          </a:bodyPr>
          <a:lstStyle/>
          <a:p>
            <a:pPr>
              <a:buNone/>
            </a:pPr>
            <a:endParaRPr lang="pt-BR" sz="3000" dirty="0" smtClean="0">
              <a:cs typeface="Arial" pitchFamily="34" charset="0"/>
            </a:endParaRPr>
          </a:p>
          <a:p>
            <a:r>
              <a:rPr lang="pt-BR" sz="3000" dirty="0" smtClean="0"/>
              <a:t>Realizou em média </a:t>
            </a:r>
            <a:r>
              <a:rPr lang="pt-BR" sz="3000" dirty="0" smtClean="0">
                <a:solidFill>
                  <a:srgbClr val="FF0000"/>
                </a:solidFill>
              </a:rPr>
              <a:t>2.108</a:t>
            </a:r>
            <a:r>
              <a:rPr lang="pt-BR" sz="3000" dirty="0" smtClean="0"/>
              <a:t> procedimentos por mês,  dentre visitas, consultas, atendimentos, acompanhamentos do desenvolvimento e oficinas</a:t>
            </a:r>
          </a:p>
          <a:p>
            <a:pPr>
              <a:buNone/>
            </a:pPr>
            <a:r>
              <a:rPr lang="pt-BR" sz="3000" dirty="0" smtClean="0">
                <a:cs typeface="Arial" pitchFamily="34" charset="0"/>
              </a:rPr>
              <a:t>   </a:t>
            </a:r>
          </a:p>
          <a:p>
            <a:r>
              <a:rPr lang="pt-BR" sz="3000" dirty="0" smtClean="0">
                <a:cs typeface="Arial" pitchFamily="34" charset="0"/>
              </a:rPr>
              <a:t>Oferta 11 vagas semanais, cujo agendamento das vagas é realizado pelo sistema de regulação oficial do município (SIRESP)</a:t>
            </a:r>
          </a:p>
          <a:p>
            <a:pPr>
              <a:buNone/>
            </a:pPr>
            <a:endParaRPr lang="pt-BR" sz="3000" dirty="0" smtClean="0">
              <a:cs typeface="Arial" pitchFamily="34" charset="0"/>
            </a:endParaRPr>
          </a:p>
          <a:p>
            <a:r>
              <a:rPr lang="pt-BR" sz="3000" dirty="0" smtClean="0">
                <a:cs typeface="Arial" pitchFamily="34" charset="0"/>
              </a:rPr>
              <a:t>Nos últimos 12 meses ofertou 641 vagas, sendo 323 para reabilitação intelectual, 52 para gestantes e 266 para apoio à vida adulta</a:t>
            </a:r>
            <a:endParaRPr lang="pt-BR" sz="3200" dirty="0" smtClean="0">
              <a:latin typeface="Calibri "/>
              <a:cs typeface="Arial" pitchFamily="34" charset="0"/>
            </a:endParaRPr>
          </a:p>
          <a:p>
            <a:pPr>
              <a:buNone/>
            </a:pPr>
            <a:endParaRPr lang="pt-BR" sz="3000" dirty="0">
              <a:latin typeface="Calibri "/>
              <a:cs typeface="Arial" pitchFamily="34" charset="0"/>
            </a:endParaRPr>
          </a:p>
          <a:p>
            <a:pPr marL="0" indent="0">
              <a:buNone/>
            </a:pP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Agrupar 42">
            <a:extLst>
              <a:ext uri="{FF2B5EF4-FFF2-40B4-BE49-F238E27FC236}">
                <a16:creationId xmlns:a16="http://schemas.microsoft.com/office/drawing/2014/main" xmlns="" id="{F1A22A6C-ED24-4180-9C8C-BA4F6B08CA38}"/>
              </a:ext>
            </a:extLst>
          </p:cNvPr>
          <p:cNvGrpSpPr>
            <a:grpSpLocks noChangeAspect="1"/>
          </p:cNvGrpSpPr>
          <p:nvPr/>
        </p:nvGrpSpPr>
        <p:grpSpPr>
          <a:xfrm>
            <a:off x="387247" y="232012"/>
            <a:ext cx="1482496" cy="510646"/>
            <a:chOff x="9026425" y="5447211"/>
            <a:chExt cx="2867524" cy="1303458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xmlns="" id="{9E9C5190-AD0A-4A9E-AFE6-2FC9570FD0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696"/>
            <a:stretch/>
          </p:blipFill>
          <p:spPr>
            <a:xfrm>
              <a:off x="9026425" y="5459243"/>
              <a:ext cx="1092133" cy="1291426"/>
            </a:xfrm>
            <a:prstGeom prst="rect">
              <a:avLst/>
            </a:prstGeom>
          </p:spPr>
        </p:pic>
        <p:pic>
          <p:nvPicPr>
            <p:cNvPr id="6" name="Imagem 5">
              <a:extLst>
                <a:ext uri="{FF2B5EF4-FFF2-40B4-BE49-F238E27FC236}">
                  <a16:creationId xmlns:a16="http://schemas.microsoft.com/office/drawing/2014/main" xmlns="" id="{17103A6B-C02B-460B-B278-5EDD4B1A21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82"/>
            <a:stretch/>
          </p:blipFill>
          <p:spPr>
            <a:xfrm>
              <a:off x="10034337" y="5447211"/>
              <a:ext cx="1859612" cy="1291426"/>
            </a:xfrm>
            <a:prstGeom prst="rect">
              <a:avLst/>
            </a:prstGeom>
          </p:spPr>
        </p:pic>
      </p:grp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9C38CDF-05E2-49DA-BF0E-AEB6D293BA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88" y="6250674"/>
            <a:ext cx="1154778" cy="4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96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215898" cy="1536167"/>
          </a:xfrm>
          <a:solidFill>
            <a:srgbClr val="08DAF6"/>
          </a:solidFill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Calibri "/>
                <a:cs typeface="Arial" panose="020B0604020202020204" pitchFamily="34" charset="0"/>
              </a:rPr>
              <a:t>Finalidade </a:t>
            </a:r>
            <a:r>
              <a:rPr lang="pt-BR" sz="3600" b="1" dirty="0" smtClean="0">
                <a:latin typeface="Calibri "/>
                <a:cs typeface="Arial" panose="020B0604020202020204" pitchFamily="34" charset="0"/>
              </a:rPr>
              <a:t>Estatutária</a:t>
            </a:r>
            <a:endParaRPr lang="pt-BR" sz="3600" b="1" dirty="0">
              <a:latin typeface="Calibri 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70" y="1500174"/>
            <a:ext cx="12144460" cy="5357850"/>
          </a:xfrm>
          <a:solidFill>
            <a:srgbClr val="BBF5FD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>
                <a:solidFill>
                  <a:srgbClr val="FF0000"/>
                </a:solidFill>
              </a:rPr>
              <a:t>I - Atividades promotoras da saúde integral da pessoa com síndrome de </a:t>
            </a:r>
            <a:r>
              <a:rPr lang="pt-BR" sz="3200" dirty="0" err="1" smtClean="0">
                <a:solidFill>
                  <a:srgbClr val="FF0000"/>
                </a:solidFill>
              </a:rPr>
              <a:t>Down</a:t>
            </a:r>
            <a:r>
              <a:rPr lang="pt-BR" sz="3200" dirty="0" smtClean="0">
                <a:solidFill>
                  <a:srgbClr val="FF0000"/>
                </a:solidFill>
              </a:rPr>
              <a:t> e deficiência intelectual</a:t>
            </a:r>
            <a:r>
              <a:rPr lang="pt-BR" sz="3200" dirty="0" smtClean="0"/>
              <a:t>, cujos direitos fundamentais à vida, à saúde, à liberdade, ao respeito, à dignidade, à convivência familiar e comunitária, à educação, à cultura, ao esporte, ao lazer, à profissionalização e à proteção no trabalho devem ser garantidos;</a:t>
            </a:r>
          </a:p>
          <a:p>
            <a:pPr>
              <a:buNone/>
            </a:pP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>
                <a:solidFill>
                  <a:srgbClr val="FF0000"/>
                </a:solidFill>
              </a:rPr>
              <a:t>V - Incentivo à formação, ao aperfeiçoamento e à especialização de pessoal </a:t>
            </a:r>
            <a:r>
              <a:rPr lang="pt-BR" sz="3200" dirty="0" smtClean="0"/>
              <a:t>docente e técnico, nos níveis de graduação e pós-graduação e </a:t>
            </a:r>
            <a:r>
              <a:rPr lang="pt-BR" sz="3200" dirty="0" smtClean="0">
                <a:solidFill>
                  <a:srgbClr val="FF0000"/>
                </a:solidFill>
              </a:rPr>
              <a:t>sob a forma de educação continuada, bem como promoção, por iniciativa própria, de cursos com esses objetivos;</a:t>
            </a:r>
          </a:p>
          <a:p>
            <a:pPr>
              <a:buNone/>
            </a:pP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>
                <a:solidFill>
                  <a:srgbClr val="FF0000"/>
                </a:solidFill>
              </a:rPr>
              <a:t>VI - Promoção de cursos, seminários, congressos, conferências e palestras </a:t>
            </a:r>
            <a:r>
              <a:rPr lang="pt-BR" sz="3200" dirty="0" smtClean="0"/>
              <a:t>de informação técnico-científica e pedagógica e divulgação dos resultados obtidos;</a:t>
            </a:r>
          </a:p>
          <a:p>
            <a:endParaRPr lang="pt-BR" sz="3200" dirty="0" smtClean="0"/>
          </a:p>
        </p:txBody>
      </p:sp>
      <p:grpSp>
        <p:nvGrpSpPr>
          <p:cNvPr id="4" name="Agrupar 42">
            <a:extLst>
              <a:ext uri="{FF2B5EF4-FFF2-40B4-BE49-F238E27FC236}">
                <a16:creationId xmlns:a16="http://schemas.microsoft.com/office/drawing/2014/main" xmlns="" id="{F1A22A6C-ED24-4180-9C8C-BA4F6B08CA38}"/>
              </a:ext>
            </a:extLst>
          </p:cNvPr>
          <p:cNvGrpSpPr>
            <a:grpSpLocks noChangeAspect="1"/>
          </p:cNvGrpSpPr>
          <p:nvPr/>
        </p:nvGrpSpPr>
        <p:grpSpPr>
          <a:xfrm>
            <a:off x="387247" y="232012"/>
            <a:ext cx="1482496" cy="510646"/>
            <a:chOff x="9026425" y="5447211"/>
            <a:chExt cx="2867524" cy="1303458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xmlns="" id="{9E9C5190-AD0A-4A9E-AFE6-2FC9570FD0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696"/>
            <a:stretch/>
          </p:blipFill>
          <p:spPr>
            <a:xfrm>
              <a:off x="9026425" y="5459243"/>
              <a:ext cx="1092133" cy="1291426"/>
            </a:xfrm>
            <a:prstGeom prst="rect">
              <a:avLst/>
            </a:prstGeom>
          </p:spPr>
        </p:pic>
        <p:pic>
          <p:nvPicPr>
            <p:cNvPr id="6" name="Imagem 5">
              <a:extLst>
                <a:ext uri="{FF2B5EF4-FFF2-40B4-BE49-F238E27FC236}">
                  <a16:creationId xmlns:a16="http://schemas.microsoft.com/office/drawing/2014/main" xmlns="" id="{17103A6B-C02B-460B-B278-5EDD4B1A21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82"/>
            <a:stretch/>
          </p:blipFill>
          <p:spPr>
            <a:xfrm>
              <a:off x="10034337" y="5447211"/>
              <a:ext cx="1859612" cy="1291426"/>
            </a:xfrm>
            <a:prstGeom prst="rect">
              <a:avLst/>
            </a:prstGeom>
          </p:spPr>
        </p:pic>
      </p:grp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9C38CDF-05E2-49DA-BF0E-AEB6D293BA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88" y="6250674"/>
            <a:ext cx="1154778" cy="4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50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7668" y="-24"/>
            <a:ext cx="12215898" cy="1536167"/>
          </a:xfrm>
          <a:solidFill>
            <a:srgbClr val="08DAF6"/>
          </a:solidFill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latin typeface="+mn-lt"/>
                <a:cs typeface="Arial" panose="020B0604020202020204" pitchFamily="34" charset="0"/>
              </a:rPr>
              <a:t>Objeto do TC</a:t>
            </a:r>
            <a:endParaRPr lang="pt-BR" sz="36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70" y="1500174"/>
            <a:ext cx="12144460" cy="5357850"/>
          </a:xfrm>
          <a:solidFill>
            <a:srgbClr val="BBF5FD"/>
          </a:solidFill>
        </p:spPr>
        <p:txBody>
          <a:bodyPr>
            <a:normAutofit/>
          </a:bodyPr>
          <a:lstStyle/>
          <a:p>
            <a:pPr>
              <a:buNone/>
            </a:pPr>
            <a:endParaRPr lang="pt-B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t-BR" sz="3200" b="1" dirty="0" smtClean="0"/>
              <a:t>stabelecer e desenvolver</a:t>
            </a:r>
            <a:r>
              <a:rPr lang="pt-BR" sz="3200" dirty="0" smtClean="0"/>
              <a:t>, em regime de cooperação mútua entre os partícipes, </a:t>
            </a:r>
            <a:r>
              <a:rPr lang="pt-BR" sz="3200" b="1" dirty="0" smtClean="0"/>
              <a:t>um Programa de Parceria na Assistência Integral à Saúde das pessoas com Síndrome de </a:t>
            </a:r>
            <a:r>
              <a:rPr lang="pt-BR" sz="3200" b="1" dirty="0" err="1" smtClean="0"/>
              <a:t>Down</a:t>
            </a:r>
            <a:r>
              <a:rPr lang="pt-BR" sz="3200" b="1" dirty="0" smtClean="0"/>
              <a:t> e/ou deficiência intelectual </a:t>
            </a:r>
            <a:r>
              <a:rPr lang="pt-BR" sz="3200" dirty="0" smtClean="0"/>
              <a:t>do Município de Campinas, no âmbito do Sistema Único de Saúde, </a:t>
            </a:r>
            <a:r>
              <a:rPr lang="pt-BR" sz="3200" b="1" dirty="0" smtClean="0"/>
              <a:t>promovend</a:t>
            </a:r>
            <a:r>
              <a:rPr lang="pt-BR" sz="3200" dirty="0" smtClean="0"/>
              <a:t>o com eficiência </a:t>
            </a:r>
            <a:r>
              <a:rPr lang="pt-BR" sz="3200" b="1" dirty="0" smtClean="0"/>
              <a:t>o desenvolvimento global dessas pessoas</a:t>
            </a:r>
            <a:r>
              <a:rPr lang="pt-BR" sz="3200" dirty="0" smtClean="0"/>
              <a:t>, e atuar como agente transformador para que a sociedade respeite e incorpore a diversidade humana, assim como </a:t>
            </a:r>
            <a:r>
              <a:rPr lang="pt-BR" sz="3200" b="1" dirty="0" smtClean="0"/>
              <a:t>contribuir na formação dos técnicos da Rede de Saúde e </a:t>
            </a:r>
            <a:r>
              <a:rPr lang="pt-BR" sz="3200" b="1" dirty="0" err="1" smtClean="0"/>
              <a:t>intersetorial</a:t>
            </a:r>
            <a:r>
              <a:rPr lang="pt-BR" sz="3200" b="1" dirty="0" smtClean="0"/>
              <a:t> de Campinas – SP e Região.</a:t>
            </a:r>
          </a:p>
          <a:p>
            <a:pPr>
              <a:buNone/>
            </a:pPr>
            <a:endParaRPr lang="pt-BR" sz="3200" dirty="0" smtClean="0">
              <a:cs typeface="Arial" pitchFamily="34" charset="0"/>
            </a:endParaRPr>
          </a:p>
        </p:txBody>
      </p:sp>
      <p:grpSp>
        <p:nvGrpSpPr>
          <p:cNvPr id="4" name="Agrupar 42">
            <a:extLst>
              <a:ext uri="{FF2B5EF4-FFF2-40B4-BE49-F238E27FC236}">
                <a16:creationId xmlns:a16="http://schemas.microsoft.com/office/drawing/2014/main" xmlns="" id="{F1A22A6C-ED24-4180-9C8C-BA4F6B08CA38}"/>
              </a:ext>
            </a:extLst>
          </p:cNvPr>
          <p:cNvGrpSpPr>
            <a:grpSpLocks noChangeAspect="1"/>
          </p:cNvGrpSpPr>
          <p:nvPr/>
        </p:nvGrpSpPr>
        <p:grpSpPr>
          <a:xfrm>
            <a:off x="387247" y="232012"/>
            <a:ext cx="1482496" cy="510646"/>
            <a:chOff x="9026425" y="5447211"/>
            <a:chExt cx="2867524" cy="1303458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xmlns="" id="{9E9C5190-AD0A-4A9E-AFE6-2FC9570FD0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696"/>
            <a:stretch/>
          </p:blipFill>
          <p:spPr>
            <a:xfrm>
              <a:off x="9026425" y="5459243"/>
              <a:ext cx="1092133" cy="1291426"/>
            </a:xfrm>
            <a:prstGeom prst="rect">
              <a:avLst/>
            </a:prstGeom>
          </p:spPr>
        </p:pic>
        <p:pic>
          <p:nvPicPr>
            <p:cNvPr id="6" name="Imagem 5">
              <a:extLst>
                <a:ext uri="{FF2B5EF4-FFF2-40B4-BE49-F238E27FC236}">
                  <a16:creationId xmlns:a16="http://schemas.microsoft.com/office/drawing/2014/main" xmlns="" id="{17103A6B-C02B-460B-B278-5EDD4B1A21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82"/>
            <a:stretch/>
          </p:blipFill>
          <p:spPr>
            <a:xfrm>
              <a:off x="10034337" y="5447211"/>
              <a:ext cx="1859612" cy="1291426"/>
            </a:xfrm>
            <a:prstGeom prst="rect">
              <a:avLst/>
            </a:prstGeom>
          </p:spPr>
        </p:pic>
      </p:grp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9C38CDF-05E2-49DA-BF0E-AEB6D293BA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88" y="6250674"/>
            <a:ext cx="1154778" cy="4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50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7668" y="-24"/>
            <a:ext cx="12215898" cy="1536167"/>
          </a:xfrm>
          <a:solidFill>
            <a:srgbClr val="08DAF6"/>
          </a:solidFill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latin typeface="+mn-lt"/>
                <a:cs typeface="Arial" panose="020B0604020202020204" pitchFamily="34" charset="0"/>
              </a:rPr>
              <a:t>Objeto do TA</a:t>
            </a:r>
            <a:endParaRPr lang="pt-BR" sz="36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70" y="1500174"/>
            <a:ext cx="12144460" cy="5357850"/>
          </a:xfrm>
          <a:solidFill>
            <a:srgbClr val="BBF5FD"/>
          </a:solidFill>
        </p:spPr>
        <p:txBody>
          <a:bodyPr>
            <a:normAutofit/>
          </a:bodyPr>
          <a:lstStyle/>
          <a:p>
            <a:pPr>
              <a:buNone/>
            </a:pPr>
            <a:endParaRPr lang="pt-B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dirty="0" smtClean="0"/>
              <a:t>Prorrogação de data de vigência do Termo de Convênio por 41 meses, a partir de 29/05/2023 até 31/10/2026</a:t>
            </a:r>
          </a:p>
          <a:p>
            <a:r>
              <a:rPr lang="pt-BR" sz="3200" dirty="0" smtClean="0"/>
              <a:t>Adequação de matriz de monitoramento das metas (ANEXO)</a:t>
            </a:r>
          </a:p>
          <a:p>
            <a:r>
              <a:rPr lang="pt-BR" sz="3200" dirty="0" smtClean="0"/>
              <a:t>Ampliação no número de pessoas atendidas</a:t>
            </a:r>
          </a:p>
          <a:p>
            <a:r>
              <a:rPr lang="pt-BR" sz="3200" dirty="0" smtClean="0"/>
              <a:t>Adequação dos procedimentos da FPO em relação aos quantitativos</a:t>
            </a:r>
          </a:p>
          <a:p>
            <a:r>
              <a:rPr lang="pt-BR" sz="3200" dirty="0" smtClean="0"/>
              <a:t>Adequação do Plano de Aplicação Financeira</a:t>
            </a:r>
          </a:p>
          <a:p>
            <a:pPr>
              <a:buNone/>
            </a:pPr>
            <a:endParaRPr lang="pt-BR" sz="3200" dirty="0" smtClean="0"/>
          </a:p>
          <a:p>
            <a:pPr>
              <a:buNone/>
            </a:pPr>
            <a:endParaRPr lang="pt-BR" sz="3200" dirty="0" smtClean="0">
              <a:cs typeface="Arial" pitchFamily="34" charset="0"/>
            </a:endParaRPr>
          </a:p>
        </p:txBody>
      </p:sp>
      <p:grpSp>
        <p:nvGrpSpPr>
          <p:cNvPr id="4" name="Agrupar 42">
            <a:extLst>
              <a:ext uri="{FF2B5EF4-FFF2-40B4-BE49-F238E27FC236}">
                <a16:creationId xmlns:a16="http://schemas.microsoft.com/office/drawing/2014/main" xmlns="" id="{F1A22A6C-ED24-4180-9C8C-BA4F6B08CA38}"/>
              </a:ext>
            </a:extLst>
          </p:cNvPr>
          <p:cNvGrpSpPr>
            <a:grpSpLocks noChangeAspect="1"/>
          </p:cNvGrpSpPr>
          <p:nvPr/>
        </p:nvGrpSpPr>
        <p:grpSpPr>
          <a:xfrm>
            <a:off x="387247" y="232012"/>
            <a:ext cx="1482496" cy="510646"/>
            <a:chOff x="9026425" y="5447211"/>
            <a:chExt cx="2867524" cy="1303458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xmlns="" id="{9E9C5190-AD0A-4A9E-AFE6-2FC9570FD0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696"/>
            <a:stretch/>
          </p:blipFill>
          <p:spPr>
            <a:xfrm>
              <a:off x="9026425" y="5459243"/>
              <a:ext cx="1092133" cy="1291426"/>
            </a:xfrm>
            <a:prstGeom prst="rect">
              <a:avLst/>
            </a:prstGeom>
          </p:spPr>
        </p:pic>
        <p:pic>
          <p:nvPicPr>
            <p:cNvPr id="6" name="Imagem 5">
              <a:extLst>
                <a:ext uri="{FF2B5EF4-FFF2-40B4-BE49-F238E27FC236}">
                  <a16:creationId xmlns:a16="http://schemas.microsoft.com/office/drawing/2014/main" xmlns="" id="{17103A6B-C02B-460B-B278-5EDD4B1A21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82"/>
            <a:stretch/>
          </p:blipFill>
          <p:spPr>
            <a:xfrm>
              <a:off x="10034337" y="5447211"/>
              <a:ext cx="1859612" cy="1291426"/>
            </a:xfrm>
            <a:prstGeom prst="rect">
              <a:avLst/>
            </a:prstGeom>
          </p:spPr>
        </p:pic>
      </p:grp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9C38CDF-05E2-49DA-BF0E-AEB6D293BA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88" y="6250674"/>
            <a:ext cx="1154778" cy="4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50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70" y="-23"/>
            <a:ext cx="12144460" cy="1571635"/>
          </a:xfrm>
          <a:solidFill>
            <a:srgbClr val="08DAF6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latin typeface="+mn-lt"/>
                <a:cs typeface="Arial" pitchFamily="34" charset="0"/>
              </a:rPr>
              <a:t>Ação</a:t>
            </a:r>
            <a:endParaRPr lang="pt-BR" sz="3600" b="1" dirty="0">
              <a:latin typeface="+mn-lt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70" y="1571612"/>
            <a:ext cx="12144460" cy="5286411"/>
          </a:xfrm>
          <a:solidFill>
            <a:srgbClr val="BBF5FD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pt-BR" sz="2400" dirty="0" smtClean="0"/>
              <a:t>    </a:t>
            </a:r>
            <a:r>
              <a:rPr lang="pt-BR" sz="3000" dirty="0" smtClean="0">
                <a:cs typeface="Arial" pitchFamily="34" charset="0"/>
              </a:rPr>
              <a:t>Serão ofertadas </a:t>
            </a:r>
            <a:r>
              <a:rPr lang="pt-BR" sz="3200" dirty="0" smtClean="0"/>
              <a:t>semanalmente vagas para:</a:t>
            </a:r>
          </a:p>
          <a:p>
            <a:pPr>
              <a:buNone/>
            </a:pPr>
            <a:r>
              <a:rPr lang="pt-BR" sz="3200" dirty="0" smtClean="0"/>
              <a:t> - atendimentos individuais ou em grupos na área da saúde à pessoa com síndrome de </a:t>
            </a:r>
            <a:r>
              <a:rPr lang="pt-BR" sz="3200" dirty="0" err="1" smtClean="0"/>
              <a:t>Down</a:t>
            </a:r>
            <a:r>
              <a:rPr lang="pt-BR" sz="3200" dirty="0" smtClean="0"/>
              <a:t> e outras deficiências intelectuais, e seus familiares.</a:t>
            </a:r>
          </a:p>
          <a:p>
            <a:pPr>
              <a:buFontTx/>
              <a:buChar char="-"/>
            </a:pPr>
            <a:r>
              <a:rPr lang="pt-BR" sz="3200" dirty="0" smtClean="0"/>
              <a:t>acolhimento e atendimento à gestante em que o médico suspeite que o feto tenha a síndrome de </a:t>
            </a:r>
            <a:r>
              <a:rPr lang="pt-BR" sz="3200" dirty="0" err="1" smtClean="0"/>
              <a:t>Down</a:t>
            </a:r>
            <a:endParaRPr lang="pt-BR" sz="3200" dirty="0" smtClean="0"/>
          </a:p>
          <a:p>
            <a:pPr>
              <a:buFontTx/>
              <a:buChar char="-"/>
            </a:pPr>
            <a:r>
              <a:rPr lang="pt-BR" sz="3200" dirty="0" smtClean="0"/>
              <a:t>jovens, com serviços que possibilitem a inclusão no mundo adulto mediante práticas terapêuticas com o intuito de promover o desenvolvimento de suas habilidades intelectuais e autonomia.</a:t>
            </a:r>
            <a:endParaRPr lang="pt-BR" sz="3000" dirty="0" smtClean="0">
              <a:cs typeface="Arial" pitchFamily="34" charset="0"/>
            </a:endParaRPr>
          </a:p>
        </p:txBody>
      </p:sp>
      <p:grpSp>
        <p:nvGrpSpPr>
          <p:cNvPr id="4" name="Agrupar 42">
            <a:extLst>
              <a:ext uri="{FF2B5EF4-FFF2-40B4-BE49-F238E27FC236}">
                <a16:creationId xmlns:a16="http://schemas.microsoft.com/office/drawing/2014/main" xmlns="" id="{F1A22A6C-ED24-4180-9C8C-BA4F6B08CA38}"/>
              </a:ext>
            </a:extLst>
          </p:cNvPr>
          <p:cNvGrpSpPr>
            <a:grpSpLocks noChangeAspect="1"/>
          </p:cNvGrpSpPr>
          <p:nvPr/>
        </p:nvGrpSpPr>
        <p:grpSpPr>
          <a:xfrm>
            <a:off x="387247" y="232012"/>
            <a:ext cx="1482496" cy="510646"/>
            <a:chOff x="9026425" y="5447211"/>
            <a:chExt cx="2867524" cy="1303458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xmlns="" id="{9E9C5190-AD0A-4A9E-AFE6-2FC9570FD0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696"/>
            <a:stretch/>
          </p:blipFill>
          <p:spPr>
            <a:xfrm>
              <a:off x="9026425" y="5459243"/>
              <a:ext cx="1092133" cy="1291426"/>
            </a:xfrm>
            <a:prstGeom prst="rect">
              <a:avLst/>
            </a:prstGeom>
          </p:spPr>
        </p:pic>
        <p:pic>
          <p:nvPicPr>
            <p:cNvPr id="6" name="Imagem 5">
              <a:extLst>
                <a:ext uri="{FF2B5EF4-FFF2-40B4-BE49-F238E27FC236}">
                  <a16:creationId xmlns:a16="http://schemas.microsoft.com/office/drawing/2014/main" xmlns="" id="{17103A6B-C02B-460B-B278-5EDD4B1A21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82"/>
            <a:stretch/>
          </p:blipFill>
          <p:spPr>
            <a:xfrm>
              <a:off x="10034337" y="5447211"/>
              <a:ext cx="1859612" cy="1291426"/>
            </a:xfrm>
            <a:prstGeom prst="rect">
              <a:avLst/>
            </a:prstGeom>
          </p:spPr>
        </p:pic>
      </p:grp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9C38CDF-05E2-49DA-BF0E-AEB6D293BA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88" y="6250674"/>
            <a:ext cx="1154778" cy="4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46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70" y="-23"/>
            <a:ext cx="12144460" cy="1571635"/>
          </a:xfrm>
          <a:solidFill>
            <a:srgbClr val="08DAF6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latin typeface="+mn-lt"/>
                <a:cs typeface="Arial" pitchFamily="34" charset="0"/>
              </a:rPr>
              <a:t>Ação</a:t>
            </a:r>
            <a:endParaRPr lang="pt-BR" sz="3600" b="1" dirty="0">
              <a:latin typeface="+mn-lt"/>
              <a:cs typeface="Arial" pitchFamily="34" charset="0"/>
            </a:endParaRPr>
          </a:p>
        </p:txBody>
      </p:sp>
      <p:grpSp>
        <p:nvGrpSpPr>
          <p:cNvPr id="4" name="Agrupar 42">
            <a:extLst>
              <a:ext uri="{FF2B5EF4-FFF2-40B4-BE49-F238E27FC236}">
                <a16:creationId xmlns:a16="http://schemas.microsoft.com/office/drawing/2014/main" xmlns="" id="{F1A22A6C-ED24-4180-9C8C-BA4F6B08CA38}"/>
              </a:ext>
            </a:extLst>
          </p:cNvPr>
          <p:cNvGrpSpPr>
            <a:grpSpLocks noChangeAspect="1"/>
          </p:cNvGrpSpPr>
          <p:nvPr/>
        </p:nvGrpSpPr>
        <p:grpSpPr>
          <a:xfrm>
            <a:off x="387247" y="232012"/>
            <a:ext cx="1482496" cy="510646"/>
            <a:chOff x="9026425" y="5447211"/>
            <a:chExt cx="2867524" cy="1303458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xmlns="" id="{9E9C5190-AD0A-4A9E-AFE6-2FC9570FD0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696"/>
            <a:stretch/>
          </p:blipFill>
          <p:spPr>
            <a:xfrm>
              <a:off x="9026425" y="5459243"/>
              <a:ext cx="1092133" cy="1291426"/>
            </a:xfrm>
            <a:prstGeom prst="rect">
              <a:avLst/>
            </a:prstGeom>
          </p:spPr>
        </p:pic>
        <p:pic>
          <p:nvPicPr>
            <p:cNvPr id="6" name="Imagem 5">
              <a:extLst>
                <a:ext uri="{FF2B5EF4-FFF2-40B4-BE49-F238E27FC236}">
                  <a16:creationId xmlns:a16="http://schemas.microsoft.com/office/drawing/2014/main" xmlns="" id="{17103A6B-C02B-460B-B278-5EDD4B1A21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82"/>
            <a:stretch/>
          </p:blipFill>
          <p:spPr>
            <a:xfrm>
              <a:off x="10034337" y="5447211"/>
              <a:ext cx="1859612" cy="1291426"/>
            </a:xfrm>
            <a:prstGeom prst="rect">
              <a:avLst/>
            </a:prstGeom>
          </p:spPr>
        </p:pic>
      </p:grpSp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3813" y="1571624"/>
            <a:ext cx="12168187" cy="5509200"/>
          </a:xfrm>
          <a:prstGeom prst="rect">
            <a:avLst/>
          </a:prstGeom>
          <a:solidFill>
            <a:srgbClr val="BBF5F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 (corpo)"/>
                <a:ea typeface="Calibri" pitchFamily="34" charset="0"/>
                <a:cs typeface="Times New Roman" pitchFamily="18" charset="0"/>
              </a:rPr>
              <a:t>Síndrome de </a:t>
            </a:r>
            <a:r>
              <a:rPr kumimoji="0" lang="pt-BR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 (corpo)"/>
                <a:ea typeface="Calibri" pitchFamily="34" charset="0"/>
                <a:cs typeface="Times New Roman" pitchFamily="18" charset="0"/>
              </a:rPr>
              <a:t>Down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 (corpo)"/>
                <a:ea typeface="Calibri" pitchFamily="34" charset="0"/>
                <a:cs typeface="Times New Roman" pitchFamily="18" charset="0"/>
              </a:rPr>
              <a:t> ou Deficiência Intelectual (0 a 17 anos) =&gt; poderão ser absorvidos na atenção terapêutica para reabilitação intelectual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 (corpo)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 (corpo)"/>
                <a:ea typeface="Calibri" pitchFamily="34" charset="0"/>
                <a:cs typeface="Times New Roman" pitchFamily="18" charset="0"/>
              </a:rPr>
              <a:t>Síndrome de </a:t>
            </a:r>
            <a:r>
              <a:rPr kumimoji="0" lang="pt-BR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 (corpo)"/>
                <a:ea typeface="Calibri" pitchFamily="34" charset="0"/>
                <a:cs typeface="Times New Roman" pitchFamily="18" charset="0"/>
              </a:rPr>
              <a:t>Down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 (corpo)"/>
                <a:ea typeface="Calibri" pitchFamily="34" charset="0"/>
                <a:cs typeface="Times New Roman" pitchFamily="18" charset="0"/>
              </a:rPr>
              <a:t> ou Deficiência </a:t>
            </a:r>
            <a:r>
              <a:rPr kumimoji="0" lang="pt-BR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 (corpo)"/>
                <a:ea typeface="Calibri" pitchFamily="34" charset="0"/>
                <a:cs typeface="Times New Roman" pitchFamily="18" charset="0"/>
              </a:rPr>
              <a:t>Intlectual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 (corpo)"/>
                <a:ea typeface="Calibri" pitchFamily="34" charset="0"/>
                <a:cs typeface="Times New Roman" pitchFamily="18" charset="0"/>
              </a:rPr>
              <a:t> (&gt; 18 anos) =&gt; poderão ser absorvidos no serviço de apoio a vida adulta e formação e inclusão no mercado de trabalho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 (corpo)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 (corpo)"/>
                <a:ea typeface="Calibri" pitchFamily="34" charset="0"/>
                <a:cs typeface="Times New Roman" pitchFamily="18" charset="0"/>
              </a:rPr>
              <a:t>Gestante com Feto com Síndrome de </a:t>
            </a:r>
            <a:r>
              <a:rPr kumimoji="0" lang="pt-BR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 (corpo)"/>
                <a:ea typeface="Calibri" pitchFamily="34" charset="0"/>
                <a:cs typeface="Times New Roman" pitchFamily="18" charset="0"/>
              </a:rPr>
              <a:t>Down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 (corpo)"/>
                <a:ea typeface="Calibri" pitchFamily="34" charset="0"/>
                <a:cs typeface="Times New Roman" pitchFamily="18" charset="0"/>
              </a:rPr>
              <a:t> =&gt; serão absorvidas no programa de apoio a gestante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(corpo)"/>
              <a:cs typeface="Arial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99C38CDF-05E2-49DA-BF0E-AEB6D293BA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1238" y="6174474"/>
            <a:ext cx="1154778" cy="4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46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44460" cy="1571635"/>
          </a:xfrm>
          <a:solidFill>
            <a:srgbClr val="08DAF6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latin typeface="+mn-lt"/>
                <a:cs typeface="Arial" pitchFamily="34" charset="0"/>
              </a:rPr>
              <a:t/>
            </a:r>
            <a:br>
              <a:rPr lang="pt-BR" sz="3600" b="1" dirty="0" smtClean="0">
                <a:latin typeface="+mn-lt"/>
                <a:cs typeface="Arial" pitchFamily="34" charset="0"/>
              </a:rPr>
            </a:br>
            <a:r>
              <a:rPr lang="pt-BR" sz="3600" b="1" dirty="0" smtClean="0">
                <a:latin typeface="+mn-lt"/>
                <a:cs typeface="Arial" pitchFamily="34" charset="0"/>
              </a:rPr>
              <a:t>Legislação e normas que regulamentam as atividades</a:t>
            </a:r>
            <a:endParaRPr lang="pt-BR" sz="3600" b="1" dirty="0">
              <a:latin typeface="+mn-lt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70" y="1571612"/>
            <a:ext cx="12144460" cy="5286411"/>
          </a:xfrm>
          <a:solidFill>
            <a:srgbClr val="BBF5FD"/>
          </a:solidFill>
        </p:spPr>
        <p:txBody>
          <a:bodyPr>
            <a:noAutofit/>
          </a:bodyPr>
          <a:lstStyle/>
          <a:p>
            <a:pPr lvl="0"/>
            <a:r>
              <a:rPr lang="pt-BR" sz="2400" b="1" dirty="0" smtClean="0"/>
              <a:t>As diretrizes instituídas pela Política Nacional de Atenção à Pessoa com Deficiência </a:t>
            </a:r>
            <a:r>
              <a:rPr lang="pt-BR" sz="2400" dirty="0" smtClean="0"/>
              <a:t>estabelecida pelo Decreto nº 7.612, de 17 de novembro de 2011, </a:t>
            </a:r>
            <a:r>
              <a:rPr lang="pt-BR" sz="2400" b="1" dirty="0" smtClean="0"/>
              <a:t>que instituiu o </a:t>
            </a:r>
            <a:r>
              <a:rPr lang="pt-BR" sz="2400" dirty="0" smtClean="0"/>
              <a:t>Plano Nacional dos Direitos da Pessoa com Deficiência - </a:t>
            </a:r>
            <a:r>
              <a:rPr lang="pt-BR" sz="2400" b="1" dirty="0" smtClean="0"/>
              <a:t>Plano Viver sem Limite</a:t>
            </a:r>
            <a:r>
              <a:rPr lang="pt-BR" sz="2400" dirty="0" smtClean="0"/>
              <a:t>, com a </a:t>
            </a:r>
            <a:r>
              <a:rPr lang="pt-BR" sz="2400" b="1" dirty="0" smtClean="0"/>
              <a:t>finalidade de promover,</a:t>
            </a:r>
            <a:r>
              <a:rPr lang="pt-BR" sz="2400" dirty="0" smtClean="0"/>
              <a:t> por meio da integração e articulação de políticas, </a:t>
            </a:r>
            <a:r>
              <a:rPr lang="pt-BR" sz="2400" b="1" dirty="0" smtClean="0"/>
              <a:t>programas e ações, o exercício pleno e equitativo dos direitos das pessoas com deficiência</a:t>
            </a:r>
            <a:r>
              <a:rPr lang="pt-BR" sz="2400" dirty="0" smtClean="0"/>
              <a:t>.</a:t>
            </a:r>
          </a:p>
          <a:p>
            <a:pPr lvl="0">
              <a:buNone/>
            </a:pPr>
            <a:endParaRPr lang="pt-BR" sz="2400" dirty="0" smtClean="0"/>
          </a:p>
          <a:p>
            <a:pPr lvl="0">
              <a:buNone/>
            </a:pPr>
            <a:endParaRPr lang="pt-BR" sz="2400" dirty="0" smtClean="0"/>
          </a:p>
          <a:p>
            <a:pPr lvl="0"/>
            <a:r>
              <a:rPr lang="pt-BR" sz="2400" dirty="0" smtClean="0"/>
              <a:t>A Portaria nº 793, de 24 de abril de 2012, </a:t>
            </a:r>
            <a:r>
              <a:rPr lang="pt-BR" sz="2400" b="1" dirty="0" smtClean="0"/>
              <a:t>que instituiu a Rede de Cuidados à Pessoa com Deficiência</a:t>
            </a:r>
            <a:r>
              <a:rPr lang="pt-BR" sz="2400" dirty="0" smtClean="0"/>
              <a:t> no âmbito do Sistema Único de Saúde, revogada pela Portaria de Consolidação No. 3 de 28 de Setembro de 2017, que consolida as normas sobre as redes do Sistema Único de Saúde.</a:t>
            </a:r>
          </a:p>
          <a:p>
            <a:pPr>
              <a:buNone/>
            </a:pPr>
            <a:r>
              <a:rPr lang="pt-BR" sz="2400" b="1" dirty="0" smtClean="0"/>
              <a:t>                                                                                                                                                         =&gt;</a:t>
            </a:r>
          </a:p>
        </p:txBody>
      </p:sp>
      <p:grpSp>
        <p:nvGrpSpPr>
          <p:cNvPr id="4" name="Agrupar 42">
            <a:extLst>
              <a:ext uri="{FF2B5EF4-FFF2-40B4-BE49-F238E27FC236}">
                <a16:creationId xmlns:a16="http://schemas.microsoft.com/office/drawing/2014/main" xmlns="" id="{F1A22A6C-ED24-4180-9C8C-BA4F6B08CA38}"/>
              </a:ext>
            </a:extLst>
          </p:cNvPr>
          <p:cNvGrpSpPr>
            <a:grpSpLocks noChangeAspect="1"/>
          </p:cNvGrpSpPr>
          <p:nvPr/>
        </p:nvGrpSpPr>
        <p:grpSpPr>
          <a:xfrm>
            <a:off x="387247" y="232012"/>
            <a:ext cx="1482496" cy="510646"/>
            <a:chOff x="9026425" y="5447211"/>
            <a:chExt cx="2867524" cy="1303458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xmlns="" id="{9E9C5190-AD0A-4A9E-AFE6-2FC9570FD0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696"/>
            <a:stretch/>
          </p:blipFill>
          <p:spPr>
            <a:xfrm>
              <a:off x="9026425" y="5459243"/>
              <a:ext cx="1092133" cy="1291426"/>
            </a:xfrm>
            <a:prstGeom prst="rect">
              <a:avLst/>
            </a:prstGeom>
          </p:spPr>
        </p:pic>
        <p:pic>
          <p:nvPicPr>
            <p:cNvPr id="6" name="Imagem 5">
              <a:extLst>
                <a:ext uri="{FF2B5EF4-FFF2-40B4-BE49-F238E27FC236}">
                  <a16:creationId xmlns:a16="http://schemas.microsoft.com/office/drawing/2014/main" xmlns="" id="{17103A6B-C02B-460B-B278-5EDD4B1A21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82"/>
            <a:stretch/>
          </p:blipFill>
          <p:spPr>
            <a:xfrm>
              <a:off x="10034337" y="5447211"/>
              <a:ext cx="1859612" cy="1291426"/>
            </a:xfrm>
            <a:prstGeom prst="rect">
              <a:avLst/>
            </a:prstGeom>
          </p:spPr>
        </p:pic>
      </p:grp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9C38CDF-05E2-49DA-BF0E-AEB6D293BA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88" y="6250674"/>
            <a:ext cx="1154778" cy="4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46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751</Words>
  <Application>Microsoft Office PowerPoint</Application>
  <PresentationFormat>Personalizar</PresentationFormat>
  <Paragraphs>86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Aditamento do Convênio Assistencial com a Fundação Síndrome de Down – FSD  por 41 meses   PMC.2020.00052565-70 disponibilizado ao CMS no dia 08 de março </vt:lpstr>
      <vt:lpstr>Fundação Síndrome de Down</vt:lpstr>
      <vt:lpstr>Atendidos e Capacidade Instalada</vt:lpstr>
      <vt:lpstr>Finalidade Estatutária</vt:lpstr>
      <vt:lpstr>Objeto do TC</vt:lpstr>
      <vt:lpstr>Objeto do TA</vt:lpstr>
      <vt:lpstr>Ação</vt:lpstr>
      <vt:lpstr>Ação</vt:lpstr>
      <vt:lpstr> Legislação e normas que regulamentam as atividades</vt:lpstr>
      <vt:lpstr> Legislação e normas que regulamentam as atividades</vt:lpstr>
      <vt:lpstr>Economicidade</vt:lpstr>
      <vt:lpstr> Demonstrativos de Cálculo/ Cronograma de Desembolso</vt:lpstr>
      <vt:lpstr>Plano de Aplicação do Recurso</vt:lpstr>
      <vt:lpstr>Metas</vt:lpstr>
      <vt:lpstr>FIM   Obrigada  Paula Lemos Reale  Responsável Técnica de convênios DGDO/ SMS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VIDA  Convênio 79/15  Início: 11/08/15</dc:title>
  <dc:creator>Jeane - Paula</dc:creator>
  <cp:lastModifiedBy>Maria Ivonilde Lucio Vitorino</cp:lastModifiedBy>
  <cp:revision>436</cp:revision>
  <dcterms:created xsi:type="dcterms:W3CDTF">2016-01-12T22:47:38Z</dcterms:created>
  <dcterms:modified xsi:type="dcterms:W3CDTF">2023-06-22T19:55:40Z</dcterms:modified>
</cp:coreProperties>
</file>