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6" r:id="rId7"/>
    <p:sldId id="260" r:id="rId8"/>
    <p:sldId id="263" r:id="rId9"/>
    <p:sldId id="261" r:id="rId10"/>
  </p:sldIdLst>
  <p:sldSz cx="9144000" cy="6858000" type="screen4x3"/>
  <p:notesSz cx="7099300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20/07/2023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20/07/2023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20/07/2023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20/07/2023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20/07/2023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20/07/2023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20/07/2023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20/07/2023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20/07/2023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20/07/2023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DC4A-CBED-4FFB-9469-88BA66AB8356}" type="datetimeFigureOut">
              <a:rPr lang="pt-BR" smtClean="0"/>
              <a:pPr/>
              <a:t>20/07/2023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1DC4A-CBED-4FFB-9469-88BA66AB8356}" type="datetimeFigureOut">
              <a:rPr lang="pt-BR" smtClean="0"/>
              <a:pPr/>
              <a:t>20/07/2023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6AE5A-EA48-4AF9-95F9-40B59528CA8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7772400" cy="223224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TERMO ADITIVO AO CONVÊNIO 006/21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2200" b="1" dirty="0" smtClean="0"/>
              <a:t>VIGÊNCIA: A PARTIR DA ASSINATURA ATÉ 31/05/23</a:t>
            </a:r>
            <a:endParaRPr lang="pt-BR" sz="22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620688"/>
            <a:ext cx="6400800" cy="1752600"/>
          </a:xfrm>
        </p:spPr>
        <p:txBody>
          <a:bodyPr>
            <a:normAutofit/>
          </a:bodyPr>
          <a:lstStyle/>
          <a:p>
            <a:r>
              <a:rPr lang="pt-BR" sz="4400" dirty="0" smtClean="0">
                <a:solidFill>
                  <a:schemeClr val="tx1"/>
                </a:solidFill>
              </a:rPr>
              <a:t>SERVIÇO DE SAÚDE DR. CÂNDIDO FERREIRA</a:t>
            </a:r>
            <a:endParaRPr lang="pt-BR" sz="4400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364088" y="5733256"/>
            <a:ext cx="352372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Mário H Moraes – Apoio Técnico DGDO</a:t>
            </a:r>
          </a:p>
          <a:p>
            <a:r>
              <a:rPr lang="pt-BR" sz="1400" dirty="0" smtClean="0"/>
              <a:t>Daniella </a:t>
            </a:r>
            <a:r>
              <a:rPr lang="pt-BR" sz="1400" dirty="0" err="1" smtClean="0"/>
              <a:t>Baragatti</a:t>
            </a:r>
            <a:r>
              <a:rPr lang="pt-BR" sz="1400" dirty="0" smtClean="0"/>
              <a:t> – Apoio Técnico DGDO</a:t>
            </a:r>
          </a:p>
          <a:p>
            <a:r>
              <a:rPr lang="pt-BR" sz="1400" dirty="0" smtClean="0"/>
              <a:t>Larissa </a:t>
            </a:r>
            <a:r>
              <a:rPr lang="pt-BR" sz="1400" dirty="0" err="1" smtClean="0"/>
              <a:t>Frungillo</a:t>
            </a:r>
            <a:r>
              <a:rPr lang="pt-BR" sz="1400" dirty="0" smtClean="0"/>
              <a:t> – Apoio Técnico DGDO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EMENDAS PARLAMENTARES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E</a:t>
            </a:r>
            <a:r>
              <a:rPr lang="pt-BR" dirty="0" smtClean="0"/>
              <a:t>menda </a:t>
            </a:r>
            <a:r>
              <a:rPr lang="pt-BR" dirty="0"/>
              <a:t>parlamentar de n° </a:t>
            </a:r>
            <a:r>
              <a:rPr lang="pt-BR" dirty="0" smtClean="0"/>
              <a:t>36000.434900.2202200 – Deputado Tiririca, </a:t>
            </a:r>
            <a:r>
              <a:rPr lang="pt-BR" dirty="0"/>
              <a:t>no valor de R$ 100.000,00, </a:t>
            </a:r>
            <a:endParaRPr lang="pt-BR" dirty="0" smtClean="0"/>
          </a:p>
          <a:p>
            <a:pPr algn="just"/>
            <a:r>
              <a:rPr lang="pt-BR" dirty="0" smtClean="0"/>
              <a:t>Emenda </a:t>
            </a:r>
            <a:r>
              <a:rPr lang="pt-BR" dirty="0"/>
              <a:t>parlamentar n° </a:t>
            </a:r>
            <a:r>
              <a:rPr lang="pt-BR" dirty="0" smtClean="0"/>
              <a:t>36000.429472.202200 – Deputado Carlos Sampaio, </a:t>
            </a:r>
            <a:r>
              <a:rPr lang="pt-BR" dirty="0"/>
              <a:t>no valor de R$ </a:t>
            </a:r>
            <a:r>
              <a:rPr lang="pt-BR" dirty="0" smtClean="0"/>
              <a:t>200.000,00</a:t>
            </a:r>
          </a:p>
          <a:p>
            <a:pPr algn="just"/>
            <a:r>
              <a:rPr lang="pt-BR" dirty="0" smtClean="0"/>
              <a:t>Recursos repassados pelo Fundo Nacional de Saúde para o incremento </a:t>
            </a:r>
            <a:r>
              <a:rPr lang="pt-BR" b="1" dirty="0" smtClean="0"/>
              <a:t>temporário</a:t>
            </a:r>
            <a:r>
              <a:rPr lang="pt-BR" dirty="0" smtClean="0"/>
              <a:t> da Média e Alta Complexidade ao </a:t>
            </a:r>
            <a:r>
              <a:rPr lang="pt-BR" b="1" dirty="0" smtClean="0"/>
              <a:t>custeio</a:t>
            </a:r>
            <a:r>
              <a:rPr lang="pt-BR" dirty="0" smtClean="0"/>
              <a:t> dos serviços de Atenção Especializada à Saúde, oriundos de emenda parlamentar, tendo como </a:t>
            </a:r>
            <a:r>
              <a:rPr lang="pt-BR" b="1" dirty="0" smtClean="0"/>
              <a:t>beneficiário</a:t>
            </a:r>
            <a:r>
              <a:rPr lang="pt-BR" dirty="0" smtClean="0"/>
              <a:t> o Serviço de Saúde Dr. Cândido Ferreira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b="1" dirty="0" smtClean="0"/>
              <a:t>I. Implantar o Núcleo Interno de Regulação (NIR) aos leitos-noite dos Centros de Atenção Psicossocial, </a:t>
            </a:r>
            <a:r>
              <a:rPr lang="pt-BR" dirty="0" smtClean="0"/>
              <a:t>executado com recurso da emenda parlamentar de n° 36000.434900.2202200, no valor de </a:t>
            </a:r>
            <a:r>
              <a:rPr lang="pt-BR" b="1" dirty="0" smtClean="0"/>
              <a:t>R$ 100.000,00</a:t>
            </a:r>
            <a:r>
              <a:rPr lang="pt-BR" dirty="0" smtClean="0"/>
              <a:t>.</a:t>
            </a:r>
          </a:p>
          <a:p>
            <a:pPr algn="just">
              <a:buNone/>
            </a:pPr>
            <a:r>
              <a:rPr lang="pt-BR" dirty="0" smtClean="0"/>
              <a:t> </a:t>
            </a:r>
          </a:p>
          <a:p>
            <a:pPr algn="just"/>
            <a:r>
              <a:rPr lang="pt-BR" b="1" dirty="0" smtClean="0"/>
              <a:t>II. Qualificar as ações desenvolvidas pela auditoria interna e ações de educação permanente nas unidades assistenciais, visando a melhoria na demonstração das ações executadas pela Entidade junto ao Ministério da Saúde, </a:t>
            </a:r>
            <a:r>
              <a:rPr lang="pt-BR" dirty="0" smtClean="0"/>
              <a:t>executado com recurso da emenda parlamentar de n° 36000.429472.202200 no valor de </a:t>
            </a:r>
            <a:r>
              <a:rPr lang="pt-BR" b="1" dirty="0" smtClean="0"/>
              <a:t>R$ 200.000,00.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FINALIDADE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D</a:t>
            </a:r>
            <a:r>
              <a:rPr lang="pt-BR" dirty="0" smtClean="0"/>
              <a:t>esenvolvimento de ações de qualificação relativas à assistência à saúde nos eixos: </a:t>
            </a:r>
          </a:p>
          <a:p>
            <a:pPr algn="just"/>
            <a:endParaRPr lang="pt-BR" dirty="0" smtClean="0"/>
          </a:p>
          <a:p>
            <a:pPr lvl="1" algn="just"/>
            <a:r>
              <a:rPr lang="pt-BR" dirty="0" smtClean="0"/>
              <a:t>Assistencial: Rede de Atenção e Reabilitação Psicossocial</a:t>
            </a:r>
          </a:p>
          <a:p>
            <a:pPr lvl="1" algn="just"/>
            <a:r>
              <a:rPr lang="pt-BR" dirty="0" smtClean="0"/>
              <a:t>Formação em Serviço e Educação Permanente em Saúde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METAS  - IMPLANTAÇÃO DO NIR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pt-BR" dirty="0" smtClean="0"/>
              <a:t>Garantir 100% das solicitações de leitos-noite  gerenciadas pelo NIR.</a:t>
            </a:r>
          </a:p>
          <a:p>
            <a:pPr algn="just"/>
            <a:r>
              <a:rPr lang="pt-BR" dirty="0" smtClean="0"/>
              <a:t>Garantir a avaliação e direcionamento de 100%  das  solicitações de casos de leito noite feitas pelas </a:t>
            </a:r>
            <a:r>
              <a:rPr lang="pt-BR" dirty="0" err="1" smtClean="0"/>
              <a:t>UPA's</a:t>
            </a:r>
            <a:r>
              <a:rPr lang="pt-BR" dirty="0" smtClean="0"/>
              <a:t>, </a:t>
            </a:r>
            <a:r>
              <a:rPr lang="pt-BR" dirty="0" err="1" smtClean="0"/>
              <a:t>PA's</a:t>
            </a:r>
            <a:r>
              <a:rPr lang="pt-BR" dirty="0" smtClean="0"/>
              <a:t> e demais serviços de saúde, de acordo com protocolo de urgência e emergência do município. </a:t>
            </a:r>
          </a:p>
          <a:p>
            <a:pPr algn="just"/>
            <a:r>
              <a:rPr lang="pt-BR" dirty="0" smtClean="0"/>
              <a:t>Garantir a participação de representantes do NIR nas discussões para planejamento das altas articuladas dos leitos de internação de saúde mental do CHPEO, de acordo com protocolo de urgência e emergência do município, com tempo resposta em até 72 horas.</a:t>
            </a:r>
          </a:p>
          <a:p>
            <a:pPr algn="just"/>
            <a:r>
              <a:rPr lang="pt-BR" dirty="0" smtClean="0"/>
              <a:t>Garantir o encaminhamento qualificado para serviços da rede de saúde, assistência social e demais rede </a:t>
            </a:r>
            <a:r>
              <a:rPr lang="pt-BR" dirty="0" err="1" smtClean="0"/>
              <a:t>protetiva</a:t>
            </a:r>
            <a:r>
              <a:rPr lang="pt-BR" dirty="0" smtClean="0"/>
              <a:t> aos casos não pertinentes para assistência em leito noite</a:t>
            </a:r>
          </a:p>
          <a:p>
            <a:pPr algn="just"/>
            <a:r>
              <a:rPr lang="pt-BR" b="1" dirty="0" smtClean="0"/>
              <a:t>A implantação do NIR vai ao encontro com propostas da Conferência Municipal de Saúde, uma vez que qualifica as referências e contrarreferências entre </a:t>
            </a:r>
            <a:r>
              <a:rPr lang="pt-BR" b="1" dirty="0" err="1" smtClean="0"/>
              <a:t>UPAs</a:t>
            </a:r>
            <a:r>
              <a:rPr lang="pt-BR" b="1" dirty="0" smtClean="0"/>
              <a:t>/PS, APS e CAPS e promove melhoria na interlocução entre os serviços na atenção aos usuários em crise.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4868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MATRIZ DE MONITORAMENTO NIR</a:t>
            </a:r>
            <a:endParaRPr lang="pt-BR" sz="28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611560" y="620688"/>
          <a:ext cx="8229599" cy="561687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42392"/>
                <a:gridCol w="1440160"/>
                <a:gridCol w="1644419"/>
                <a:gridCol w="731845"/>
                <a:gridCol w="1872208"/>
                <a:gridCol w="1512168"/>
                <a:gridCol w="586407"/>
              </a:tblGrid>
              <a:tr h="481602"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/>
                        <a:t>Nº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/>
                        <a:t>META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/>
                        <a:t>INDICADOR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/>
                        <a:t>AVALIAÇÃO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/>
                        <a:t>MÉTODO DA AVALIAÇÃO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/>
                        <a:t>%</a:t>
                      </a:r>
                      <a:r>
                        <a:rPr lang="pt-BR" sz="900" baseline="0" dirty="0" smtClean="0"/>
                        <a:t> DESCONTO FINANCEIRO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900" dirty="0" smtClean="0"/>
                        <a:t>PESO</a:t>
                      </a:r>
                      <a:endParaRPr lang="pt-BR" sz="900" dirty="0"/>
                    </a:p>
                  </a:txBody>
                  <a:tcPr/>
                </a:tc>
              </a:tr>
              <a:tr h="958558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1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Garantir</a:t>
                      </a:r>
                      <a:r>
                        <a:rPr lang="pt-BR" sz="900" baseline="0" dirty="0" smtClean="0"/>
                        <a:t> 100% das solicitações  de leito-noite gerenciadas pelo NIR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100% das solicitações</a:t>
                      </a:r>
                      <a:r>
                        <a:rPr lang="pt-BR" sz="900" baseline="0" dirty="0" smtClean="0"/>
                        <a:t> de leito-noite sejam encaminhadas ao NIR para avaliação e direcionamento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mensal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Planilha elaborada pelo NIR com registro de 100% das solicitações realizadas para Leito Noite nos CAPS e validação da CSRA, com base nos censo enviado via Sistema CROSS ou outro que venha a substituir. 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Fará jus a 100% em não ocorrendo registro de evento sentinela negativo 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40%</a:t>
                      </a:r>
                      <a:endParaRPr lang="pt-BR" sz="900" dirty="0"/>
                    </a:p>
                  </a:txBody>
                  <a:tcPr/>
                </a:tc>
              </a:tr>
              <a:tr h="1331807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2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Garantir a avaliação e direcionamento de 100% das solicitações de casos de leito noite feitas pelas </a:t>
                      </a:r>
                      <a:r>
                        <a:rPr lang="pt-BR" sz="900" dirty="0" err="1" smtClean="0"/>
                        <a:t>UPA's</a:t>
                      </a:r>
                      <a:r>
                        <a:rPr lang="pt-BR" sz="900" dirty="0" smtClean="0"/>
                        <a:t>, </a:t>
                      </a:r>
                      <a:r>
                        <a:rPr lang="pt-BR" sz="900" dirty="0" err="1" smtClean="0"/>
                        <a:t>PA's</a:t>
                      </a:r>
                      <a:r>
                        <a:rPr lang="pt-BR" sz="900" dirty="0" smtClean="0"/>
                        <a:t> e demais serviços de saúde</a:t>
                      </a:r>
                      <a:r>
                        <a:rPr lang="pt-BR" sz="900" b="1" dirty="0" smtClean="0"/>
                        <a:t>, de acordo com protocolo de urgência e emergência do município</a:t>
                      </a:r>
                      <a:endParaRPr lang="pt-BR" sz="9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100% das solicitações avaliadas e direcionadas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mensal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Planilha com as solicitações e respostas justificadas pelo NIR 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Fará jus a 100% em não ocorrendo registro de evento sentinela negativo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20%</a:t>
                      </a:r>
                      <a:endParaRPr lang="pt-BR" sz="900" dirty="0"/>
                    </a:p>
                  </a:txBody>
                  <a:tcPr/>
                </a:tc>
              </a:tr>
              <a:tr h="1656184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3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Garantir a participação de representantes do NIR nas discussões para planejamento das altas articuladas dos leitos de internação de saúde mental do CHPEO</a:t>
                      </a:r>
                      <a:r>
                        <a:rPr lang="pt-BR" sz="900" b="1" dirty="0" smtClean="0"/>
                        <a:t>, de acordo com protocolo de urgência e emergência do município</a:t>
                      </a:r>
                      <a:r>
                        <a:rPr lang="pt-BR" sz="900" dirty="0" smtClean="0"/>
                        <a:t>, com tempo resposta em até 72 horas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100% dos planejamentos de alta hospitalar discutidos com o NIR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mensal</a:t>
                      </a:r>
                    </a:p>
                    <a:p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Relatório de evento sentinela negativo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Fará jus a 100% se não houver evento sentinela negativo informado pelo CHPEO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20%</a:t>
                      </a:r>
                    </a:p>
                    <a:p>
                      <a:endParaRPr lang="pt-BR" sz="900" dirty="0"/>
                    </a:p>
                  </a:txBody>
                  <a:tcPr/>
                </a:tc>
              </a:tr>
              <a:tr h="414264"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4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Garantir o encaminhamento qualificado para serviços da rede de saúde, assistência social e demais rede </a:t>
                      </a:r>
                      <a:r>
                        <a:rPr lang="pt-BR" sz="900" dirty="0" err="1" smtClean="0"/>
                        <a:t>protetiva</a:t>
                      </a:r>
                      <a:r>
                        <a:rPr lang="pt-BR" sz="900" dirty="0" smtClean="0"/>
                        <a:t> aos casos não pertinentes para assistência em leito noite.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Garantia de interface para a continuidade do cuidado ao paciente egresso hospitalar 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mensal</a:t>
                      </a:r>
                    </a:p>
                    <a:p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Planilha com as solicitações e respostas justificadas pelo NIR 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900" dirty="0" smtClean="0"/>
                        <a:t>Fará jus a 100% em não ocorrendo registro de evento sentinela negativo</a:t>
                      </a:r>
                      <a:endParaRPr lang="pt-BR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dirty="0" smtClean="0"/>
                        <a:t>20%</a:t>
                      </a:r>
                    </a:p>
                    <a:p>
                      <a:endParaRPr lang="pt-BR" sz="9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dirty="0" smtClean="0"/>
              <a:t>METAS - AUDITORIA INTERNA E EDUCAÇÃO PERMANENTE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Qualificar as ações desenvolvidas pela auditoria interna e ações de educação permanente nas unidades assistenciais</a:t>
            </a:r>
          </a:p>
          <a:p>
            <a:pPr algn="just"/>
            <a:r>
              <a:rPr lang="pt-BR" dirty="0" smtClean="0"/>
              <a:t>Identificar as fragilidades de cada serviço (CAPS III, CAPS AD e CAPS IJ), relacionadas ao preenchimento dos prontuários e registros na RAAS. </a:t>
            </a:r>
            <a:r>
              <a:rPr lang="pt-BR" b="1" dirty="0" smtClean="0"/>
              <a:t>Inclusive qualificando as coletas de dados do quesito raça-cor para população preta e indígena, fazendo cumprir a Portaria MS 344/2017, em consonância com propostas da Conferência Municipal de Saúde.</a:t>
            </a:r>
          </a:p>
          <a:p>
            <a:pPr algn="just"/>
            <a:r>
              <a:rPr lang="pt-BR" dirty="0" smtClean="0"/>
              <a:t>Capacitar 100% da equipe das unidades (CAPS III, CAPS AD e CAPS IJ), para registro adequado e qualificado em prontuário.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MATRIZ DE MONITORAMENTO AUDITORIA</a:t>
            </a:r>
            <a:endParaRPr lang="pt-BR" sz="36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187624" y="1556792"/>
          <a:ext cx="6936433" cy="38606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36604"/>
                <a:gridCol w="1545234"/>
                <a:gridCol w="990919"/>
                <a:gridCol w="795323"/>
                <a:gridCol w="1186515"/>
                <a:gridCol w="1405773"/>
                <a:gridCol w="576065"/>
              </a:tblGrid>
              <a:tr h="376395"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Nº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META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INDICADOR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AVALIAÇÃO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MÉTODO DA AVALIAÇÃO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%</a:t>
                      </a:r>
                      <a:r>
                        <a:rPr lang="pt-BR" sz="1100" baseline="0" dirty="0" smtClean="0"/>
                        <a:t> DESCONTO FINANCEIRO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100" dirty="0" smtClean="0"/>
                        <a:t>PESO</a:t>
                      </a:r>
                      <a:endParaRPr lang="pt-BR" sz="1100" dirty="0"/>
                    </a:p>
                  </a:txBody>
                  <a:tcPr/>
                </a:tc>
              </a:tr>
              <a:tr h="1794320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5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Identificar as fragilidades de cada serviço (CAPS III, CAPS AD e CAPS IJ), relacionadas ao preenchimento dos prontuários e registros na RASS. 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Garantir a qualificação dos registros dos atendimentos realizados nos prontuários 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Mensal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Relatório mensal da gestão do SSCF, contendo apontamentos da auditoria e ações implementadas. 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Fará jus a 100% se apresentar as documentações comprobatórias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50% </a:t>
                      </a:r>
                      <a:endParaRPr lang="pt-BR" sz="1100" dirty="0"/>
                    </a:p>
                  </a:txBody>
                  <a:tcPr/>
                </a:tc>
              </a:tr>
              <a:tr h="1639637"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6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Capacitar 100% da equipe das unidades (CAPS III, CAPS AD e CAPS IJ), para registro adequado e qualificado em prontuário. 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100% das unidades assistenciais conveniadas capacitadas 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Mensal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Relatório mensal da gestão do SSCF contendo lista de presença e ata das capacitações realizadas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Fará jus a 100% se apresentar as documentações comprobatórias </a:t>
                      </a:r>
                      <a:endParaRPr lang="pt-B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100" dirty="0" smtClean="0"/>
                        <a:t>50% </a:t>
                      </a:r>
                      <a:endParaRPr lang="pt-BR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 DE DESEMBOLSO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83568" y="1772816"/>
            <a:ext cx="73448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pt-BR" sz="2800" dirty="0" smtClean="0"/>
              <a:t>O recurso, de</a:t>
            </a:r>
            <a:r>
              <a:rPr lang="pt-BR" sz="2800" b="1" dirty="0" smtClean="0"/>
              <a:t> Origem Federal, </a:t>
            </a:r>
            <a:r>
              <a:rPr lang="pt-BR" sz="2800" dirty="0" smtClean="0"/>
              <a:t>será repassado  em parcela única, em Dezembro/22 - </a:t>
            </a:r>
            <a:r>
              <a:rPr lang="pt-BR" sz="2800" b="1" dirty="0" smtClean="0"/>
              <a:t>R$ 300.000,00 </a:t>
            </a:r>
            <a:endParaRPr lang="pt-BR" sz="2800" dirty="0" smtClean="0"/>
          </a:p>
          <a:p>
            <a:pPr algn="just">
              <a:buFont typeface="Wingdings" pitchFamily="2" charset="2"/>
              <a:buChar char="§"/>
            </a:pPr>
            <a:r>
              <a:rPr lang="pt-BR" sz="2800" dirty="0" smtClean="0"/>
              <a:t>A análise do cumprimento das metas se dará mensalmente durante toda a execução do convênio.</a:t>
            </a:r>
          </a:p>
          <a:p>
            <a:pPr algn="just">
              <a:buFont typeface="Wingdings" pitchFamily="2" charset="2"/>
              <a:buChar char="§"/>
            </a:pPr>
            <a:r>
              <a:rPr lang="pt-BR" sz="2800" dirty="0" smtClean="0"/>
              <a:t> </a:t>
            </a:r>
            <a:r>
              <a:rPr lang="pt-BR" sz="2800" b="1" dirty="0" smtClean="0"/>
              <a:t>Em caso de não cumprimento das metas, a entidade se comprometerá a devolver o recurso do respectivo valor atribuído à meta</a:t>
            </a:r>
            <a:r>
              <a:rPr lang="pt-BR" sz="2800" dirty="0" smtClean="0"/>
              <a:t>.</a:t>
            </a:r>
          </a:p>
          <a:p>
            <a:pPr algn="just"/>
            <a:r>
              <a:rPr lang="pt-BR" sz="2400" dirty="0" smtClean="0"/>
              <a:t> </a:t>
            </a:r>
          </a:p>
          <a:p>
            <a:pPr algn="ctr"/>
            <a:endParaRPr lang="pt-BR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1396</TotalTime>
  <Words>651</Words>
  <Application>Microsoft Office PowerPoint</Application>
  <PresentationFormat>Apresentação na tela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TERMO ADITIVO AO CONVÊNIO 006/21  VIGÊNCIA: A PARTIR DA ASSINATURA ATÉ 31/05/23</vt:lpstr>
      <vt:lpstr>EMENDAS PARLAMENTARES</vt:lpstr>
      <vt:lpstr>OBJETO</vt:lpstr>
      <vt:lpstr>FINALIDADE</vt:lpstr>
      <vt:lpstr>METAS  - IMPLANTAÇÃO DO NIR</vt:lpstr>
      <vt:lpstr>MATRIZ DE MONITORAMENTO NIR</vt:lpstr>
      <vt:lpstr>METAS - AUDITORIA INTERNA E EDUCAÇÃO PERMANENTE</vt:lpstr>
      <vt:lpstr>MATRIZ DE MONITORAMENTO AUDITORIA</vt:lpstr>
      <vt:lpstr>CRONOGRAMA DE DESEMBOLSO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 ADITIVO AO CONVENIO 006/21</dc:title>
  <dc:creator>1057561</dc:creator>
  <cp:lastModifiedBy>Maria Ivonilde Lucio Vitorino</cp:lastModifiedBy>
  <cp:revision>32</cp:revision>
  <dcterms:created xsi:type="dcterms:W3CDTF">2022-11-25T13:26:13Z</dcterms:created>
  <dcterms:modified xsi:type="dcterms:W3CDTF">2023-07-20T18:54:52Z</dcterms:modified>
</cp:coreProperties>
</file>