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handoutMasterIdLst>
    <p:handoutMasterId r:id="rId26"/>
  </p:handoutMasterIdLst>
  <p:sldIdLst>
    <p:sldId id="309" r:id="rId2"/>
    <p:sldId id="262" r:id="rId3"/>
    <p:sldId id="263" r:id="rId4"/>
    <p:sldId id="264" r:id="rId5"/>
    <p:sldId id="265" r:id="rId6"/>
    <p:sldId id="293" r:id="rId7"/>
    <p:sldId id="296" r:id="rId8"/>
    <p:sldId id="297" r:id="rId9"/>
    <p:sldId id="298" r:id="rId10"/>
    <p:sldId id="300" r:id="rId11"/>
    <p:sldId id="301" r:id="rId12"/>
    <p:sldId id="302" r:id="rId13"/>
    <p:sldId id="303" r:id="rId14"/>
    <p:sldId id="304" r:id="rId15"/>
    <p:sldId id="305" r:id="rId16"/>
    <p:sldId id="311" r:id="rId17"/>
    <p:sldId id="283" r:id="rId18"/>
    <p:sldId id="308" r:id="rId19"/>
    <p:sldId id="286" r:id="rId20"/>
    <p:sldId id="287" r:id="rId21"/>
    <p:sldId id="288" r:id="rId22"/>
    <p:sldId id="310" r:id="rId23"/>
    <p:sldId id="289" r:id="rId24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8FAADC"/>
    <a:srgbClr val="F8D22F"/>
    <a:srgbClr val="F03F2B"/>
    <a:srgbClr val="344529"/>
    <a:srgbClr val="2B3922"/>
    <a:srgbClr val="2E3722"/>
    <a:srgbClr val="FCF7F1"/>
    <a:srgbClr val="B8D233"/>
    <a:srgbClr val="5CC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>
        <p:scale>
          <a:sx n="121" d="100"/>
          <a:sy n="121" d="100"/>
        </p:scale>
        <p:origin x="-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25642911805\Downloads\LEVANTAMENTO%201&#186;%20QUADRIMESTRE%20202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25642911805\Downloads\LEVANTAMENTO%201&#186;%20QUADRIMESTRE%20202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ferrari\departamentos\SMS\DGRF\FMS\FMS\PRESTA&#199;&#195;O%20DE%20CONTAS\2023\1&#186;%20QUADRIMESTRE\LEVANTAMENTO%201&#186;%20QUADRIMESTRE%202023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ferrari\departamentos\SMS\DGRF\FMS\FMS\PRESTA&#199;&#195;O%20DE%20CONTAS\2023\1&#186;%20QUADRIMESTRE\LEVANTAMENTO%201&#186;%20QUADRIMESTRE%202023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rrari\departamentos\SMS\DGRF\FMS\FMS\PRESTA&#199;&#195;O%20DE%20CONTAS\2023\1&#186;%20QUADRIMESTRE\LEVANTAMENTO%201&#186;%20QUADRIMESTRE%20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rrari\departamentos\SMS\DGRF\FMS\FMS\PRESTA&#199;&#195;O%20DE%20CONTAS\2023\1&#186;%20QUADRIMESTRE\LEVANTAMENTO%201&#186;%20QUADRIMESTRE%20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ferrari\departamentos\SMS\DGRF\FMS\FMS\PRESTA&#199;&#195;O%20DE%20CONTAS\2023\1&#186;%20QUADRIMESTRE\LEVANTAMENTO%201&#186;%20QUADRIMESTRE%20202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ferrari\departamentos\SMS\DGRF\FMS\FMS\PRESTA&#199;&#195;O%20DE%20CONTAS\2023\1&#186;%20QUADRIMESTRE\LEVANTAMENTO%201&#186;%20QUADRIMESTRE%20202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ferrari\departamentos\SMS\DGRF\FMS\FMS\PRESTA&#199;&#195;O%20DE%20CONTAS\2023\1&#186;%20QUADRIMESTRE\LEVANTAMENTO%201&#186;%20QUADRIMESTRE%20202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25642911805\Downloads\LEVANTAMENTO%201&#186;%20QUADRIMESTRE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</a:p>
        </c:rich>
      </c:tx>
      <c:layout>
        <c:manualLayout>
          <c:xMode val="edge"/>
          <c:yMode val="edge"/>
          <c:x val="1.5984858020633716E-3"/>
          <c:y val="1.694915254237288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C0-4110-BC53-7455883C71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C0-4110-BC53-7455883C7121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C0-4110-BC53-7455883C71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C0-4110-BC53-7455883C71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9C0-4110-BC53-7455883C71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9C0-4110-BC53-7455883C7121}"/>
              </c:ext>
            </c:extLst>
          </c:dPt>
          <c:dLbls>
            <c:dLbl>
              <c:idx val="0"/>
              <c:layout>
                <c:manualLayout>
                  <c:x val="2.768166089965398E-2"/>
                  <c:y val="-0.101694915254237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C0-4110-BC53-7455883C712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28373702422145E-2"/>
                  <c:y val="-1.1299435028248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C0-4110-BC53-7455883C712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215686274509824E-2"/>
                  <c:y val="0.101694915254237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C0-4110-BC53-7455883C712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22837370242214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C0-4110-BC53-7455883C712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9C0-4110-BC53-7455883C712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459054209919253E-2"/>
                  <c:y val="-2.8248587570621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9C0-4110-BC53-7455883C712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DESPESAS!$B$2:$B$7</c:f>
              <c:strCache>
                <c:ptCount val="6"/>
                <c:pt idx="0">
                  <c:v>Pessoal + encargos sociais</c:v>
                </c:pt>
                <c:pt idx="1">
                  <c:v>Consumo</c:v>
                </c:pt>
                <c:pt idx="2">
                  <c:v>Prestadores</c:v>
                </c:pt>
                <c:pt idx="3">
                  <c:v>Serviços</c:v>
                </c:pt>
                <c:pt idx="4">
                  <c:v>Investimentos</c:v>
                </c:pt>
                <c:pt idx="5">
                  <c:v>Outros</c:v>
                </c:pt>
              </c:strCache>
            </c:strRef>
          </c:cat>
          <c:val>
            <c:numRef>
              <c:f>DESPESAS!$C$2:$C$7</c:f>
              <c:numCache>
                <c:formatCode>#,##0.00" ";#,##0.00" ";"-"#" ";@" "</c:formatCode>
                <c:ptCount val="6"/>
                <c:pt idx="0">
                  <c:v>165417666.19999999</c:v>
                </c:pt>
                <c:pt idx="1">
                  <c:v>22978288.010000002</c:v>
                </c:pt>
                <c:pt idx="2">
                  <c:v>106898691.37</c:v>
                </c:pt>
                <c:pt idx="3">
                  <c:v>57862110</c:v>
                </c:pt>
                <c:pt idx="4">
                  <c:v>718219.83</c:v>
                </c:pt>
                <c:pt idx="5">
                  <c:v>705718.12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9C0-4110-BC53-7455883C71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UNIDADE</a:t>
            </a:r>
          </a:p>
        </c:rich>
      </c:tx>
      <c:layout>
        <c:manualLayout>
          <c:xMode val="edge"/>
          <c:yMode val="edge"/>
          <c:x val="6.1735400258741864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3-4324-AB14-663E74E57B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A3-4324-AB14-663E74E57B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A3-4324-AB14-663E74E57B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A3-4324-AB14-663E74E57B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A3-4324-AB14-663E74E57BF7}"/>
              </c:ext>
            </c:extLst>
          </c:dPt>
          <c:dLbls>
            <c:dLbl>
              <c:idx val="0"/>
              <c:layout>
                <c:manualLayout>
                  <c:x val="7.4985028298624287E-2"/>
                  <c:y val="-4.24448926595401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A3-4324-AB14-663E74E57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565725066142456E-2"/>
                  <c:y val="0.122029066396177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A3-4324-AB14-663E74E57B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5697175198427789E-2"/>
                  <c:y val="1.06112231648851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A3-4324-AB14-663E74E57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419303232481703E-2"/>
                  <c:y val="-3.18336694946551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A3-4324-AB14-663E74E57B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84858759921388E-2"/>
                  <c:y val="-5.83617274068677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A3-4324-AB14-663E74E57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RMMG!$A$19:$A$23</c:f>
              <c:strCache>
                <c:ptCount val="5"/>
                <c:pt idx="0">
                  <c:v>CHPEO</c:v>
                </c:pt>
                <c:pt idx="1">
                  <c:v>HMMG</c:v>
                </c:pt>
                <c:pt idx="2">
                  <c:v>PA's</c:v>
                </c:pt>
                <c:pt idx="3">
                  <c:v>ADM</c:v>
                </c:pt>
                <c:pt idx="4">
                  <c:v>SAMU</c:v>
                </c:pt>
              </c:strCache>
            </c:strRef>
          </c:cat>
          <c:val>
            <c:numRef>
              <c:f>RMMG!$H$19:$H$23</c:f>
              <c:numCache>
                <c:formatCode>#,##0.00" ";#,##0.00" ";"-"#" ";@" "</c:formatCode>
                <c:ptCount val="5"/>
                <c:pt idx="0">
                  <c:v>41442550.581607729</c:v>
                </c:pt>
                <c:pt idx="1">
                  <c:v>58533137.488399491</c:v>
                </c:pt>
                <c:pt idx="2">
                  <c:v>26852766.940844316</c:v>
                </c:pt>
                <c:pt idx="3">
                  <c:v>62235792.890000001</c:v>
                </c:pt>
                <c:pt idx="4">
                  <c:v>7905385.8493775045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DA3-4324-AB14-663E74E57BF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NATUREZA</a:t>
            </a:r>
          </a:p>
        </c:rich>
      </c:tx>
      <c:layout>
        <c:manualLayout>
          <c:xMode val="edge"/>
          <c:yMode val="edge"/>
          <c:x val="1.1375331130659206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5.5555555555555552E-2"/>
          <c:y val="0.23652777777777778"/>
          <c:w val="0.89444444444444449"/>
          <c:h val="0.7021285360163312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89-4C4C-A561-0B4E945651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89-4C4C-A561-0B4E945651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89-4C4C-A561-0B4E945651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89-4C4C-A561-0B4E945651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D89-4C4C-A561-0B4E945651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D89-4C4C-A561-0B4E9456518F}"/>
              </c:ext>
            </c:extLst>
          </c:dPt>
          <c:dLbls>
            <c:dLbl>
              <c:idx val="0"/>
              <c:layout>
                <c:manualLayout>
                  <c:x val="-1.7853578166340425E-3"/>
                  <c:y val="-0.102529587200500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89-4C4C-A561-0B4E9456518F}"/>
                </c:ext>
                <c:ext xmlns:c15="http://schemas.microsoft.com/office/drawing/2012/chart" uri="{CE6537A1-D6FC-4f65-9D91-7224C49458BB}">
                  <c15:layout>
                    <c:manualLayout>
                      <c:w val="0.19663930992405904"/>
                      <c:h val="0.151096233769158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7494524434097806"/>
                  <c:y val="-9.893091496667240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89-4C4C-A561-0B4E9456518F}"/>
                </c:ext>
                <c:ext xmlns:c15="http://schemas.microsoft.com/office/drawing/2012/chart" uri="{CE6537A1-D6FC-4f65-9D91-7224C49458BB}">
                  <c15:layout>
                    <c:manualLayout>
                      <c:w val="0.24437977794084981"/>
                      <c:h val="0.1672851159587111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0.148834889123153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D89-4C4C-A561-0B4E9456518F}"/>
                </c:ext>
                <c:ext xmlns:c15="http://schemas.microsoft.com/office/drawing/2012/chart" uri="{CE6537A1-D6FC-4f65-9D91-7224C49458BB}">
                  <c15:layout>
                    <c:manualLayout>
                      <c:w val="0.33089821773492917"/>
                      <c:h val="0.1808761287071371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5.3560593919661711E-2"/>
                  <c:y val="1.07925881263684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D89-4C4C-A561-0B4E9456518F}"/>
                </c:ext>
                <c:ext xmlns:c15="http://schemas.microsoft.com/office/drawing/2012/chart" uri="{CE6537A1-D6FC-4f65-9D91-7224C49458BB}">
                  <c15:layout>
                    <c:manualLayout>
                      <c:w val="0.21624253875069935"/>
                      <c:h val="0.26441840909602726"/>
                    </c:manualLayout>
                  </c15:layout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6423295686181891"/>
                  <c:y val="-3.23777643791053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D89-4C4C-A561-0B4E9456518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RMMG!$B$18:$G$18</c:f>
              <c:strCache>
                <c:ptCount val="6"/>
                <c:pt idx="0">
                  <c:v> PESSOAL </c:v>
                </c:pt>
                <c:pt idx="1">
                  <c:v> CONSUMO </c:v>
                </c:pt>
                <c:pt idx="2">
                  <c:v> PRESTADORES </c:v>
                </c:pt>
                <c:pt idx="3">
                  <c:v> SERVIÇOS </c:v>
                </c:pt>
                <c:pt idx="4">
                  <c:v> INVESTIMENTOS </c:v>
                </c:pt>
                <c:pt idx="5">
                  <c:v> OUTROS  </c:v>
                </c:pt>
              </c:strCache>
            </c:strRef>
          </c:cat>
          <c:val>
            <c:numRef>
              <c:f>RMMG!$B$25:$G$25</c:f>
              <c:numCache>
                <c:formatCode>#,##0.00" ";#,##0.00" ";"-"#" ";@" "</c:formatCode>
                <c:ptCount val="6"/>
                <c:pt idx="0">
                  <c:v>100692723.48999998</c:v>
                </c:pt>
                <c:pt idx="1">
                  <c:v>14651618.949999999</c:v>
                </c:pt>
                <c:pt idx="2">
                  <c:v>41894425.82</c:v>
                </c:pt>
                <c:pt idx="3">
                  <c:v>47541211.690000005</c:v>
                </c:pt>
                <c:pt idx="4">
                  <c:v>381129.5</c:v>
                </c:pt>
                <c:pt idx="5">
                  <c:v>205111.06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D89-4C4C-A561-0B4E9456518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DESPESAS POR FR</a:t>
            </a:r>
          </a:p>
        </c:rich>
      </c:tx>
      <c:layout>
        <c:manualLayout>
          <c:xMode val="edge"/>
          <c:yMode val="edge"/>
          <c:x val="0.30600678040244972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38888888888889"/>
          <c:y val="0.23725393700787406"/>
          <c:w val="0.81388888888888888"/>
          <c:h val="0.65757545931758532"/>
        </c:manualLayout>
      </c:layout>
      <c:pie3DChart>
        <c:varyColors val="1"/>
        <c:ser>
          <c:idx val="0"/>
          <c:order val="0"/>
          <c:spPr>
            <a:effectLst>
              <a:outerShdw sx="102000" sy="102000" algn="c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C0-4943-AACA-ABA20F92D3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C0-4943-AACA-ABA20F92D3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C0-4943-AACA-ABA20F92D3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C0-4943-AACA-ABA20F92D300}"/>
              </c:ext>
            </c:extLst>
          </c:dPt>
          <c:dLbls>
            <c:dLbl>
              <c:idx val="0"/>
              <c:layout>
                <c:manualLayout>
                  <c:x val="6.1660010094385515E-2"/>
                  <c:y val="5.55555555555555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C0-4943-AACA-ABA20F92D300}"/>
                </c:ext>
                <c:ext xmlns:c15="http://schemas.microsoft.com/office/drawing/2012/chart" uri="{CE6537A1-D6FC-4f65-9D91-7224C49458BB}">
                  <c15:layout>
                    <c:manualLayout>
                      <c:w val="0.23699797419360027"/>
                      <c:h val="0.2245131729667812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7764431104476885E-2"/>
                  <c:y val="6.8966997681990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C0-4943-AACA-ABA20F92D300}"/>
                </c:ext>
                <c:ext xmlns:c15="http://schemas.microsoft.com/office/drawing/2012/chart" uri="{CE6537A1-D6FC-4f65-9D91-7224C49458BB}">
                  <c15:layout>
                    <c:manualLayout>
                      <c:w val="0.28704188007708925"/>
                      <c:h val="0.22451317296678122"/>
                    </c:manualLayout>
                  </c15:layout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C0-4943-AACA-ABA20F92D3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9722233158355194"/>
                  <c:y val="6.24998177311169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C0-4943-AACA-ABA20F92D300}"/>
                </c:ext>
                <c:ext xmlns:c15="http://schemas.microsoft.com/office/drawing/2012/chart" uri="{CE6537A1-D6FC-4f65-9D91-7224C49458BB}">
                  <c15:layout>
                    <c:manualLayout>
                      <c:w val="0.19673600174978126"/>
                      <c:h val="0.1963425925925925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RMMG!$B$33:$D$33</c:f>
              <c:strCache>
                <c:ptCount val="3"/>
                <c:pt idx="0">
                  <c:v> MUNICIPAL </c:v>
                </c:pt>
                <c:pt idx="1">
                  <c:v> VINCULADA </c:v>
                </c:pt>
                <c:pt idx="2">
                  <c:v> CORONAVÍRUS VINCULADA </c:v>
                </c:pt>
              </c:strCache>
            </c:strRef>
          </c:cat>
          <c:val>
            <c:numRef>
              <c:f>RMMG!$B$40:$D$40</c:f>
              <c:numCache>
                <c:formatCode>#,##0.00" ";#,##0.00" ";"-"#" ";@" "</c:formatCode>
                <c:ptCount val="3"/>
                <c:pt idx="0">
                  <c:v>179628557.08000001</c:v>
                </c:pt>
                <c:pt idx="1">
                  <c:v>25295979.829999998</c:v>
                </c:pt>
                <c:pt idx="2">
                  <c:v>441683.6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8C0-4943-AACA-ABA20F92D30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DESPESAS POR UNIDADE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656052678425339E-2"/>
          <c:y val="0.24753358036127837"/>
          <c:w val="0.8121205478761484"/>
          <c:h val="0.644785780453913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9B-45D0-9395-67E14EA920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9B-45D0-9395-67E14EA920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9B-45D0-9395-67E14EA920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9B-45D0-9395-67E14EA920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09B-45D0-9395-67E14EA920A2}"/>
              </c:ext>
            </c:extLst>
          </c:dPt>
          <c:dLbls>
            <c:dLbl>
              <c:idx val="0"/>
              <c:layout>
                <c:manualLayout>
                  <c:x val="5.5555555555554534E-3"/>
                  <c:y val="-2.77777777777777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9B-45D0-9395-67E14EA920A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307417920564393E-3"/>
                  <c:y val="-0.21165390533079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9B-45D0-9395-67E14EA920A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47062220533918E-2"/>
                  <c:y val="0.145019096750837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09B-45D0-9395-67E14EA920A2}"/>
                </c:ext>
                <c:ext xmlns:c15="http://schemas.microsoft.com/office/drawing/2012/chart" uri="{CE6537A1-D6FC-4f65-9D91-7224C49458BB}">
                  <c15:layout>
                    <c:manualLayout>
                      <c:w val="0.12130532574537523"/>
                      <c:h val="0.1793103448275861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8212621406727635E-2"/>
                  <c:y val="2.05938697318007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09B-45D0-9395-67E14EA920A2}"/>
                </c:ext>
                <c:ext xmlns:c15="http://schemas.microsoft.com/office/drawing/2012/chart" uri="{CE6537A1-D6FC-4f65-9D91-7224C49458BB}">
                  <c15:layout>
                    <c:manualLayout>
                      <c:w val="0.14367345127991968"/>
                      <c:h val="0.1885057471264367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23102908313965315"/>
                  <c:y val="3.9303959131545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09B-45D0-9395-67E14EA920A2}"/>
                </c:ext>
                <c:ext xmlns:c15="http://schemas.microsoft.com/office/drawing/2012/chart" uri="{CE6537A1-D6FC-4f65-9D91-7224C49458BB}">
                  <c15:layout>
                    <c:manualLayout>
                      <c:w val="0.19028408966306651"/>
                      <c:h val="0.1333333333333333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RMMG!$A$34:$A$38</c:f>
              <c:strCache>
                <c:ptCount val="5"/>
                <c:pt idx="0">
                  <c:v>CHPEO</c:v>
                </c:pt>
                <c:pt idx="1">
                  <c:v>HMMG</c:v>
                </c:pt>
                <c:pt idx="2">
                  <c:v>PA's</c:v>
                </c:pt>
                <c:pt idx="3">
                  <c:v>ADM</c:v>
                </c:pt>
                <c:pt idx="4">
                  <c:v>SAMU</c:v>
                </c:pt>
              </c:strCache>
            </c:strRef>
          </c:cat>
          <c:val>
            <c:numRef>
              <c:f>RMMG!$E$34:$E$38</c:f>
              <c:numCache>
                <c:formatCode>#,##0.00" ";#,##0.00" ";"-"#" ";@" "</c:formatCode>
                <c:ptCount val="5"/>
                <c:pt idx="0">
                  <c:v>41138716.600000001</c:v>
                </c:pt>
                <c:pt idx="1">
                  <c:v>20448290.460000001</c:v>
                </c:pt>
                <c:pt idx="2">
                  <c:v>16758975.690000001</c:v>
                </c:pt>
                <c:pt idx="3">
                  <c:v>123531516.38000001</c:v>
                </c:pt>
                <c:pt idx="4">
                  <c:v>2024787.6800000002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09B-45D0-9395-67E14EA920A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COMPARATIVO 2022 X 2023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RMMG!$A$49:$A$54</c:f>
              <c:strCache>
                <c:ptCount val="6"/>
                <c:pt idx="0">
                  <c:v>Pessoal + encargos sociais</c:v>
                </c:pt>
                <c:pt idx="1">
                  <c:v>Consumo</c:v>
                </c:pt>
                <c:pt idx="2">
                  <c:v>Prestadores</c:v>
                </c:pt>
                <c:pt idx="3">
                  <c:v>Serviços</c:v>
                </c:pt>
                <c:pt idx="4">
                  <c:v>Investimentos</c:v>
                </c:pt>
                <c:pt idx="5">
                  <c:v>Outros</c:v>
                </c:pt>
              </c:strCache>
            </c:strRef>
          </c:cat>
          <c:val>
            <c:numRef>
              <c:f>RMMG!$E$49:$E$54</c:f>
              <c:numCache>
                <c:formatCode>#,##0.00" ";#,##0.00" ";"-"#" ";@" "</c:formatCode>
                <c:ptCount val="6"/>
                <c:pt idx="0">
                  <c:v>95971796.899999991</c:v>
                </c:pt>
                <c:pt idx="1">
                  <c:v>16548674.430000013</c:v>
                </c:pt>
                <c:pt idx="2">
                  <c:v>40087596.649999999</c:v>
                </c:pt>
                <c:pt idx="3">
                  <c:v>31478491.169999987</c:v>
                </c:pt>
                <c:pt idx="4">
                  <c:v>218459.11</c:v>
                </c:pt>
                <c:pt idx="5">
                  <c:v>72909.8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1A-49E3-82CD-4DA582BFAF6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RMMG!$A$49:$A$54</c:f>
              <c:strCache>
                <c:ptCount val="6"/>
                <c:pt idx="0">
                  <c:v>Pessoal + encargos sociais</c:v>
                </c:pt>
                <c:pt idx="1">
                  <c:v>Consumo</c:v>
                </c:pt>
                <c:pt idx="2">
                  <c:v>Prestadores</c:v>
                </c:pt>
                <c:pt idx="3">
                  <c:v>Serviços</c:v>
                </c:pt>
                <c:pt idx="4">
                  <c:v>Investimentos</c:v>
                </c:pt>
                <c:pt idx="5">
                  <c:v>Outros</c:v>
                </c:pt>
              </c:strCache>
            </c:strRef>
          </c:cat>
          <c:val>
            <c:numRef>
              <c:f>RMMG!$I$49:$I$54</c:f>
              <c:numCache>
                <c:formatCode>#,##0.00" ";#,##0.00" ";"-"#" ";@" "</c:formatCode>
                <c:ptCount val="6"/>
                <c:pt idx="0">
                  <c:v>100692723.49000001</c:v>
                </c:pt>
                <c:pt idx="1">
                  <c:v>14651618.949999999</c:v>
                </c:pt>
                <c:pt idx="2">
                  <c:v>41894425.82</c:v>
                </c:pt>
                <c:pt idx="3">
                  <c:v>47541211.689999998</c:v>
                </c:pt>
                <c:pt idx="4">
                  <c:v>381129.5</c:v>
                </c:pt>
                <c:pt idx="5">
                  <c:v>205111.06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1A-49E3-82CD-4DA582BFA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388160"/>
        <c:axId val="239389696"/>
        <c:axId val="0"/>
      </c:bar3DChart>
      <c:catAx>
        <c:axId val="2393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39389696"/>
        <c:crosses val="autoZero"/>
        <c:auto val="1"/>
        <c:lblAlgn val="ctr"/>
        <c:lblOffset val="100"/>
        <c:noMultiLvlLbl val="0"/>
      </c:catAx>
      <c:valAx>
        <c:axId val="23938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&quot; &quot;;#,##0.00&quot; &quot;;&quot;-&quot;#&quot; &quot;;@&quot; 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3938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RMMG</a:t>
            </a:r>
          </a:p>
        </c:rich>
      </c:tx>
      <c:layout>
        <c:manualLayout>
          <c:xMode val="edge"/>
          <c:yMode val="edge"/>
          <c:x val="3.9145907473309609E-3"/>
          <c:y val="5.6980056980056983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97-4EFB-A197-C60FB345F0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97-4EFB-A197-C60FB345F036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97-4EFB-A197-C60FB345F0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97-4EFB-A197-C60FB345F0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697-4EFB-A197-C60FB345F03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697-4EFB-A197-C60FB345F036}"/>
              </c:ext>
            </c:extLst>
          </c:dPt>
          <c:dLbls>
            <c:dLbl>
              <c:idx val="0"/>
              <c:layout>
                <c:manualLayout>
                  <c:x val="3.6908881199538557E-2"/>
                  <c:y val="-6.26780626780626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97-4EFB-A197-C60FB345F03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3044982698961975E-2"/>
                  <c:y val="-2.2792022792022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97-4EFB-A197-C60FB345F03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829296424452137E-2"/>
                  <c:y val="-3.9886039886039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97-4EFB-A197-C60FB345F03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36332179930796E-2"/>
                  <c:y val="-5.1282051282051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697-4EFB-A197-C60FB345F03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697-4EFB-A197-C60FB345F03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071510957324115"/>
                  <c:y val="-5.1282051282051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697-4EFB-A197-C60FB345F03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DESPESAS!$B$12:$B$17</c:f>
              <c:strCache>
                <c:ptCount val="6"/>
                <c:pt idx="0">
                  <c:v>Pessoal + encargos sociais</c:v>
                </c:pt>
                <c:pt idx="1">
                  <c:v>Consumo</c:v>
                </c:pt>
                <c:pt idx="2">
                  <c:v>Prestadores</c:v>
                </c:pt>
                <c:pt idx="3">
                  <c:v>Serviços</c:v>
                </c:pt>
                <c:pt idx="4">
                  <c:v>Investimentos</c:v>
                </c:pt>
                <c:pt idx="5">
                  <c:v>Outros</c:v>
                </c:pt>
              </c:strCache>
            </c:strRef>
          </c:cat>
          <c:val>
            <c:numRef>
              <c:f>DESPESAS!$C$12:$C$17</c:f>
              <c:numCache>
                <c:formatCode>#,##0.00" ";#,##0.00" ";"-"#" ";@" "</c:formatCode>
                <c:ptCount val="6"/>
                <c:pt idx="0">
                  <c:v>100692723.49000001</c:v>
                </c:pt>
                <c:pt idx="1">
                  <c:v>14651618.949999999</c:v>
                </c:pt>
                <c:pt idx="2">
                  <c:v>41894425.82</c:v>
                </c:pt>
                <c:pt idx="3">
                  <c:v>47541211.690000005</c:v>
                </c:pt>
                <c:pt idx="4">
                  <c:v>381129.5</c:v>
                </c:pt>
                <c:pt idx="5">
                  <c:v>205111.06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697-4EFB-A197-C60FB345F03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</c:rich>
      </c:tx>
      <c:layout>
        <c:manualLayout>
          <c:xMode val="edge"/>
          <c:yMode val="edge"/>
          <c:x val="2.6125081500520176E-4"/>
          <c:y val="1.139601139601139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436519193018846E-2"/>
          <c:y val="0.27154541579738428"/>
          <c:w val="0.82433824710687664"/>
          <c:h val="0.613034524530587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7A-4AD3-A4CE-9DDB3F9255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7A-4AD3-A4CE-9DDB3F92554F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7A-4AD3-A4CE-9DDB3F9255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7A-4AD3-A4CE-9DDB3F9255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A7A-4AD3-A4CE-9DDB3F9255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A7A-4AD3-A4CE-9DDB3F92554F}"/>
              </c:ext>
            </c:extLst>
          </c:dPt>
          <c:dLbls>
            <c:dLbl>
              <c:idx val="0"/>
              <c:layout>
                <c:manualLayout>
                  <c:x val="5.0662070211029017E-2"/>
                  <c:y val="0.131054131054131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A7A-4AD3-A4CE-9DDB3F92554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88313526047447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A7A-4AD3-A4CE-9DDB3F92554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422570985828765E-2"/>
                  <c:y val="0.119658119658119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A7A-4AD3-A4CE-9DDB3F92554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4415676302372409E-2"/>
                  <c:y val="-3.41880341880341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A7A-4AD3-A4CE-9DDB3F92554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A7A-4AD3-A4CE-9DDB3F92554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507774651340152"/>
                  <c:y val="-2.27920227920228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A7A-4AD3-A4CE-9DDB3F92554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DESPESAS!$B$22:$B$27</c:f>
              <c:strCache>
                <c:ptCount val="6"/>
                <c:pt idx="0">
                  <c:v>Pessoal + encargos sociais</c:v>
                </c:pt>
                <c:pt idx="1">
                  <c:v>Consumo</c:v>
                </c:pt>
                <c:pt idx="2">
                  <c:v>Prestadores</c:v>
                </c:pt>
                <c:pt idx="3">
                  <c:v>Serviços</c:v>
                </c:pt>
                <c:pt idx="4">
                  <c:v>Investimentos</c:v>
                </c:pt>
                <c:pt idx="5">
                  <c:v>Outros</c:v>
                </c:pt>
              </c:strCache>
            </c:strRef>
          </c:cat>
          <c:val>
            <c:numRef>
              <c:f>DESPESAS!$C$22:$C$27</c:f>
              <c:numCache>
                <c:formatCode>#,##0.00" ";#,##0.00" ";"-"#" ";@" "</c:formatCode>
                <c:ptCount val="6"/>
                <c:pt idx="0">
                  <c:v>266110389.69</c:v>
                </c:pt>
                <c:pt idx="1">
                  <c:v>37629906.960000001</c:v>
                </c:pt>
                <c:pt idx="2">
                  <c:v>148793117.19</c:v>
                </c:pt>
                <c:pt idx="3">
                  <c:v>105403321.69</c:v>
                </c:pt>
                <c:pt idx="4">
                  <c:v>1099349.33</c:v>
                </c:pt>
                <c:pt idx="5">
                  <c:v>910829.17999999993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A7A-4AD3-A4CE-9DDB3F92554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1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17597280139216E-2"/>
          <c:y val="7.0676313234093235E-2"/>
          <c:w val="0.97066582168105364"/>
          <c:h val="0.9141861288380236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CC-4A8B-A37F-55588446E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CC-4A8B-A37F-55588446EEC4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CC-4A8B-A37F-55588446EEC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CC-4A8B-A37F-55588446EE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CC-4A8B-A37F-55588446EE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DCC-4A8B-A37F-55588446EEC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DCC-4A8B-A37F-55588446EEC4}"/>
              </c:ext>
            </c:extLst>
          </c:dPt>
          <c:dLbls>
            <c:dLbl>
              <c:idx val="0"/>
              <c:layout>
                <c:manualLayout>
                  <c:x val="-5.6118910547336733E-3"/>
                  <c:y val="8.912375563503213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CC-4A8B-A37F-55588446EEC4}"/>
                </c:ext>
                <c:ext xmlns:c15="http://schemas.microsoft.com/office/drawing/2012/chart" uri="{CE6537A1-D6FC-4f65-9D91-7224C49458BB}">
                  <c15:layout>
                    <c:manualLayout>
                      <c:w val="0.12102337341745603"/>
                      <c:h val="0.1470445171921490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9300849166526613E-2"/>
                  <c:y val="2.8667981414292804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DCC-4A8B-A37F-55588446EEC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109611934583692E-2"/>
                  <c:y val="-4.35897472566918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DCC-4A8B-A37F-55588446EEC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028749904949564E-2"/>
                  <c:y val="-0.27606839929238169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DCC-4A8B-A37F-55588446EEC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864491752486166E-2"/>
                  <c:y val="-0.1333574545189325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DCC-4A8B-A37F-55588446EEC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699229183676807E-2"/>
                  <c:y val="3.6167477300581246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DCC-4A8B-A37F-55588446EEC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601077537042792E-2"/>
                  <c:y val="0.1452991575223060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DCC-4A8B-A37F-55588446EEC4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DESPESAS_POR_FR!$C$25:$I$25</c:f>
              <c:strCache>
                <c:ptCount val="7"/>
                <c:pt idx="0">
                  <c:v>MUNICIPAL</c:v>
                </c:pt>
                <c:pt idx="1">
                  <c:v>ESTADUAL</c:v>
                </c:pt>
                <c:pt idx="2">
                  <c:v>FEDERAL</c:v>
                </c:pt>
                <c:pt idx="3">
                  <c:v>PRÓPRIA SMS / RMMG</c:v>
                </c:pt>
                <c:pt idx="4">
                  <c:v>EMENDA MUNICIPAL</c:v>
                </c:pt>
                <c:pt idx="5">
                  <c:v>EMENDAS / OUTROS</c:v>
                </c:pt>
                <c:pt idx="6">
                  <c:v>CORONAVIRUS (VINCULADA)</c:v>
                </c:pt>
              </c:strCache>
            </c:strRef>
          </c:cat>
          <c:val>
            <c:numRef>
              <c:f>DESPESAS_POR_FR!$C$26:$I$26</c:f>
              <c:numCache>
                <c:formatCode>#,##0.00" ";#,##0.00" ";"-"#" ";@" "</c:formatCode>
                <c:ptCount val="7"/>
                <c:pt idx="0">
                  <c:v>432901394.36000001</c:v>
                </c:pt>
                <c:pt idx="1">
                  <c:v>13258998.960000001</c:v>
                </c:pt>
                <c:pt idx="2">
                  <c:v>111293633.17999999</c:v>
                </c:pt>
                <c:pt idx="3">
                  <c:v>335960.72</c:v>
                </c:pt>
                <c:pt idx="4">
                  <c:v>932751.24</c:v>
                </c:pt>
                <c:pt idx="5">
                  <c:v>722694.96000000008</c:v>
                </c:pt>
                <c:pt idx="6">
                  <c:v>501480.62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DCC-4A8B-A37F-55588446EEC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41693316125098E-2"/>
          <c:y val="0.12432648837714956"/>
          <c:w val="0.9621699441874999"/>
          <c:h val="0.79521064773300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'EVOLUÇÃO_-_GRÁFICO'!$A$3</c:f>
              <c:strCache>
                <c:ptCount val="1"/>
                <c:pt idx="0">
                  <c:v>EC 29/2000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FEC-4412-B77D-668D799A66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'EVOLUÇÃO_-_GRÁFICO'!$B$2:$W$2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'EVOLUÇÃO_-_GRÁFICO'!$B$3:$W$3</c:f>
              <c:numCache>
                <c:formatCode>0%</c:formatCode>
                <c:ptCount val="22"/>
                <c:pt idx="0">
                  <c:v>7.0000000000000007E-2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EC-4412-B77D-668D799A666A}"/>
            </c:ext>
          </c:extLst>
        </c:ser>
        <c:ser>
          <c:idx val="1"/>
          <c:order val="1"/>
          <c:tx>
            <c:strRef>
              <c:f>'EVOLUÇÃO_-_GRÁFICO'!$A$4</c:f>
              <c:strCache>
                <c:ptCount val="1"/>
                <c:pt idx="0">
                  <c:v>LEI ORGÂNICA MUNICÍPIO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'EVOLUÇÃO_-_GRÁFICO'!$B$2:$W$2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'EVOLUÇÃO_-_GRÁFICO'!$B$4:$W$4</c:f>
              <c:numCache>
                <c:formatCode>0%</c:formatCode>
                <c:ptCount val="22"/>
                <c:pt idx="0">
                  <c:v>0.17</c:v>
                </c:pt>
                <c:pt idx="1">
                  <c:v>0.17</c:v>
                </c:pt>
                <c:pt idx="2">
                  <c:v>0.17</c:v>
                </c:pt>
                <c:pt idx="3">
                  <c:v>0.17</c:v>
                </c:pt>
                <c:pt idx="4">
                  <c:v>0.17</c:v>
                </c:pt>
                <c:pt idx="5">
                  <c:v>0.17</c:v>
                </c:pt>
                <c:pt idx="6">
                  <c:v>0.17</c:v>
                </c:pt>
                <c:pt idx="7">
                  <c:v>0.17</c:v>
                </c:pt>
                <c:pt idx="8">
                  <c:v>0.17</c:v>
                </c:pt>
                <c:pt idx="9">
                  <c:v>0.17</c:v>
                </c:pt>
                <c:pt idx="10">
                  <c:v>0.17</c:v>
                </c:pt>
                <c:pt idx="11">
                  <c:v>0.17</c:v>
                </c:pt>
                <c:pt idx="12">
                  <c:v>0.17</c:v>
                </c:pt>
                <c:pt idx="13">
                  <c:v>0.17</c:v>
                </c:pt>
                <c:pt idx="14">
                  <c:v>0.17</c:v>
                </c:pt>
                <c:pt idx="15">
                  <c:v>0.17</c:v>
                </c:pt>
                <c:pt idx="16">
                  <c:v>0.17</c:v>
                </c:pt>
                <c:pt idx="17">
                  <c:v>0.17</c:v>
                </c:pt>
                <c:pt idx="18">
                  <c:v>0.17</c:v>
                </c:pt>
                <c:pt idx="19">
                  <c:v>0.17</c:v>
                </c:pt>
                <c:pt idx="20">
                  <c:v>0.17</c:v>
                </c:pt>
                <c:pt idx="21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EC-4412-B77D-668D799A666A}"/>
            </c:ext>
          </c:extLst>
        </c:ser>
        <c:ser>
          <c:idx val="2"/>
          <c:order val="2"/>
          <c:tx>
            <c:strRef>
              <c:f>'EVOLUÇÃO_-_GRÁFICO'!$A$5</c:f>
              <c:strCache>
                <c:ptCount val="1"/>
                <c:pt idx="0">
                  <c:v>APLICADO NO MUNICÍPIO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'EVOLUÇÃO_-_GRÁFICO'!$B$2:$W$2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'EVOLUÇÃO_-_GRÁFICO'!$B$5:$W$5</c:f>
              <c:numCache>
                <c:formatCode>0.00%</c:formatCode>
                <c:ptCount val="22"/>
                <c:pt idx="0">
                  <c:v>0.2034</c:v>
                </c:pt>
                <c:pt idx="1">
                  <c:v>0.21490000000000001</c:v>
                </c:pt>
                <c:pt idx="2">
                  <c:v>0.2117</c:v>
                </c:pt>
                <c:pt idx="3">
                  <c:v>0.2291</c:v>
                </c:pt>
                <c:pt idx="4">
                  <c:v>0.2281</c:v>
                </c:pt>
                <c:pt idx="5">
                  <c:v>0.2278</c:v>
                </c:pt>
                <c:pt idx="6">
                  <c:v>0.2641</c:v>
                </c:pt>
                <c:pt idx="7">
                  <c:v>0.27229999999999999</c:v>
                </c:pt>
                <c:pt idx="8">
                  <c:v>0.2356</c:v>
                </c:pt>
                <c:pt idx="9">
                  <c:v>0.252</c:v>
                </c:pt>
                <c:pt idx="10">
                  <c:v>0.27060000000000001</c:v>
                </c:pt>
                <c:pt idx="11">
                  <c:v>0.25829999999999997</c:v>
                </c:pt>
                <c:pt idx="12">
                  <c:v>0.26019999999999999</c:v>
                </c:pt>
                <c:pt idx="13">
                  <c:v>0.2908</c:v>
                </c:pt>
                <c:pt idx="14">
                  <c:v>0.31119999999999998</c:v>
                </c:pt>
                <c:pt idx="15">
                  <c:v>0.309</c:v>
                </c:pt>
                <c:pt idx="16">
                  <c:v>0.26079999999999998</c:v>
                </c:pt>
                <c:pt idx="17">
                  <c:v>0.24129999999999999</c:v>
                </c:pt>
                <c:pt idx="18">
                  <c:v>0.26290000000000002</c:v>
                </c:pt>
                <c:pt idx="19">
                  <c:v>0.2492</c:v>
                </c:pt>
                <c:pt idx="20">
                  <c:v>0.247</c:v>
                </c:pt>
                <c:pt idx="21">
                  <c:v>0.20619999999999999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EC-4412-B77D-668D799A6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37969408"/>
        <c:axId val="237693184"/>
      </c:barChart>
      <c:valAx>
        <c:axId val="23769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37969408"/>
        <c:crossesAt val="0"/>
        <c:crossBetween val="between"/>
      </c:valAx>
      <c:catAx>
        <c:axId val="2379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3769318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61981626139298"/>
          <c:y val="3.0937725283244781E-2"/>
          <c:w val="0.44276027858061284"/>
          <c:h val="7.0565959003649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67612784773008E-2"/>
          <c:y val="4.5428344834352617E-2"/>
          <c:w val="0.93577727637045194"/>
          <c:h val="0.81630622077051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EVOLUÇÃO_ORÇAMENTÁRIA!$A$3</c:f>
              <c:strCache>
                <c:ptCount val="1"/>
                <c:pt idx="0">
                  <c:v>Orçamento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EVOLUÇÃO_ORÇAMENTÁRIA!$B$2:$Y$2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EVOLUÇÃO_ORÇAMENTÁRIA!$B$3:$Y$3</c:f>
              <c:numCache>
                <c:formatCode>General</c:formatCode>
                <c:ptCount val="24"/>
                <c:pt idx="0">
                  <c:v>188</c:v>
                </c:pt>
                <c:pt idx="1">
                  <c:v>215</c:v>
                </c:pt>
                <c:pt idx="2">
                  <c:v>241</c:v>
                </c:pt>
                <c:pt idx="3">
                  <c:v>259</c:v>
                </c:pt>
                <c:pt idx="4">
                  <c:v>295</c:v>
                </c:pt>
                <c:pt idx="5">
                  <c:v>342</c:v>
                </c:pt>
                <c:pt idx="6">
                  <c:v>384</c:v>
                </c:pt>
                <c:pt idx="7">
                  <c:v>468</c:v>
                </c:pt>
                <c:pt idx="8">
                  <c:v>543</c:v>
                </c:pt>
                <c:pt idx="9">
                  <c:v>653</c:v>
                </c:pt>
                <c:pt idx="10">
                  <c:v>675</c:v>
                </c:pt>
                <c:pt idx="11">
                  <c:v>772</c:v>
                </c:pt>
                <c:pt idx="12">
                  <c:v>855</c:v>
                </c:pt>
                <c:pt idx="13">
                  <c:v>1047</c:v>
                </c:pt>
                <c:pt idx="14" formatCode="#,##0">
                  <c:v>1116</c:v>
                </c:pt>
                <c:pt idx="15" formatCode="#,##0">
                  <c:v>1231</c:v>
                </c:pt>
                <c:pt idx="16" formatCode="#,##0">
                  <c:v>1406</c:v>
                </c:pt>
                <c:pt idx="17" formatCode="#,##0">
                  <c:v>1453</c:v>
                </c:pt>
                <c:pt idx="18" formatCode="#,##0">
                  <c:v>1538</c:v>
                </c:pt>
                <c:pt idx="19" formatCode="#,##0">
                  <c:v>1524</c:v>
                </c:pt>
                <c:pt idx="20" formatCode="#,##0">
                  <c:v>1796</c:v>
                </c:pt>
                <c:pt idx="21" formatCode="#,##0">
                  <c:v>1822</c:v>
                </c:pt>
                <c:pt idx="22" formatCode="#,##0">
                  <c:v>1888</c:v>
                </c:pt>
                <c:pt idx="23" formatCode="#,##0">
                  <c:v>2091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B1-4F9A-B5E7-5835E128181D}"/>
            </c:ext>
          </c:extLst>
        </c:ser>
        <c:ser>
          <c:idx val="1"/>
          <c:order val="1"/>
          <c:tx>
            <c:strRef>
              <c:f>EVOLUÇÃO_ORÇAMENTÁRIA!$A$4</c:f>
              <c:strCache>
                <c:ptCount val="1"/>
                <c:pt idx="0">
                  <c:v>Orçamento pela inflação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EVOLUÇÃO_ORÇAMENTÁRIA!$B$2:$Y$2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EVOLUÇÃO_ORÇAMENTÁRIA!$B$4:$Y$4</c:f>
              <c:numCache>
                <c:formatCode>General</c:formatCode>
                <c:ptCount val="24"/>
                <c:pt idx="0">
                  <c:v>199</c:v>
                </c:pt>
                <c:pt idx="1">
                  <c:v>215</c:v>
                </c:pt>
                <c:pt idx="2">
                  <c:v>241</c:v>
                </c:pt>
                <c:pt idx="3">
                  <c:v>264</c:v>
                </c:pt>
                <c:pt idx="4">
                  <c:v>284</c:v>
                </c:pt>
                <c:pt idx="5">
                  <c:v>300</c:v>
                </c:pt>
                <c:pt idx="6">
                  <c:v>309</c:v>
                </c:pt>
                <c:pt idx="7">
                  <c:v>323</c:v>
                </c:pt>
                <c:pt idx="8">
                  <c:v>342</c:v>
                </c:pt>
                <c:pt idx="9">
                  <c:v>357</c:v>
                </c:pt>
                <c:pt idx="10">
                  <c:v>378</c:v>
                </c:pt>
                <c:pt idx="11">
                  <c:v>403</c:v>
                </c:pt>
                <c:pt idx="12">
                  <c:v>426</c:v>
                </c:pt>
                <c:pt idx="13">
                  <c:v>451</c:v>
                </c:pt>
                <c:pt idx="14">
                  <c:v>480</c:v>
                </c:pt>
                <c:pt idx="15">
                  <c:v>531</c:v>
                </c:pt>
                <c:pt idx="16">
                  <c:v>564</c:v>
                </c:pt>
                <c:pt idx="17">
                  <c:v>580</c:v>
                </c:pt>
                <c:pt idx="18">
                  <c:v>601</c:v>
                </c:pt>
                <c:pt idx="19">
                  <c:v>627</c:v>
                </c:pt>
                <c:pt idx="20" formatCode="0">
                  <c:v>655.34039999999993</c:v>
                </c:pt>
                <c:pt idx="21" formatCode="0">
                  <c:v>721</c:v>
                </c:pt>
                <c:pt idx="22" formatCode="0">
                  <c:v>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B1-4F9A-B5E7-5835E128181D}"/>
            </c:ext>
          </c:extLst>
        </c:ser>
        <c:ser>
          <c:idx val="2"/>
          <c:order val="2"/>
          <c:tx>
            <c:strRef>
              <c:f>EVOLUÇÃO_ORÇAMENTÁRIA!$A$5</c:f>
              <c:strCache>
                <c:ptCount val="1"/>
                <c:pt idx="0">
                  <c:v>Inflação período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EVOLUÇÃO_ORÇAMENTÁRIA!$B$2:$Y$2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EVOLUÇÃO_ORÇAMENTÁRIA!$B$5:$Y$5</c:f>
              <c:numCache>
                <c:formatCode>0.00%</c:formatCode>
                <c:ptCount val="24"/>
                <c:pt idx="0">
                  <c:v>5.9700000000000003E-2</c:v>
                </c:pt>
                <c:pt idx="1">
                  <c:v>7.6700000000000004E-2</c:v>
                </c:pt>
                <c:pt idx="2">
                  <c:v>0.12529999999999999</c:v>
                </c:pt>
                <c:pt idx="3">
                  <c:v>9.2999999999999999E-2</c:v>
                </c:pt>
                <c:pt idx="4">
                  <c:v>7.5899999999999995E-2</c:v>
                </c:pt>
                <c:pt idx="5">
                  <c:v>5.6800000000000003E-2</c:v>
                </c:pt>
                <c:pt idx="6">
                  <c:v>3.1399999999999997E-2</c:v>
                </c:pt>
                <c:pt idx="7">
                  <c:v>4.4499999999999998E-2</c:v>
                </c:pt>
                <c:pt idx="8">
                  <c:v>5.8999999999999997E-2</c:v>
                </c:pt>
                <c:pt idx="9">
                  <c:v>4.3099999999999999E-2</c:v>
                </c:pt>
                <c:pt idx="10">
                  <c:v>5.8999999999999997E-2</c:v>
                </c:pt>
                <c:pt idx="11">
                  <c:v>6.5000000000000002E-2</c:v>
                </c:pt>
                <c:pt idx="12">
                  <c:v>5.8299999999999998E-2</c:v>
                </c:pt>
                <c:pt idx="13">
                  <c:v>5.91E-2</c:v>
                </c:pt>
                <c:pt idx="14">
                  <c:v>6.4000000000000001E-2</c:v>
                </c:pt>
                <c:pt idx="15">
                  <c:v>0.1067</c:v>
                </c:pt>
                <c:pt idx="16">
                  <c:v>6.2899999999999998E-2</c:v>
                </c:pt>
                <c:pt idx="17">
                  <c:v>2.9499999999999998E-2</c:v>
                </c:pt>
                <c:pt idx="18">
                  <c:v>3.7499999999999999E-2</c:v>
                </c:pt>
                <c:pt idx="19">
                  <c:v>4.3099999999999999E-2</c:v>
                </c:pt>
                <c:pt idx="20">
                  <c:v>4.5199999999999997E-2</c:v>
                </c:pt>
                <c:pt idx="21">
                  <c:v>0.10059999999999999</c:v>
                </c:pt>
                <c:pt idx="22">
                  <c:v>5.79E-2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B1-4F9A-B5E7-5835E1281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37836544"/>
        <c:axId val="237835008"/>
      </c:barChart>
      <c:valAx>
        <c:axId val="23783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37836544"/>
        <c:crossesAt val="0"/>
        <c:crossBetween val="between"/>
      </c:valAx>
      <c:catAx>
        <c:axId val="23783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37835008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41824291438589"/>
          <c:y val="5.5585754641422749E-2"/>
          <c:w val="0.36194016814790614"/>
          <c:h val="0.15491697339621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EVOLUÇÃO_ORÇAMENTÁRIA!$AC$2:$AL$2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EVOLUÇÃO_ORÇAMENTÁRIA!$AC$3:$AL$3</c:f>
              <c:numCache>
                <c:formatCode>" "#,##0.00" ";"-"#,##0.00" ";" -"00" ";" "@" "</c:formatCode>
                <c:ptCount val="10"/>
                <c:pt idx="0">
                  <c:v>4266479316.7700019</c:v>
                </c:pt>
                <c:pt idx="1">
                  <c:v>4689998771.9100075</c:v>
                </c:pt>
                <c:pt idx="2">
                  <c:v>5174291894.5300007</c:v>
                </c:pt>
                <c:pt idx="3">
                  <c:v>5579024952.9199991</c:v>
                </c:pt>
                <c:pt idx="4">
                  <c:v>5936475089.4999962</c:v>
                </c:pt>
                <c:pt idx="5">
                  <c:v>6063078141.6900005</c:v>
                </c:pt>
                <c:pt idx="6">
                  <c:v>6604225701.0700006</c:v>
                </c:pt>
                <c:pt idx="7">
                  <c:v>7154547174.0100098</c:v>
                </c:pt>
                <c:pt idx="8">
                  <c:v>7990683061.9699984</c:v>
                </c:pt>
                <c:pt idx="9">
                  <c:v>9311280594.0000019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72-4783-A331-F248C7E5913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EVOLUÇÃO_ORÇAMENTÁRIA!$AC$2:$AL$2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EVOLUÇÃO_ORÇAMENTÁRIA!$AC$4:$AL$4</c:f>
              <c:numCache>
                <c:formatCode>" "#,##0.00" ";"-"#,##0.00" ";" -"00" ";" "@" "</c:formatCode>
                <c:ptCount val="10"/>
                <c:pt idx="0">
                  <c:v>1116166822.6100001</c:v>
                </c:pt>
                <c:pt idx="1">
                  <c:v>1231455273.96</c:v>
                </c:pt>
                <c:pt idx="2">
                  <c:v>1406676868.8899999</c:v>
                </c:pt>
                <c:pt idx="3">
                  <c:v>1453465474.8699999</c:v>
                </c:pt>
                <c:pt idx="4">
                  <c:v>1538277690.72</c:v>
                </c:pt>
                <c:pt idx="5">
                  <c:v>1523990133.6999998</c:v>
                </c:pt>
                <c:pt idx="6">
                  <c:v>1795713746.71</c:v>
                </c:pt>
                <c:pt idx="7">
                  <c:v>1822855967.3699999</c:v>
                </c:pt>
                <c:pt idx="8">
                  <c:v>1888329121.0199995</c:v>
                </c:pt>
                <c:pt idx="9">
                  <c:v>2091272120.5799999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72-4783-A331-F248C7E59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974656"/>
        <c:axId val="237941504"/>
      </c:barChart>
      <c:catAx>
        <c:axId val="23797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37941504"/>
        <c:crosses val="autoZero"/>
        <c:auto val="1"/>
        <c:lblAlgn val="ctr"/>
        <c:lblOffset val="100"/>
        <c:noMultiLvlLbl val="1"/>
      </c:catAx>
      <c:valAx>
        <c:axId val="23794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 &quot;#,##0.00&quot; &quot;;&quot;-&quot;#,##0.00&quot; &quot;;&quot; -&quot;00&quot; &quot;;&quot; &quot;@&quot; 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3797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RECEITA POR UNIDADE</a:t>
            </a:r>
          </a:p>
        </c:rich>
      </c:tx>
      <c:layout>
        <c:manualLayout>
          <c:xMode val="edge"/>
          <c:yMode val="edge"/>
          <c:x val="2.8919634768190903E-3"/>
          <c:y val="2.628123069002095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68-4D9B-B8CB-EDAEADE560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68-4D9B-B8CB-EDAEADE560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68-4D9B-B8CB-EDAEADE560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68-4D9B-B8CB-EDAEADE560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68-4D9B-B8CB-EDAEADE5600A}"/>
              </c:ext>
            </c:extLst>
          </c:dPt>
          <c:dLbls>
            <c:dLbl>
              <c:idx val="0"/>
              <c:layout>
                <c:manualLayout>
                  <c:x val="2.4428291423746223E-2"/>
                  <c:y val="-4.73062152420377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68-4D9B-B8CB-EDAEADE5600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499019983111671E-2"/>
                  <c:y val="-2.6281230690021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768-4D9B-B8CB-EDAEADE5600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338410699206952E-2"/>
                  <c:y val="4.20499691040335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68-4D9B-B8CB-EDAEADE5600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244548355514351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768-4D9B-B8CB-EDAEADE5600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8017192131397222E-2"/>
                  <c:y val="-1.57687384140125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768-4D9B-B8CB-EDAEADE5600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RMMG!$A$4:$A$8</c:f>
              <c:strCache>
                <c:ptCount val="5"/>
                <c:pt idx="0">
                  <c:v>CHPEO</c:v>
                </c:pt>
                <c:pt idx="1">
                  <c:v>HMMG</c:v>
                </c:pt>
                <c:pt idx="2">
                  <c:v>PA's</c:v>
                </c:pt>
                <c:pt idx="3">
                  <c:v>ADM</c:v>
                </c:pt>
                <c:pt idx="4">
                  <c:v>SAMU</c:v>
                </c:pt>
              </c:strCache>
            </c:strRef>
          </c:cat>
          <c:val>
            <c:numRef>
              <c:f>RMMG!$E$4:$E$8</c:f>
              <c:numCache>
                <c:formatCode>#,##0.00" ";#,##0.00" ";"-"#" ";@" "</c:formatCode>
                <c:ptCount val="5"/>
                <c:pt idx="0">
                  <c:v>54099073.849999994</c:v>
                </c:pt>
                <c:pt idx="1">
                  <c:v>40746640.780000001</c:v>
                </c:pt>
                <c:pt idx="2">
                  <c:v>22136163.960000001</c:v>
                </c:pt>
                <c:pt idx="3">
                  <c:v>39601519.369999997</c:v>
                </c:pt>
                <c:pt idx="4">
                  <c:v>2855638.12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768-4D9B-B8CB-EDAEADE5600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RECEITA POR FR</a:t>
            </a:r>
          </a:p>
        </c:rich>
      </c:tx>
      <c:layout>
        <c:manualLayout>
          <c:xMode val="edge"/>
          <c:yMode val="edge"/>
          <c:x val="1.9889270925418794E-2"/>
          <c:y val="2.102498455201676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94-4733-819F-99B97C49E5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94-4733-819F-99B97C49E5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94-4733-819F-99B97C49E5FA}"/>
              </c:ext>
            </c:extLst>
          </c:dPt>
          <c:dLbls>
            <c:dLbl>
              <c:idx val="0"/>
              <c:layout>
                <c:manualLayout>
                  <c:x val="2.6915472850342494E-2"/>
                  <c:y val="2.13180099272692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94-4733-819F-99B97C49E5FA}"/>
                </c:ext>
                <c:ext xmlns:c15="http://schemas.microsoft.com/office/drawing/2012/chart" uri="{CE6537A1-D6FC-4f65-9D91-7224C49458BB}">
                  <c15:layout>
                    <c:manualLayout>
                      <c:w val="0.26985993161490185"/>
                      <c:h val="0.178712368692142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121228441567354"/>
                  <c:y val="7.0959322863056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94-4733-819F-99B97C49E5FA}"/>
                </c:ext>
                <c:ext xmlns:c15="http://schemas.microsoft.com/office/drawing/2012/chart" uri="{CE6537A1-D6FC-4f65-9D91-7224C49458BB}">
                  <c15:layout>
                    <c:manualLayout>
                      <c:w val="0.2511874142172868"/>
                      <c:h val="0.2207623377961760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33644175491198341"/>
                  <c:y val="2.62812306900209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794-4733-819F-99B97C49E5FA}"/>
                </c:ext>
                <c:ext xmlns:c15="http://schemas.microsoft.com/office/drawing/2012/chart" uri="{CE6537A1-D6FC-4f65-9D91-7224C49458BB}">
                  <c15:layout>
                    <c:manualLayout>
                      <c:w val="0.32520460029792314"/>
                      <c:h val="0.273324799176217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RMMG!$B$3:$D$3</c:f>
              <c:strCache>
                <c:ptCount val="3"/>
                <c:pt idx="0">
                  <c:v> MUNICIPAL </c:v>
                </c:pt>
                <c:pt idx="1">
                  <c:v> VINCULADA </c:v>
                </c:pt>
                <c:pt idx="2">
                  <c:v> CORONAVÍRUS VINCULADA </c:v>
                </c:pt>
              </c:strCache>
            </c:strRef>
          </c:cat>
          <c:val>
            <c:numRef>
              <c:f>RMMG!$B$10:$D$10</c:f>
              <c:numCache>
                <c:formatCode>#,##0.00" ";#,##0.00" ";"-"#" ";@" "</c:formatCode>
                <c:ptCount val="3"/>
                <c:pt idx="0">
                  <c:v>131626235.09</c:v>
                </c:pt>
                <c:pt idx="1">
                  <c:v>27512800.990000006</c:v>
                </c:pt>
                <c:pt idx="2">
                  <c:v>300000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94-4733-819F-99B97C49E5F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70B22-A4BB-4708-B0CE-A73E8306129B}" type="datetime1">
              <a:rPr lang="pt-BR" smtClean="0"/>
              <a:t>17/08/2023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245E56-2EE9-450B-A671-BE5C90BAC91C}" type="datetime1">
              <a:rPr lang="pt-BR" smtClean="0"/>
              <a:t>17/08/2023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0EFDF349-8F95-43EA-82C8-08F065D78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"/>
            <a:ext cx="12192000" cy="6858000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="" xmlns:a16="http://schemas.microsoft.com/office/drawing/2014/main" id="{62F66AF1-770D-432A-BC84-4342CE2E230B}"/>
              </a:ext>
            </a:extLst>
          </p:cNvPr>
          <p:cNvCxnSpPr>
            <a:cxnSpLocks/>
          </p:cNvCxnSpPr>
          <p:nvPr/>
        </p:nvCxnSpPr>
        <p:spPr>
          <a:xfrm>
            <a:off x="169816" y="-13064"/>
            <a:ext cx="0" cy="5812973"/>
          </a:xfrm>
          <a:prstGeom prst="line">
            <a:avLst/>
          </a:prstGeom>
          <a:ln w="28575">
            <a:solidFill>
              <a:srgbClr val="5EE0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81FDFE5-9186-4BBA-87EC-E2BEB13B6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7" y="1213942"/>
            <a:ext cx="2004773" cy="63248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BCE3396C-B9BB-474F-A9BB-F5C8F4B1F38D}"/>
              </a:ext>
            </a:extLst>
          </p:cNvPr>
          <p:cNvGrpSpPr>
            <a:grpSpLocks noChangeAspect="1"/>
          </p:cNvGrpSpPr>
          <p:nvPr/>
        </p:nvGrpSpPr>
        <p:grpSpPr>
          <a:xfrm>
            <a:off x="9275937" y="5573280"/>
            <a:ext cx="2179641" cy="990775"/>
            <a:chOff x="9026425" y="5447211"/>
            <a:chExt cx="2867524" cy="1303458"/>
          </a:xfrm>
        </p:grpSpPr>
        <p:pic>
          <p:nvPicPr>
            <p:cNvPr id="9" name="Imagem 8">
              <a:extLst>
                <a:ext uri="{FF2B5EF4-FFF2-40B4-BE49-F238E27FC236}">
                  <a16:creationId xmlns="" xmlns:a16="http://schemas.microsoft.com/office/drawing/2014/main" id="{F83CCB87-19EC-471D-935A-E5A9FD08D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96"/>
            <a:stretch/>
          </p:blipFill>
          <p:spPr>
            <a:xfrm>
              <a:off x="9026425" y="5459243"/>
              <a:ext cx="1092133" cy="1291426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B8FFDC88-4E6B-4DC5-9884-A67DD97C6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/>
            <a:stretch/>
          </p:blipFill>
          <p:spPr>
            <a:xfrm>
              <a:off x="10034337" y="5447211"/>
              <a:ext cx="1859612" cy="1291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840890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2C80A21-110B-411E-8254-8BE9CDC21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Imagem 7" descr="Mapa com linhas pretas&#10;&#10;Descrição gerada automaticamente">
            <a:extLst>
              <a:ext uri="{FF2B5EF4-FFF2-40B4-BE49-F238E27FC236}">
                <a16:creationId xmlns="" xmlns:a16="http://schemas.microsoft.com/office/drawing/2014/main" id="{B1305CD9-AC82-47AE-9E5E-6A506EAD3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194" y="419117"/>
            <a:ext cx="8268790" cy="62500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519CCE0-9E8E-42F9-960D-6D2E9765C8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7" y="1213942"/>
            <a:ext cx="2004773" cy="6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0080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0E898507-F243-4ACD-8B84-B40FDAFDFF56}"/>
              </a:ext>
            </a:extLst>
          </p:cNvPr>
          <p:cNvSpPr/>
          <p:nvPr/>
        </p:nvSpPr>
        <p:spPr>
          <a:xfrm>
            <a:off x="0" y="6279597"/>
            <a:ext cx="6457361" cy="587828"/>
          </a:xfrm>
          <a:prstGeom prst="rect">
            <a:avLst/>
          </a:prstGeom>
          <a:solidFill>
            <a:srgbClr val="003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Retângulo 12">
            <a:extLst>
              <a:ext uri="{FF2B5EF4-FFF2-40B4-BE49-F238E27FC236}">
                <a16:creationId xmlns="" xmlns:a16="http://schemas.microsoft.com/office/drawing/2014/main" id="{D202DC9E-D918-4FD1-BAC4-715BF0032311}"/>
              </a:ext>
            </a:extLst>
          </p:cNvPr>
          <p:cNvSpPr/>
          <p:nvPr/>
        </p:nvSpPr>
        <p:spPr>
          <a:xfrm>
            <a:off x="1" y="6270170"/>
            <a:ext cx="965240" cy="587829"/>
          </a:xfrm>
          <a:prstGeom prst="rtTriangle">
            <a:avLst/>
          </a:prstGeom>
          <a:solidFill>
            <a:srgbClr val="00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46FAF18F-92FF-4A6A-9C43-931C59734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32" y="6270170"/>
            <a:ext cx="1447911" cy="5212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DC6DCBAD-D707-48AB-B021-C801C1DB2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18" y="6302372"/>
            <a:ext cx="1549985" cy="4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43745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0EFDF349-8F95-43EA-82C8-08F065D78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"/>
            <a:ext cx="12192000" cy="6858000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="" xmlns:a16="http://schemas.microsoft.com/office/drawing/2014/main" id="{62F66AF1-770D-432A-BC84-4342CE2E230B}"/>
              </a:ext>
            </a:extLst>
          </p:cNvPr>
          <p:cNvCxnSpPr>
            <a:cxnSpLocks/>
          </p:cNvCxnSpPr>
          <p:nvPr/>
        </p:nvCxnSpPr>
        <p:spPr>
          <a:xfrm>
            <a:off x="157784" y="-13064"/>
            <a:ext cx="0" cy="4103801"/>
          </a:xfrm>
          <a:prstGeom prst="line">
            <a:avLst/>
          </a:prstGeom>
          <a:ln w="28575">
            <a:solidFill>
              <a:srgbClr val="5EE0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4050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301628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3AF6F7-5911-45C3-BE0F-7F38FEFE43FA}" type="datetime1">
              <a:rPr lang="pt-BR" smtClean="0"/>
              <a:t>17/08/2023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8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C737E-092E-4203-A347-8410086932C6}" type="datetime1">
              <a:rPr lang="pt-BR" smtClean="0"/>
              <a:t>17/08/2023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49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aude.fms@campinas.sp.gov.br" TargetMode="External"/><Relationship Id="rId2" Type="http://schemas.openxmlformats.org/officeDocument/2006/relationships/hyperlink" Target="http://www.campinas.sp.gov.br/saud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iops.datasus.gov.br/" TargetMode="External"/><Relationship Id="rId5" Type="http://schemas.openxmlformats.org/officeDocument/2006/relationships/hyperlink" Target="http://www.saude.gov.br/" TargetMode="External"/><Relationship Id="rId4" Type="http://schemas.openxmlformats.org/officeDocument/2006/relationships/hyperlink" Target="http://www.fns.saude.gov.b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5489" y="1323877"/>
            <a:ext cx="4775200" cy="2400300"/>
          </a:xfrm>
          <a:solidFill>
            <a:schemeClr val="accent6">
              <a:lumMod val="50000"/>
            </a:schemeClr>
          </a:solidFill>
        </p:spPr>
        <p:txBody>
          <a:bodyPr rtlCol="0">
            <a:normAutofit fontScale="90000"/>
          </a:bodyPr>
          <a:lstStyle/>
          <a:p>
            <a:pPr rtl="0"/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PRESTAÇÃO DE CONTAS</a:t>
            </a:r>
            <a:b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br>
              <a:rPr lang="pt-BR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95489" y="5480656"/>
            <a:ext cx="4775200" cy="385762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B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 QUADRIMESTRE 2023 </a:t>
            </a:r>
            <a:endPara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68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Despesas por FR – gráfico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212AE9A3-BEB5-E816-25D9-B6963A186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44473"/>
              </p:ext>
            </p:extLst>
          </p:nvPr>
        </p:nvGraphicFramePr>
        <p:xfrm>
          <a:off x="297808" y="1579104"/>
          <a:ext cx="11593584" cy="1512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198">
                  <a:extLst>
                    <a:ext uri="{9D8B030D-6E8A-4147-A177-3AD203B41FA5}">
                      <a16:colId xmlns="" xmlns:a16="http://schemas.microsoft.com/office/drawing/2014/main" val="2010721478"/>
                    </a:ext>
                  </a:extLst>
                </a:gridCol>
                <a:gridCol w="1449198">
                  <a:extLst>
                    <a:ext uri="{9D8B030D-6E8A-4147-A177-3AD203B41FA5}">
                      <a16:colId xmlns="" xmlns:a16="http://schemas.microsoft.com/office/drawing/2014/main" val="4103047875"/>
                    </a:ext>
                  </a:extLst>
                </a:gridCol>
                <a:gridCol w="1449198">
                  <a:extLst>
                    <a:ext uri="{9D8B030D-6E8A-4147-A177-3AD203B41FA5}">
                      <a16:colId xmlns="" xmlns:a16="http://schemas.microsoft.com/office/drawing/2014/main" val="3579600108"/>
                    </a:ext>
                  </a:extLst>
                </a:gridCol>
                <a:gridCol w="1449198">
                  <a:extLst>
                    <a:ext uri="{9D8B030D-6E8A-4147-A177-3AD203B41FA5}">
                      <a16:colId xmlns="" xmlns:a16="http://schemas.microsoft.com/office/drawing/2014/main" val="2691318836"/>
                    </a:ext>
                  </a:extLst>
                </a:gridCol>
                <a:gridCol w="1449198">
                  <a:extLst>
                    <a:ext uri="{9D8B030D-6E8A-4147-A177-3AD203B41FA5}">
                      <a16:colId xmlns="" xmlns:a16="http://schemas.microsoft.com/office/drawing/2014/main" val="423907467"/>
                    </a:ext>
                  </a:extLst>
                </a:gridCol>
                <a:gridCol w="1449198">
                  <a:extLst>
                    <a:ext uri="{9D8B030D-6E8A-4147-A177-3AD203B41FA5}">
                      <a16:colId xmlns="" xmlns:a16="http://schemas.microsoft.com/office/drawing/2014/main" val="2704449396"/>
                    </a:ext>
                  </a:extLst>
                </a:gridCol>
                <a:gridCol w="1449198">
                  <a:extLst>
                    <a:ext uri="{9D8B030D-6E8A-4147-A177-3AD203B41FA5}">
                      <a16:colId xmlns="" xmlns:a16="http://schemas.microsoft.com/office/drawing/2014/main" val="2199292960"/>
                    </a:ext>
                  </a:extLst>
                </a:gridCol>
                <a:gridCol w="1449198">
                  <a:extLst>
                    <a:ext uri="{9D8B030D-6E8A-4147-A177-3AD203B41FA5}">
                      <a16:colId xmlns="" xmlns:a16="http://schemas.microsoft.com/office/drawing/2014/main" val="1066124254"/>
                    </a:ext>
                  </a:extLst>
                </a:gridCol>
              </a:tblGrid>
              <a:tr h="8129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ESTADUAL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FEDERAL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PRÓPRIA SMS / RMMG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EMENDA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EMENDAS / OUTROS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CORONAVIRUS (VINCULADA)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45086685"/>
                  </a:ext>
                </a:extLst>
              </a:tr>
              <a:tr h="35173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432.901.394,36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13.258.998,96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111.293.633,18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335.960,72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932.751,24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722.694,96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501.480,62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559.946.914,04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90746022"/>
                  </a:ext>
                </a:extLst>
              </a:tr>
              <a:tr h="34757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5267211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760D7245-B44B-424C-BB2A-231345802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401896"/>
              </p:ext>
            </p:extLst>
          </p:nvPr>
        </p:nvGraphicFramePr>
        <p:xfrm>
          <a:off x="1922125" y="3435292"/>
          <a:ext cx="8344950" cy="240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9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Despesas - PRESTADORES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058C01E1-E7F3-B407-FCB1-7AC299A3A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74510"/>
              </p:ext>
            </p:extLst>
          </p:nvPr>
        </p:nvGraphicFramePr>
        <p:xfrm>
          <a:off x="644190" y="1371195"/>
          <a:ext cx="10903619" cy="447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619">
                  <a:extLst>
                    <a:ext uri="{9D8B030D-6E8A-4147-A177-3AD203B41FA5}">
                      <a16:colId xmlns="" xmlns:a16="http://schemas.microsoft.com/office/drawing/2014/main" val="3645884197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1626622363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3609401436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71633646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2231325619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1167167153"/>
                    </a:ext>
                  </a:extLst>
                </a:gridCol>
              </a:tblGrid>
              <a:tr h="3704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PRESTADORES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ESTADO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EMENDAS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86662267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Associação de Pais e Amigos de Surdos de Campinas - APASCAMP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4.800,00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139.646,01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144.446,01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77724225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Associação de Pais e Amigos dos Excepcionais de Campinas - APAE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1.219.624,00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1.219.624,00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04343736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Associação Pestalozzi de Campinas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115.613,41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115.613,41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01103915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Casa da Criança Paralítica de Campinas - CCP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59.419,92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255.164,04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314.583,96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07665630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Fundação Dr. João Penido Burnier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28.744,00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903.286,76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932.030,76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64653276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Fundação Pio XII (Hospital do Amor)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227.691,40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227.691,40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48808041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Fundação Síndrome de Down - FSD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135.325,92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322.934,56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458.260,48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33496976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Instituição Padre Haroldo Rahm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464.054,96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11.369,04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10.000,00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485.424,00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35071730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Irmandade de Misericórdia de Campinas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2.787.520,88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2.464.893,79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5.252.414,67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19695096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Maternidade de Campinas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2.349.320,80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365.837,29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11.877.137,93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14.592.296,02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57061597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 Sociedade Portuguesa de Beneficência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3.104.286,74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14.606,40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3.072.212,57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6.191.105,71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48414873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Serviço de Assistência aos Enfermos - Grupo Vida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314.500,34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60.000,00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374.500,34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3750080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Serviço de Saúde Dr. Cândido Ferreira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12.355.082,76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9.292.000,00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21.647.082,76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22450215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Serviço de Saúde Dr. Cândido Ferreira - indenização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2.368.372,36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2.368.372,36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27370663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Sociedade Campineira de Educação e Instrução (PUCC)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17.856.735,35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438.445,15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34.280.064,99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52.575.245,49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39588861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41.828.164,03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818.888,84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64.241.638,50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10.000,00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106.898.691,37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8213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1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EC29/2000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1E3FED2-7E71-1CC0-B76A-DA9129CCD62B}"/>
              </a:ext>
            </a:extLst>
          </p:cNvPr>
          <p:cNvSpPr txBox="1"/>
          <p:nvPr/>
        </p:nvSpPr>
        <p:spPr>
          <a:xfrm>
            <a:off x="2573147" y="1859339"/>
            <a:ext cx="704570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Emenda Constitucional 029/2000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">
              <a:buFont typeface="Arial" panose="020B0604020202020204" pitchFamily="34" charset="0"/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Despesas do Município LIQUIDADAS em Saúde:</a:t>
            </a:r>
          </a:p>
          <a:p>
            <a:pPr marL="0" indent="0" algn="ctr" fontAlgn="b">
              <a:buFont typeface="Arial" panose="020B0604020202020204" pitchFamily="34" charset="0"/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SMS + RMMG </a:t>
            </a:r>
          </a:p>
          <a:p>
            <a:pPr marL="0" indent="0" algn="ctr" fontAlgn="b">
              <a:buFont typeface="Arial" panose="020B0604020202020204" pitchFamily="34" charset="0"/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X 100</a:t>
            </a:r>
          </a:p>
          <a:p>
            <a:pPr marL="0" indent="0" algn="ctr" fontAlgn="b">
              <a:buFont typeface="Arial" panose="020B0604020202020204" pitchFamily="34" charset="0"/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Receitas de Impostos e Transferências</a:t>
            </a:r>
          </a:p>
          <a:p>
            <a:pPr marL="0" indent="0" algn="ctr" fontAlgn="b">
              <a:buFont typeface="Arial" panose="020B0604020202020204" pitchFamily="34" charset="0"/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Constitucionais Legais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433.834.145,60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= 20,62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2.103.961.234,82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B7A2335F-BF0C-AC92-F91F-013A142D5F02}"/>
              </a:ext>
            </a:extLst>
          </p:cNvPr>
          <p:cNvCxnSpPr>
            <a:cxnSpLocks/>
          </p:cNvCxnSpPr>
          <p:nvPr/>
        </p:nvCxnSpPr>
        <p:spPr>
          <a:xfrm>
            <a:off x="3741490" y="3143027"/>
            <a:ext cx="47788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BA32E3BA-EA8F-A5C4-47EF-685940DF3AC8}"/>
              </a:ext>
            </a:extLst>
          </p:cNvPr>
          <p:cNvCxnSpPr>
            <a:cxnSpLocks/>
          </p:cNvCxnSpPr>
          <p:nvPr/>
        </p:nvCxnSpPr>
        <p:spPr>
          <a:xfrm>
            <a:off x="5017485" y="4534039"/>
            <a:ext cx="199197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5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EC29/2000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FC02C460-BEC2-4A41-EFE7-961503DC1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4671"/>
              </p:ext>
            </p:extLst>
          </p:nvPr>
        </p:nvGraphicFramePr>
        <p:xfrm>
          <a:off x="707130" y="2574119"/>
          <a:ext cx="5091761" cy="1709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490">
                  <a:extLst>
                    <a:ext uri="{9D8B030D-6E8A-4147-A177-3AD203B41FA5}">
                      <a16:colId xmlns="" xmlns:a16="http://schemas.microsoft.com/office/drawing/2014/main" val="196434616"/>
                    </a:ext>
                  </a:extLst>
                </a:gridCol>
                <a:gridCol w="988490">
                  <a:extLst>
                    <a:ext uri="{9D8B030D-6E8A-4147-A177-3AD203B41FA5}">
                      <a16:colId xmlns="" xmlns:a16="http://schemas.microsoft.com/office/drawing/2014/main" val="2603222548"/>
                    </a:ext>
                  </a:extLst>
                </a:gridCol>
                <a:gridCol w="1044399">
                  <a:extLst>
                    <a:ext uri="{9D8B030D-6E8A-4147-A177-3AD203B41FA5}">
                      <a16:colId xmlns="" xmlns:a16="http://schemas.microsoft.com/office/drawing/2014/main" val="956967705"/>
                    </a:ext>
                  </a:extLst>
                </a:gridCol>
                <a:gridCol w="1017684">
                  <a:extLst>
                    <a:ext uri="{9D8B030D-6E8A-4147-A177-3AD203B41FA5}">
                      <a16:colId xmlns="" xmlns:a16="http://schemas.microsoft.com/office/drawing/2014/main" val="732558206"/>
                    </a:ext>
                  </a:extLst>
                </a:gridCol>
                <a:gridCol w="1052698">
                  <a:extLst>
                    <a:ext uri="{9D8B030D-6E8A-4147-A177-3AD203B41FA5}">
                      <a16:colId xmlns="" xmlns:a16="http://schemas.microsoft.com/office/drawing/2014/main" val="3584473093"/>
                    </a:ext>
                  </a:extLst>
                </a:gridCol>
              </a:tblGrid>
              <a:tr h="356876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EVOLUÇÃO DOS PERCENTUAIS TRIMESTRAIS - EC 29/2000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9745618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Exercício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1º Trimestre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Trimestre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3º Trimestre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4º Trimestre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47251527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16110536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41743487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392793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3007152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807128D3-09B0-8759-E1FA-CCD1396AC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64651"/>
              </p:ext>
            </p:extLst>
          </p:nvPr>
        </p:nvGraphicFramePr>
        <p:xfrm>
          <a:off x="6393110" y="1584060"/>
          <a:ext cx="5091760" cy="3957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119">
                  <a:extLst>
                    <a:ext uri="{9D8B030D-6E8A-4147-A177-3AD203B41FA5}">
                      <a16:colId xmlns="" xmlns:a16="http://schemas.microsoft.com/office/drawing/2014/main" val="1731715898"/>
                    </a:ext>
                  </a:extLst>
                </a:gridCol>
                <a:gridCol w="1246119">
                  <a:extLst>
                    <a:ext uri="{9D8B030D-6E8A-4147-A177-3AD203B41FA5}">
                      <a16:colId xmlns="" xmlns:a16="http://schemas.microsoft.com/office/drawing/2014/main" val="2195396298"/>
                    </a:ext>
                  </a:extLst>
                </a:gridCol>
                <a:gridCol w="1316600">
                  <a:extLst>
                    <a:ext uri="{9D8B030D-6E8A-4147-A177-3AD203B41FA5}">
                      <a16:colId xmlns="" xmlns:a16="http://schemas.microsoft.com/office/drawing/2014/main" val="1610715213"/>
                    </a:ext>
                  </a:extLst>
                </a:gridCol>
                <a:gridCol w="1282922">
                  <a:extLst>
                    <a:ext uri="{9D8B030D-6E8A-4147-A177-3AD203B41FA5}">
                      <a16:colId xmlns="" xmlns:a16="http://schemas.microsoft.com/office/drawing/2014/main" val="3610349439"/>
                    </a:ext>
                  </a:extLst>
                </a:gridCol>
              </a:tblGrid>
              <a:tr h="3711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EVOLUÇÃO DOS PERCENTUAIS QUADRIMESTRAIS</a:t>
                      </a:r>
                    </a:p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 29/2000 APÓS LC 141/2012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8968336"/>
                  </a:ext>
                </a:extLst>
              </a:tr>
              <a:tr h="37113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Exercício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1º  Quadrimestre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Quadrimestre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3º Quadrimestre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86702603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66380615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38059204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85764889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60810108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78582409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90965106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49414920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58681824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62983716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89372117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25094387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0234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44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da aplicação em Saúde (EC 29/2000)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5B020819-CB9E-404E-519F-477CA3D69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9016"/>
              </p:ext>
            </p:extLst>
          </p:nvPr>
        </p:nvGraphicFramePr>
        <p:xfrm>
          <a:off x="377193" y="1517528"/>
          <a:ext cx="11434204" cy="137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332">
                  <a:extLst>
                    <a:ext uri="{9D8B030D-6E8A-4147-A177-3AD203B41FA5}">
                      <a16:colId xmlns="" xmlns:a16="http://schemas.microsoft.com/office/drawing/2014/main" val="2010074640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3712589864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532679168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680773858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2048564113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343971285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436409813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1332624284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3641902576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3987901499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2675748851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1146538685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3782704538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2844456641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1989835547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2810597569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3474913687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3771752103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2025775492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907884767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3160563491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59162567"/>
                    </a:ext>
                  </a:extLst>
                </a:gridCol>
                <a:gridCol w="455176">
                  <a:extLst>
                    <a:ext uri="{9D8B030D-6E8A-4147-A177-3AD203B41FA5}">
                      <a16:colId xmlns="" xmlns:a16="http://schemas.microsoft.com/office/drawing/2014/main" val="543034335"/>
                    </a:ext>
                  </a:extLst>
                </a:gridCol>
              </a:tblGrid>
              <a:tr h="297807"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 - 29/2000: EVOLUÇÃO DO PERCENTUAL APLICADO EM SAÚDE COM RECURSOS MUNICIPAIS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46236026"/>
                  </a:ext>
                </a:extLst>
              </a:tr>
              <a:tr h="2257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0756183"/>
                  </a:ext>
                </a:extLst>
              </a:tr>
              <a:tr h="2257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 29/2000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19247135"/>
                  </a:ext>
                </a:extLst>
              </a:tr>
              <a:tr h="3132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 ORGÂNICA MUNICÍPIO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34488405"/>
                  </a:ext>
                </a:extLst>
              </a:tr>
              <a:tr h="3132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APLICADO NO MUNICÍPIO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20,34%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21,49%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21,17%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22,91%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22,81%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22,78%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26,41%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27,23%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23,56%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25,20%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27,06%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25,83%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26,02%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29,08%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31,12%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30,90%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26,08%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24,13%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26,29%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24,92%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24,70%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20,62%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75913584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766314"/>
              </p:ext>
            </p:extLst>
          </p:nvPr>
        </p:nvGraphicFramePr>
        <p:xfrm>
          <a:off x="377192" y="3028917"/>
          <a:ext cx="11434203" cy="305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259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orçamentária (EC 29/2000)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D5DB09DE-AE90-10B4-EE85-925CA2C61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0017"/>
              </p:ext>
            </p:extLst>
          </p:nvPr>
        </p:nvGraphicFramePr>
        <p:xfrm>
          <a:off x="469156" y="1109824"/>
          <a:ext cx="11249650" cy="109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54">
                  <a:extLst>
                    <a:ext uri="{9D8B030D-6E8A-4147-A177-3AD203B41FA5}">
                      <a16:colId xmlns="" xmlns:a16="http://schemas.microsoft.com/office/drawing/2014/main" val="3328559575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049643714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701944630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886449092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095966418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413134480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5560745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600084368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167553858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4108140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618035709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112444063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011463483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3196191232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1524818489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853543718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848461016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554672838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3426327518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3587957715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3006741177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3795314930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2757610757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1925125765"/>
                    </a:ext>
                  </a:extLst>
                </a:gridCol>
                <a:gridCol w="414804">
                  <a:extLst>
                    <a:ext uri="{9D8B030D-6E8A-4147-A177-3AD203B41FA5}">
                      <a16:colId xmlns="" xmlns:a16="http://schemas.microsoft.com/office/drawing/2014/main" val="473937067"/>
                    </a:ext>
                  </a:extLst>
                </a:gridCol>
              </a:tblGrid>
              <a:tr h="243525">
                <a:tc gridSpan="25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ORÇAMENTÁRIA DA SECRETARIA MUNICIPAL DE SAÚDE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5334604"/>
                  </a:ext>
                </a:extLst>
              </a:tr>
              <a:tr h="2116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                           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61922316"/>
                  </a:ext>
                </a:extLst>
              </a:tr>
              <a:tr h="2116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Orçamento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40807056"/>
                  </a:ext>
                </a:extLst>
              </a:tr>
              <a:tr h="2116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Orçamento pela inflação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03013323"/>
                  </a:ext>
                </a:extLst>
              </a:tr>
              <a:tr h="2116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Inflação período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5,68%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4,45%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6,50%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5,83%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6,29%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10,06%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5,79%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67121465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158677"/>
              </p:ext>
            </p:extLst>
          </p:nvPr>
        </p:nvGraphicFramePr>
        <p:xfrm>
          <a:off x="469156" y="2491500"/>
          <a:ext cx="11249025" cy="359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88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orçamentária: PMC X SMS (a partir de 2014)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A6899457-94DA-A15E-9543-25D6BE979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10265"/>
              </p:ext>
            </p:extLst>
          </p:nvPr>
        </p:nvGraphicFramePr>
        <p:xfrm>
          <a:off x="468530" y="1336946"/>
          <a:ext cx="11249649" cy="95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9">
                  <a:extLst>
                    <a:ext uri="{9D8B030D-6E8A-4147-A177-3AD203B41FA5}">
                      <a16:colId xmlns="" xmlns:a16="http://schemas.microsoft.com/office/drawing/2014/main" val="1651103497"/>
                    </a:ext>
                  </a:extLst>
                </a:gridCol>
                <a:gridCol w="1078056">
                  <a:extLst>
                    <a:ext uri="{9D8B030D-6E8A-4147-A177-3AD203B41FA5}">
                      <a16:colId xmlns="" xmlns:a16="http://schemas.microsoft.com/office/drawing/2014/main" val="619046700"/>
                    </a:ext>
                  </a:extLst>
                </a:gridCol>
                <a:gridCol w="1078056">
                  <a:extLst>
                    <a:ext uri="{9D8B030D-6E8A-4147-A177-3AD203B41FA5}">
                      <a16:colId xmlns="" xmlns:a16="http://schemas.microsoft.com/office/drawing/2014/main" val="4016350671"/>
                    </a:ext>
                  </a:extLst>
                </a:gridCol>
                <a:gridCol w="1078056">
                  <a:extLst>
                    <a:ext uri="{9D8B030D-6E8A-4147-A177-3AD203B41FA5}">
                      <a16:colId xmlns="" xmlns:a16="http://schemas.microsoft.com/office/drawing/2014/main" val="935142689"/>
                    </a:ext>
                  </a:extLst>
                </a:gridCol>
                <a:gridCol w="1078056">
                  <a:extLst>
                    <a:ext uri="{9D8B030D-6E8A-4147-A177-3AD203B41FA5}">
                      <a16:colId xmlns="" xmlns:a16="http://schemas.microsoft.com/office/drawing/2014/main" val="95494478"/>
                    </a:ext>
                  </a:extLst>
                </a:gridCol>
                <a:gridCol w="1078056">
                  <a:extLst>
                    <a:ext uri="{9D8B030D-6E8A-4147-A177-3AD203B41FA5}">
                      <a16:colId xmlns="" xmlns:a16="http://schemas.microsoft.com/office/drawing/2014/main" val="1704882697"/>
                    </a:ext>
                  </a:extLst>
                </a:gridCol>
                <a:gridCol w="1078056">
                  <a:extLst>
                    <a:ext uri="{9D8B030D-6E8A-4147-A177-3AD203B41FA5}">
                      <a16:colId xmlns="" xmlns:a16="http://schemas.microsoft.com/office/drawing/2014/main" val="1963844250"/>
                    </a:ext>
                  </a:extLst>
                </a:gridCol>
                <a:gridCol w="1078056">
                  <a:extLst>
                    <a:ext uri="{9D8B030D-6E8A-4147-A177-3AD203B41FA5}">
                      <a16:colId xmlns="" xmlns:a16="http://schemas.microsoft.com/office/drawing/2014/main" val="44047769"/>
                    </a:ext>
                  </a:extLst>
                </a:gridCol>
                <a:gridCol w="1078056">
                  <a:extLst>
                    <a:ext uri="{9D8B030D-6E8A-4147-A177-3AD203B41FA5}">
                      <a16:colId xmlns="" xmlns:a16="http://schemas.microsoft.com/office/drawing/2014/main" val="3995147112"/>
                    </a:ext>
                  </a:extLst>
                </a:gridCol>
                <a:gridCol w="1078056">
                  <a:extLst>
                    <a:ext uri="{9D8B030D-6E8A-4147-A177-3AD203B41FA5}">
                      <a16:colId xmlns="" xmlns:a16="http://schemas.microsoft.com/office/drawing/2014/main" val="2607947361"/>
                    </a:ext>
                  </a:extLst>
                </a:gridCol>
                <a:gridCol w="1078056">
                  <a:extLst>
                    <a:ext uri="{9D8B030D-6E8A-4147-A177-3AD203B41FA5}">
                      <a16:colId xmlns="" xmlns:a16="http://schemas.microsoft.com/office/drawing/2014/main" val="3304671446"/>
                    </a:ext>
                  </a:extLst>
                </a:gridCol>
              </a:tblGrid>
              <a:tr h="27608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ORÇAMENTO PMC X SMS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ORÇAMENTO PMC X SMS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96881026"/>
                  </a:ext>
                </a:extLst>
              </a:tr>
              <a:tr h="186741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7531547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PMC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4.266.479.316,77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4.689.998.771,91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5.174.291.894,53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5.579.024.952,92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5.936.475.089,50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6.063.078.141,69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6.604.225.701,07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7.154.547.174,01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7.990.683.061,97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9.311.280.594,00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61767068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1.116.166.822,61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1.231.455.273,96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1.406.676.868,89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1.453.465.474,87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1.538.277.690,72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1.523.990.133,70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1.795.713.746,71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1.822.855.967,37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1.888.329.121,02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2.091.272.120,58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96645930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A6F5879B-A8C1-D9E9-7C1E-E57D9BDBE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604737"/>
              </p:ext>
            </p:extLst>
          </p:nvPr>
        </p:nvGraphicFramePr>
        <p:xfrm>
          <a:off x="468530" y="2665118"/>
          <a:ext cx="11249649" cy="333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4708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Contato: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B8655F91-E2E8-91DB-D5FE-FBD28B6E4533}"/>
              </a:ext>
            </a:extLst>
          </p:cNvPr>
          <p:cNvSpPr txBox="1"/>
          <p:nvPr/>
        </p:nvSpPr>
        <p:spPr>
          <a:xfrm>
            <a:off x="1744910" y="1241425"/>
            <a:ext cx="870218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GERENCIAMENTO DE RECURSOS FINANCEIROS – DGRF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FUNDO MUNICIPAL DE SAÚDE – FMS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Av. Anchieta, 200 – 11º andar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 da Secretaria Municipal de Saúde: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www.campinas.sp.gov.br/saude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saude.fms@campinas.sp.gov.br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Telefone: (19) 2116-0564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endParaRPr lang="pt-B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Fundo Nacional de Saúde: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www.fns.saude.gov.br</a:t>
            </a:r>
            <a:endParaRPr lang="pt-B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Telefone: 0800-644-8001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endParaRPr lang="pt-BR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 da Saúde – Governo Federal: </a:t>
            </a:r>
            <a:r>
              <a:rPr lang="pt-BR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www.saude.gov.br</a:t>
            </a:r>
            <a:endParaRPr lang="pt-BR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Telefone: 0800-61-1997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SIOPS – Sistema de Informação sobre Orçamentos Públicos em Saúde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http://siops.datasus.gov.br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7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84404" y="1368654"/>
            <a:ext cx="4775200" cy="2400300"/>
          </a:xfrm>
          <a:solidFill>
            <a:schemeClr val="accent3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 rtl="0"/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PRESTAÇÃO DE CONTAS</a:t>
            </a:r>
            <a:b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RMMG</a:t>
            </a:r>
            <a:br>
              <a:rPr lang="pt-BR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4404" y="5103584"/>
            <a:ext cx="4775200" cy="385762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B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 QUADRIMESTRE 2023</a:t>
            </a:r>
            <a:endPara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Texto&#10;&#10;Descrição gerada automaticamente">
            <a:extLst>
              <a:ext uri="{FF2B5EF4-FFF2-40B4-BE49-F238E27FC236}">
                <a16:creationId xmlns="" xmlns:a16="http://schemas.microsoft.com/office/drawing/2014/main" id="{00761731-5BAC-5799-BBAE-2416C28B5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r="8972" b="-1"/>
          <a:stretch/>
        </p:blipFill>
        <p:spPr>
          <a:xfrm>
            <a:off x="384404" y="84508"/>
            <a:ext cx="1284146" cy="128414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885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Preâmbulo e considerações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971C2D19-237C-A9F7-7F10-DCC800128221}"/>
              </a:ext>
            </a:extLst>
          </p:cNvPr>
          <p:cNvGrpSpPr/>
          <p:nvPr/>
        </p:nvGrpSpPr>
        <p:grpSpPr>
          <a:xfrm>
            <a:off x="879214" y="2034330"/>
            <a:ext cx="3203971" cy="885594"/>
            <a:chOff x="3286" y="90556"/>
            <a:chExt cx="3203971" cy="885594"/>
          </a:xfrm>
          <a:solidFill>
            <a:schemeClr val="accent3">
              <a:lumMod val="75000"/>
            </a:schemeClr>
          </a:solidFill>
        </p:grpSpPr>
        <p:sp>
          <p:nvSpPr>
            <p:cNvPr id="5" name="Retângulo 4">
              <a:extLst>
                <a:ext uri="{FF2B5EF4-FFF2-40B4-BE49-F238E27FC236}">
                  <a16:creationId xmlns="" xmlns:a16="http://schemas.microsoft.com/office/drawing/2014/main" id="{C27BE441-C767-771A-C01A-92EEE50A0148}"/>
                </a:ext>
              </a:extLst>
            </p:cNvPr>
            <p:cNvSpPr/>
            <p:nvPr/>
          </p:nvSpPr>
          <p:spPr>
            <a:xfrm>
              <a:off x="3286" y="90556"/>
              <a:ext cx="3203971" cy="885594"/>
            </a:xfrm>
            <a:prstGeom prst="rect">
              <a:avLst/>
            </a:prstGeom>
            <a:grpFill/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aixaDeTexto 5">
              <a:extLst>
                <a:ext uri="{FF2B5EF4-FFF2-40B4-BE49-F238E27FC236}">
                  <a16:creationId xmlns="" xmlns:a16="http://schemas.microsoft.com/office/drawing/2014/main" id="{C342CDE2-0EB2-F3E6-5B28-94F6B698EC21}"/>
                </a:ext>
              </a:extLst>
            </p:cNvPr>
            <p:cNvSpPr txBox="1"/>
            <p:nvPr/>
          </p:nvSpPr>
          <p:spPr>
            <a:xfrm>
              <a:off x="3286" y="90556"/>
              <a:ext cx="3203971" cy="8855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Decreto Nº 20.473</a:t>
              </a:r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 de Setembro de 2019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0080835E-9D6A-DABE-FD3D-0AA99A723C4B}"/>
              </a:ext>
            </a:extLst>
          </p:cNvPr>
          <p:cNvGrpSpPr/>
          <p:nvPr/>
        </p:nvGrpSpPr>
        <p:grpSpPr>
          <a:xfrm>
            <a:off x="8106016" y="2034330"/>
            <a:ext cx="3203971" cy="885594"/>
            <a:chOff x="7308342" y="90556"/>
            <a:chExt cx="3203971" cy="885594"/>
          </a:xfrm>
          <a:solidFill>
            <a:schemeClr val="accent1">
              <a:lumMod val="75000"/>
            </a:schemeClr>
          </a:solidFill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7B55515E-A51B-3CB6-9690-A77733746D1D}"/>
                </a:ext>
              </a:extLst>
            </p:cNvPr>
            <p:cNvSpPr/>
            <p:nvPr/>
          </p:nvSpPr>
          <p:spPr>
            <a:xfrm>
              <a:off x="7308342" y="90556"/>
              <a:ext cx="3203971" cy="885594"/>
            </a:xfrm>
            <a:prstGeom prst="rect">
              <a:avLst/>
            </a:prstGeom>
            <a:grpFill/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aixaDeTexto 11">
              <a:extLst>
                <a:ext uri="{FF2B5EF4-FFF2-40B4-BE49-F238E27FC236}">
                  <a16:creationId xmlns="" xmlns:a16="http://schemas.microsoft.com/office/drawing/2014/main" id="{D8ACD4BD-90A7-460A-AB50-2171104742BE}"/>
                </a:ext>
              </a:extLst>
            </p:cNvPr>
            <p:cNvSpPr txBox="1"/>
            <p:nvPr/>
          </p:nvSpPr>
          <p:spPr>
            <a:xfrm>
              <a:off x="7308342" y="90556"/>
              <a:ext cx="3203971" cy="8855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Modelo de Apresentação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="" xmlns:a16="http://schemas.microsoft.com/office/drawing/2014/main" id="{66C821E8-A0C7-CB9C-1761-EFBCF05CE5FB}"/>
              </a:ext>
            </a:extLst>
          </p:cNvPr>
          <p:cNvGrpSpPr/>
          <p:nvPr/>
        </p:nvGrpSpPr>
        <p:grpSpPr>
          <a:xfrm>
            <a:off x="4492615" y="2034330"/>
            <a:ext cx="3203971" cy="885594"/>
            <a:chOff x="3655814" y="90556"/>
            <a:chExt cx="3203971" cy="885594"/>
          </a:xfrm>
          <a:solidFill>
            <a:schemeClr val="accent3">
              <a:lumMod val="75000"/>
            </a:schemeClr>
          </a:solidFill>
        </p:grpSpPr>
        <p:sp>
          <p:nvSpPr>
            <p:cNvPr id="17" name="Retângulo 16">
              <a:extLst>
                <a:ext uri="{FF2B5EF4-FFF2-40B4-BE49-F238E27FC236}">
                  <a16:creationId xmlns="" xmlns:a16="http://schemas.microsoft.com/office/drawing/2014/main" id="{1763B1EF-371A-5F87-6221-7B94C792260E}"/>
                </a:ext>
              </a:extLst>
            </p:cNvPr>
            <p:cNvSpPr/>
            <p:nvPr/>
          </p:nvSpPr>
          <p:spPr>
            <a:xfrm>
              <a:off x="3655814" y="90556"/>
              <a:ext cx="3203971" cy="885594"/>
            </a:xfrm>
            <a:prstGeom prst="rect">
              <a:avLst/>
            </a:prstGeom>
            <a:grpFill/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aixaDeTexto 17">
              <a:extLst>
                <a:ext uri="{FF2B5EF4-FFF2-40B4-BE49-F238E27FC236}">
                  <a16:creationId xmlns="" xmlns:a16="http://schemas.microsoft.com/office/drawing/2014/main" id="{F9A84A42-D891-6B9F-67AE-0DC3A41FC2A5}"/>
                </a:ext>
              </a:extLst>
            </p:cNvPr>
            <p:cNvSpPr txBox="1"/>
            <p:nvPr/>
          </p:nvSpPr>
          <p:spPr>
            <a:xfrm>
              <a:off x="3655814" y="90556"/>
              <a:ext cx="3203971" cy="8855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Regime Contábil Competência</a:t>
              </a:r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Despesa x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Receita (c</a:t>
              </a:r>
              <a:r>
                <a:rPr lang="pt-BR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aixa)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80005C00-E2FE-3D84-84D3-1AB963441583}"/>
              </a:ext>
            </a:extLst>
          </p:cNvPr>
          <p:cNvSpPr txBox="1"/>
          <p:nvPr/>
        </p:nvSpPr>
        <p:spPr>
          <a:xfrm>
            <a:off x="879214" y="3112518"/>
            <a:ext cx="32039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Obrigatoriedade da Rede em prestar contas da aplicação de todos os recursos à Câmara e ao Conselho municipal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41E4D46E-BBA6-FC6F-D90D-A7C4FE0269CF}"/>
              </a:ext>
            </a:extLst>
          </p:cNvPr>
          <p:cNvSpPr txBox="1"/>
          <p:nvPr/>
        </p:nvSpPr>
        <p:spPr>
          <a:xfrm>
            <a:off x="4492615" y="3112518"/>
            <a:ext cx="32039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não observância dessa diferença de regimes pode levar a uma interpretação equivocada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0AF2147F-D61E-D35A-22CA-44ED34A87061}"/>
              </a:ext>
            </a:extLst>
          </p:cNvPr>
          <p:cNvSpPr txBox="1"/>
          <p:nvPr/>
        </p:nvSpPr>
        <p:spPr>
          <a:xfrm>
            <a:off x="8106016" y="3112518"/>
            <a:ext cx="32039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complemento a apresentação do Fundo municipal, esta apresentação tem como objetivo detalhar de forma visual, com dados extraídos da base do sistema financeiro-contábil utilizado dando ainda mais credibilidade e transparência ao trabalho realizado e à aplicação dos recursos.</a:t>
            </a:r>
          </a:p>
        </p:txBody>
      </p:sp>
      <p:pic>
        <p:nvPicPr>
          <p:cNvPr id="25" name="Imagem 24" descr="Texto&#10;&#10;Descrição gerada automaticamente">
            <a:extLst>
              <a:ext uri="{FF2B5EF4-FFF2-40B4-BE49-F238E27FC236}">
                <a16:creationId xmlns="" xmlns:a16="http://schemas.microsoft.com/office/drawing/2014/main" id="{C889248E-0EFA-277A-A7DF-A93249A282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r="8972" b="-1"/>
          <a:stretch/>
        </p:blipFill>
        <p:spPr>
          <a:xfrm>
            <a:off x="10870146" y="42122"/>
            <a:ext cx="1284146" cy="128414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59666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Preâmbulo e considerações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  <a:noFill/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kumimoji="1"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Cumprindo com a obrigatoriedade constitucional e com base no Artigo 12 da Lei Federal nº 8.689/93  e no Artigo 31 da LC 141/2012, a Secretaria Municipal de Saúde, através do Fundo Municipal de Saúde – FMS, periodicamente apresenta os relatórios que comprovam a aplicação dos recursos em saúde.</a:t>
            </a:r>
          </a:p>
          <a:p>
            <a:pPr algn="just"/>
            <a:r>
              <a:rPr kumimoji="1"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dados apresentados foram extraídos em parte dos balancetes financeiros da PMC e em parte dos valores financeiros de caixa.</a:t>
            </a:r>
          </a:p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spcBef>
                <a:spcPct val="20000"/>
              </a:spcBef>
              <a:spcAft>
                <a:spcPct val="40000"/>
              </a:spcAft>
              <a:buClr>
                <a:schemeClr val="tx1"/>
              </a:buClr>
              <a:buFont typeface="Wingdings" pitchFamily="2" charset="2"/>
              <a:buChar char=""/>
              <a:defRPr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Emenda Constitucional – nº 029/2000</a:t>
            </a:r>
          </a:p>
          <a:p>
            <a:pPr marL="342900" indent="-342900" algn="r">
              <a:spcBef>
                <a:spcPct val="20000"/>
              </a:spcBef>
              <a:spcAft>
                <a:spcPct val="40000"/>
              </a:spcAft>
              <a:buClr>
                <a:schemeClr val="tx1"/>
              </a:buClr>
              <a:buFont typeface="Wingdings" pitchFamily="2" charset="2"/>
              <a:buChar char=""/>
              <a:defRPr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Percentual de Aplicação – mínimo legal: 15% (EC29),    17%  (L.O.M.)</a:t>
            </a:r>
          </a:p>
          <a:p>
            <a:pPr marL="342900" indent="-342900" algn="r">
              <a:spcBef>
                <a:spcPct val="20000"/>
              </a:spcBef>
              <a:spcAft>
                <a:spcPct val="40000"/>
              </a:spcAft>
              <a:buClr>
                <a:schemeClr val="tx1"/>
              </a:buClr>
              <a:buFont typeface="Wingdings" pitchFamily="2" charset="2"/>
              <a:buChar char=""/>
              <a:defRPr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Despesa Total em Saúde Detalhada</a:t>
            </a:r>
          </a:p>
          <a:p>
            <a:pPr marL="342900" indent="-342900" algn="r">
              <a:spcBef>
                <a:spcPct val="20000"/>
              </a:spcBef>
              <a:spcAft>
                <a:spcPct val="40000"/>
              </a:spcAft>
              <a:buClr>
                <a:schemeClr val="tx1"/>
              </a:buClr>
              <a:buFont typeface="Wingdings" pitchFamily="2" charset="2"/>
              <a:buChar char=""/>
              <a:defRPr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das Despesas com Saúde de 2000 a 2023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193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Receita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3B620249-F489-93B5-C5A6-B605AA3D9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93153"/>
              </p:ext>
            </p:extLst>
          </p:nvPr>
        </p:nvGraphicFramePr>
        <p:xfrm>
          <a:off x="174277" y="1999962"/>
          <a:ext cx="7714470" cy="241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894">
                  <a:extLst>
                    <a:ext uri="{9D8B030D-6E8A-4147-A177-3AD203B41FA5}">
                      <a16:colId xmlns="" xmlns:a16="http://schemas.microsoft.com/office/drawing/2014/main" val="3011510774"/>
                    </a:ext>
                  </a:extLst>
                </a:gridCol>
                <a:gridCol w="1542894">
                  <a:extLst>
                    <a:ext uri="{9D8B030D-6E8A-4147-A177-3AD203B41FA5}">
                      <a16:colId xmlns="" xmlns:a16="http://schemas.microsoft.com/office/drawing/2014/main" val="3589274009"/>
                    </a:ext>
                  </a:extLst>
                </a:gridCol>
                <a:gridCol w="1542894">
                  <a:extLst>
                    <a:ext uri="{9D8B030D-6E8A-4147-A177-3AD203B41FA5}">
                      <a16:colId xmlns="" xmlns:a16="http://schemas.microsoft.com/office/drawing/2014/main" val="255302049"/>
                    </a:ext>
                  </a:extLst>
                </a:gridCol>
                <a:gridCol w="1542894">
                  <a:extLst>
                    <a:ext uri="{9D8B030D-6E8A-4147-A177-3AD203B41FA5}">
                      <a16:colId xmlns="" xmlns:a16="http://schemas.microsoft.com/office/drawing/2014/main" val="2893433600"/>
                    </a:ext>
                  </a:extLst>
                </a:gridCol>
                <a:gridCol w="1542894">
                  <a:extLst>
                    <a:ext uri="{9D8B030D-6E8A-4147-A177-3AD203B41FA5}">
                      <a16:colId xmlns="" xmlns:a16="http://schemas.microsoft.com/office/drawing/2014/main" val="3750923653"/>
                    </a:ext>
                  </a:extLst>
                </a:gridCol>
              </a:tblGrid>
              <a:tr h="602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UNIDADE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MUNICIPAL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VINCULADA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CORONAVÍRUS VINCULADA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TOTAL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92525163"/>
                  </a:ext>
                </a:extLst>
              </a:tr>
              <a:tr h="2590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CHPEO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42.275.314,66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11.823.759,19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54.099.073,85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48683177"/>
                  </a:ext>
                </a:extLst>
              </a:tr>
              <a:tr h="2590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HMMG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30.645.949,22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10.100.691,56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40.746.640,78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77554183"/>
                  </a:ext>
                </a:extLst>
              </a:tr>
              <a:tr h="2590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PA's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18.455.524,00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3.680.639,96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22.136.163,96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09646933"/>
                  </a:ext>
                </a:extLst>
              </a:tr>
              <a:tr h="2590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38.699.447,21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602.072,16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39.601.519,37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02155600"/>
                  </a:ext>
                </a:extLst>
              </a:tr>
              <a:tr h="2590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SAMU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1.550.000,00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1.305.638,12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2.855.638,12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1612119"/>
                  </a:ext>
                </a:extLst>
              </a:tr>
              <a:tr h="2590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HMMG - INF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35747870"/>
                  </a:ext>
                </a:extLst>
              </a:tr>
              <a:tr h="25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131.626.235,09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27.512.800,99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159.439.036,08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17361599"/>
                  </a:ext>
                </a:extLst>
              </a:tr>
            </a:tbl>
          </a:graphicData>
        </a:graphic>
      </p:graphicFrame>
      <p:pic>
        <p:nvPicPr>
          <p:cNvPr id="5" name="Imagem 4" descr="Texto&#10;&#10;Descrição gerada automaticamente">
            <a:extLst>
              <a:ext uri="{FF2B5EF4-FFF2-40B4-BE49-F238E27FC236}">
                <a16:creationId xmlns="" xmlns:a16="http://schemas.microsoft.com/office/drawing/2014/main" id="{C659D7E4-26D9-1D9C-BF81-F9E96D939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r="8972" b="-1"/>
          <a:stretch/>
        </p:blipFill>
        <p:spPr>
          <a:xfrm>
            <a:off x="10863406" y="40985"/>
            <a:ext cx="1284146" cy="128414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graphicFrame>
        <p:nvGraphicFramePr>
          <p:cNvPr id="6" name="Chart 12">
            <a:extLst>
              <a:ext uri="{FF2B5EF4-FFF2-40B4-BE49-F238E27FC236}">
                <a16:creationId xmlns="" xmlns:a16="http://schemas.microsoft.com/office/drawing/2014/main" id="{00000000-0008-0000-0B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524278"/>
              </p:ext>
            </p:extLst>
          </p:nvPr>
        </p:nvGraphicFramePr>
        <p:xfrm>
          <a:off x="8175556" y="1108075"/>
          <a:ext cx="3971996" cy="248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3">
            <a:extLst>
              <a:ext uri="{FF2B5EF4-FFF2-40B4-BE49-F238E27FC236}">
                <a16:creationId xmlns="" xmlns:a16="http://schemas.microsoft.com/office/drawing/2014/main" id="{00000000-0008-0000-0B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470938"/>
              </p:ext>
            </p:extLst>
          </p:nvPr>
        </p:nvGraphicFramePr>
        <p:xfrm>
          <a:off x="8175555" y="3724273"/>
          <a:ext cx="3971997" cy="241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4999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Despesas – unidade e natureza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5A5C7FB5-D425-324F-7F4E-FF14E687A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863271"/>
              </p:ext>
            </p:extLst>
          </p:nvPr>
        </p:nvGraphicFramePr>
        <p:xfrm>
          <a:off x="3960644" y="2271860"/>
          <a:ext cx="7758776" cy="3148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175">
                  <a:extLst>
                    <a:ext uri="{9D8B030D-6E8A-4147-A177-3AD203B41FA5}">
                      <a16:colId xmlns="" xmlns:a16="http://schemas.microsoft.com/office/drawing/2014/main" val="2816732337"/>
                    </a:ext>
                  </a:extLst>
                </a:gridCol>
                <a:gridCol w="1047750">
                  <a:extLst>
                    <a:ext uri="{9D8B030D-6E8A-4147-A177-3AD203B41FA5}">
                      <a16:colId xmlns="" xmlns:a16="http://schemas.microsoft.com/office/drawing/2014/main" val="2131744170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4274118230"/>
                    </a:ext>
                  </a:extLst>
                </a:gridCol>
                <a:gridCol w="1260356">
                  <a:extLst>
                    <a:ext uri="{9D8B030D-6E8A-4147-A177-3AD203B41FA5}">
                      <a16:colId xmlns="" xmlns:a16="http://schemas.microsoft.com/office/drawing/2014/main" val="2048424330"/>
                    </a:ext>
                  </a:extLst>
                </a:gridCol>
                <a:gridCol w="1046762">
                  <a:extLst>
                    <a:ext uri="{9D8B030D-6E8A-4147-A177-3AD203B41FA5}">
                      <a16:colId xmlns="" xmlns:a16="http://schemas.microsoft.com/office/drawing/2014/main" val="22659766"/>
                    </a:ext>
                  </a:extLst>
                </a:gridCol>
                <a:gridCol w="918597">
                  <a:extLst>
                    <a:ext uri="{9D8B030D-6E8A-4147-A177-3AD203B41FA5}">
                      <a16:colId xmlns="" xmlns:a16="http://schemas.microsoft.com/office/drawing/2014/main" val="2974824423"/>
                    </a:ext>
                  </a:extLst>
                </a:gridCol>
                <a:gridCol w="751345">
                  <a:extLst>
                    <a:ext uri="{9D8B030D-6E8A-4147-A177-3AD203B41FA5}">
                      <a16:colId xmlns="" xmlns:a16="http://schemas.microsoft.com/office/drawing/2014/main" val="1936297014"/>
                    </a:ext>
                  </a:extLst>
                </a:gridCol>
                <a:gridCol w="997241">
                  <a:extLst>
                    <a:ext uri="{9D8B030D-6E8A-4147-A177-3AD203B41FA5}">
                      <a16:colId xmlns="" xmlns:a16="http://schemas.microsoft.com/office/drawing/2014/main" val="1274169044"/>
                    </a:ext>
                  </a:extLst>
                </a:gridCol>
              </a:tblGrid>
              <a:tr h="5742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PESSOAL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PRESTADORES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SERVIÇOS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OUTROS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49092925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CHPEO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303.833,98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979.873,77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27.193.979,71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12.961.946,67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2.916,45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41.442.550,58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96132754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HMMG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38.084.847,03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1.819.134,41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4.908.649,19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13.184.482,24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354.083,50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181.941,12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58.533.137,49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64949465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PA's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10.093.791,25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123.098,48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9.759.597,87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6.876.279,34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26.852.766,94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32421092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39.397.000,00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11.706.847,29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31.949,05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11.052.697,06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27.046,00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20.253,49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62.235.792,89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71881671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SAMU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5.880.598,17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22.665,00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2.002.122,68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7.905.385,85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34555151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HMMG - INF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6.932.653,06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1.463.683,70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8.396.586,76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80596510"/>
                  </a:ext>
                </a:extLst>
              </a:tr>
              <a:tr h="36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100.692.723,49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14.651.618,95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41.894.425,82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47.541.211,69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381.129,50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205.111,06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205.366.220,51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1165002"/>
                  </a:ext>
                </a:extLst>
              </a:tr>
            </a:tbl>
          </a:graphicData>
        </a:graphic>
      </p:graphicFrame>
      <p:pic>
        <p:nvPicPr>
          <p:cNvPr id="7" name="Imagem 6" descr="Texto&#10;&#10;Descrição gerada automaticamente">
            <a:extLst>
              <a:ext uri="{FF2B5EF4-FFF2-40B4-BE49-F238E27FC236}">
                <a16:creationId xmlns="" xmlns:a16="http://schemas.microsoft.com/office/drawing/2014/main" id="{8F5DDB95-9AE0-3714-2AC7-59497EEBF8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r="8972" b="-1"/>
          <a:stretch/>
        </p:blipFill>
        <p:spPr>
          <a:xfrm>
            <a:off x="10870905" y="50406"/>
            <a:ext cx="1284146" cy="128414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graphicFrame>
        <p:nvGraphicFramePr>
          <p:cNvPr id="8" name="Chart 8">
            <a:extLst>
              <a:ext uri="{FF2B5EF4-FFF2-40B4-BE49-F238E27FC236}">
                <a16:creationId xmlns="" xmlns:a16="http://schemas.microsoft.com/office/drawing/2014/main" id="{00000000-0008-0000-0B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056260"/>
              </p:ext>
            </p:extLst>
          </p:nvPr>
        </p:nvGraphicFramePr>
        <p:xfrm>
          <a:off x="3184" y="1307565"/>
          <a:ext cx="3556710" cy="239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9">
            <a:extLst>
              <a:ext uri="{FF2B5EF4-FFF2-40B4-BE49-F238E27FC236}">
                <a16:creationId xmlns=""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865653"/>
              </p:ext>
            </p:extLst>
          </p:nvPr>
        </p:nvGraphicFramePr>
        <p:xfrm>
          <a:off x="0" y="3861595"/>
          <a:ext cx="3556710" cy="235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7408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Despesas – FR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F4733D9A-FA0B-BA64-B70A-378CB8B2B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186905"/>
              </p:ext>
            </p:extLst>
          </p:nvPr>
        </p:nvGraphicFramePr>
        <p:xfrm>
          <a:off x="2574977" y="1282000"/>
          <a:ext cx="7042045" cy="2036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409">
                  <a:extLst>
                    <a:ext uri="{9D8B030D-6E8A-4147-A177-3AD203B41FA5}">
                      <a16:colId xmlns="" xmlns:a16="http://schemas.microsoft.com/office/drawing/2014/main" val="3776272057"/>
                    </a:ext>
                  </a:extLst>
                </a:gridCol>
                <a:gridCol w="1408409">
                  <a:extLst>
                    <a:ext uri="{9D8B030D-6E8A-4147-A177-3AD203B41FA5}">
                      <a16:colId xmlns="" xmlns:a16="http://schemas.microsoft.com/office/drawing/2014/main" val="763044067"/>
                    </a:ext>
                  </a:extLst>
                </a:gridCol>
                <a:gridCol w="1408409">
                  <a:extLst>
                    <a:ext uri="{9D8B030D-6E8A-4147-A177-3AD203B41FA5}">
                      <a16:colId xmlns="" xmlns:a16="http://schemas.microsoft.com/office/drawing/2014/main" val="3919407032"/>
                    </a:ext>
                  </a:extLst>
                </a:gridCol>
                <a:gridCol w="1408409">
                  <a:extLst>
                    <a:ext uri="{9D8B030D-6E8A-4147-A177-3AD203B41FA5}">
                      <a16:colId xmlns="" xmlns:a16="http://schemas.microsoft.com/office/drawing/2014/main" val="3537175779"/>
                    </a:ext>
                  </a:extLst>
                </a:gridCol>
                <a:gridCol w="1408409">
                  <a:extLst>
                    <a:ext uri="{9D8B030D-6E8A-4147-A177-3AD203B41FA5}">
                      <a16:colId xmlns="" xmlns:a16="http://schemas.microsoft.com/office/drawing/2014/main" val="3457831378"/>
                    </a:ext>
                  </a:extLst>
                </a:gridCol>
              </a:tblGrid>
              <a:tr h="2932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VINCULADA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CORONAVIRUS VINCULADA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85101865"/>
                  </a:ext>
                </a:extLst>
              </a:tr>
              <a:tr h="2373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CHPEO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28.792.926,14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12.345.790,46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41.138.716,60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13027034"/>
                  </a:ext>
                </a:extLst>
              </a:tr>
              <a:tr h="2373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HMMG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12.882.674,23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7.292.655,13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272.961,10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20.448.290,46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78840707"/>
                  </a:ext>
                </a:extLst>
              </a:tr>
              <a:tr h="2373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PA's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12.287.563,63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4.471.412,06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16.758.975,69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94414691"/>
                  </a:ext>
                </a:extLst>
              </a:tr>
              <a:tr h="2373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123.315.281,79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47.512,09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168.722,50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123.531.516,38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34966626"/>
                  </a:ext>
                </a:extLst>
              </a:tr>
              <a:tr h="2373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SAMU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886.177,59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1.138.610,09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2.024.787,68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11381752"/>
                  </a:ext>
                </a:extLst>
              </a:tr>
              <a:tr h="23734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HMMG - INF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1.463.933,70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1.463.933,70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71064016"/>
                  </a:ext>
                </a:extLst>
              </a:tr>
              <a:tr h="237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179.628.557,08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25.295.979,83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441.683,60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205.366.220,51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75371744"/>
                  </a:ext>
                </a:extLst>
              </a:tr>
            </a:tbl>
          </a:graphicData>
        </a:graphic>
      </p:graphicFrame>
      <p:pic>
        <p:nvPicPr>
          <p:cNvPr id="6" name="Imagem 5" descr="Texto&#10;&#10;Descrição gerada automaticamente">
            <a:extLst>
              <a:ext uri="{FF2B5EF4-FFF2-40B4-BE49-F238E27FC236}">
                <a16:creationId xmlns="" xmlns:a16="http://schemas.microsoft.com/office/drawing/2014/main" id="{DBF9FE2F-EA67-0B1C-BC6F-9C24C05FE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r="8972" b="-1"/>
          <a:stretch/>
        </p:blipFill>
        <p:spPr>
          <a:xfrm>
            <a:off x="10863403" y="31556"/>
            <a:ext cx="1284146" cy="128414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92DB8DC2-FEE8-42B4-8982-8D16EA860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638527"/>
              </p:ext>
            </p:extLst>
          </p:nvPr>
        </p:nvGraphicFramePr>
        <p:xfrm>
          <a:off x="1647824" y="3461173"/>
          <a:ext cx="3976688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3E6D4D81-E571-49AB-856F-7090A78E47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624508"/>
              </p:ext>
            </p:extLst>
          </p:nvPr>
        </p:nvGraphicFramePr>
        <p:xfrm>
          <a:off x="6567490" y="3429000"/>
          <a:ext cx="3967163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34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Despesas – evolução anual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44587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4047EC6C-A200-7B44-0500-2D616F8C8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09655"/>
              </p:ext>
            </p:extLst>
          </p:nvPr>
        </p:nvGraphicFramePr>
        <p:xfrm>
          <a:off x="297240" y="1363754"/>
          <a:ext cx="11594717" cy="2323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589">
                  <a:extLst>
                    <a:ext uri="{9D8B030D-6E8A-4147-A177-3AD203B41FA5}">
                      <a16:colId xmlns="" xmlns:a16="http://schemas.microsoft.com/office/drawing/2014/main" val="4104544755"/>
                    </a:ext>
                  </a:extLst>
                </a:gridCol>
                <a:gridCol w="1148629">
                  <a:extLst>
                    <a:ext uri="{9D8B030D-6E8A-4147-A177-3AD203B41FA5}">
                      <a16:colId xmlns="" xmlns:a16="http://schemas.microsoft.com/office/drawing/2014/main" val="3922560827"/>
                    </a:ext>
                  </a:extLst>
                </a:gridCol>
                <a:gridCol w="1083590">
                  <a:extLst>
                    <a:ext uri="{9D8B030D-6E8A-4147-A177-3AD203B41FA5}">
                      <a16:colId xmlns="" xmlns:a16="http://schemas.microsoft.com/office/drawing/2014/main" val="3744250312"/>
                    </a:ext>
                  </a:extLst>
                </a:gridCol>
                <a:gridCol w="1198629">
                  <a:extLst>
                    <a:ext uri="{9D8B030D-6E8A-4147-A177-3AD203B41FA5}">
                      <a16:colId xmlns="" xmlns:a16="http://schemas.microsoft.com/office/drawing/2014/main" val="1874259670"/>
                    </a:ext>
                  </a:extLst>
                </a:gridCol>
                <a:gridCol w="1168578">
                  <a:extLst>
                    <a:ext uri="{9D8B030D-6E8A-4147-A177-3AD203B41FA5}">
                      <a16:colId xmlns="" xmlns:a16="http://schemas.microsoft.com/office/drawing/2014/main" val="2706454488"/>
                    </a:ext>
                  </a:extLst>
                </a:gridCol>
                <a:gridCol w="1168578">
                  <a:extLst>
                    <a:ext uri="{9D8B030D-6E8A-4147-A177-3AD203B41FA5}">
                      <a16:colId xmlns="" xmlns:a16="http://schemas.microsoft.com/office/drawing/2014/main" val="2653345976"/>
                    </a:ext>
                  </a:extLst>
                </a:gridCol>
                <a:gridCol w="1083590">
                  <a:extLst>
                    <a:ext uri="{9D8B030D-6E8A-4147-A177-3AD203B41FA5}">
                      <a16:colId xmlns="" xmlns:a16="http://schemas.microsoft.com/office/drawing/2014/main" val="2493136010"/>
                    </a:ext>
                  </a:extLst>
                </a:gridCol>
                <a:gridCol w="1198629">
                  <a:extLst>
                    <a:ext uri="{9D8B030D-6E8A-4147-A177-3AD203B41FA5}">
                      <a16:colId xmlns="" xmlns:a16="http://schemas.microsoft.com/office/drawing/2014/main" val="860602927"/>
                    </a:ext>
                  </a:extLst>
                </a:gridCol>
                <a:gridCol w="1168578">
                  <a:extLst>
                    <a:ext uri="{9D8B030D-6E8A-4147-A177-3AD203B41FA5}">
                      <a16:colId xmlns="" xmlns:a16="http://schemas.microsoft.com/office/drawing/2014/main" val="4001368592"/>
                    </a:ext>
                  </a:extLst>
                </a:gridCol>
                <a:gridCol w="736327">
                  <a:extLst>
                    <a:ext uri="{9D8B030D-6E8A-4147-A177-3AD203B41FA5}">
                      <a16:colId xmlns="" xmlns:a16="http://schemas.microsoft.com/office/drawing/2014/main" val="440919688"/>
                    </a:ext>
                  </a:extLst>
                </a:gridCol>
              </a:tblGrid>
              <a:tr h="2221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NATUREZA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3692962"/>
                  </a:ext>
                </a:extLst>
              </a:tr>
              <a:tr h="2652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VINCULADA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CORONAVÍRUS VINCULADA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1º QUAD.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VINCULADA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CORONAVÍRUS VINCULADA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1º QUAD.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2560620"/>
                  </a:ext>
                </a:extLst>
              </a:tr>
              <a:tr h="2406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Pessoal + encargos sociais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95.971.796,90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95.971.796,90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100.692.723,49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100.692.723,49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9352113"/>
                  </a:ext>
                </a:extLst>
              </a:tr>
              <a:tr h="24758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16.104.279,81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444.394,62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16.548.674,43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14.335.415,35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2.520,00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313.683,60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14.651.618,95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-11,46%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85267858"/>
                  </a:ext>
                </a:extLst>
              </a:tr>
              <a:tr h="24758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Prestadores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19.783.985,22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11.592.839,76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8.710.771,67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40.087.596,65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24.185.939,42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17.708.486,40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41.894.425,82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65635540"/>
                  </a:ext>
                </a:extLst>
              </a:tr>
              <a:tr h="24758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21.774.516,37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9.662.180,58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41.794,22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31.478.491,17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40.042.952,42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7.370.259,27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47.541.211,69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72203341"/>
                  </a:ext>
                </a:extLst>
              </a:tr>
              <a:tr h="24758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108.900,88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109.558,23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218.459,11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354.083,50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27.046,00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381.129,50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74,46%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72456230"/>
                  </a:ext>
                </a:extLst>
              </a:tr>
              <a:tr h="24758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Outros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72.909,80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72.909,80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17.442,90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187.668,16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205.111,06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38311668"/>
                  </a:ext>
                </a:extLst>
              </a:tr>
              <a:tr h="24758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153.816.388,98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21.808.973,19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8.752.565,89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184.377.928,06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179.628.557,08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25.295.979,83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441.683,60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205.366.220,51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3998661"/>
                  </a:ext>
                </a:extLst>
              </a:tr>
            </a:tbl>
          </a:graphicData>
        </a:graphic>
      </p:graphicFrame>
      <p:pic>
        <p:nvPicPr>
          <p:cNvPr id="5" name="Imagem 4" descr="Texto&#10;&#10;Descrição gerada automaticamente">
            <a:extLst>
              <a:ext uri="{FF2B5EF4-FFF2-40B4-BE49-F238E27FC236}">
                <a16:creationId xmlns="" xmlns:a16="http://schemas.microsoft.com/office/drawing/2014/main" id="{9D0B8CA0-8E63-137E-6989-CA206EFA9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r="8972" b="-1"/>
          <a:stretch/>
        </p:blipFill>
        <p:spPr>
          <a:xfrm>
            <a:off x="10863401" y="40976"/>
            <a:ext cx="1284146" cy="128414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7B8D2064-609A-BC70-3FAF-D5071738A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032458"/>
              </p:ext>
            </p:extLst>
          </p:nvPr>
        </p:nvGraphicFramePr>
        <p:xfrm>
          <a:off x="1664774" y="3869577"/>
          <a:ext cx="8859647" cy="232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700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Percentual de aplicação EC29/2000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Emenda Constitucional 029/2000 – artigo 7º Lei Complementar 141 de 13/01/2012</a:t>
            </a:r>
          </a:p>
          <a:p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 de cálculo do percentual de recursos próprios aplicados em Saúde adotada pelo SIOPS (Sistema de Informação de Orçamentos Públicos em Saúde), baseada na EC-029/2000 e na Lei Complementar  n.º141 de 13/01/2012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Demonstração da Fórmula do Cálculo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DESPESAS DO MUNICÍPIO EM SAÚDE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(ADM. DIRETA (SMS) + ADM. INDIRETA (RMMG)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pt-BR" altLang="pt-BR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100 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RECEITA DE IMPOSTOS E TRANSFERÊNCIAS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CONSTITUCIONAIS LEGAIS AO MUNICÍPIO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Resultado: MÍNIMO 15% em Saúde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="" xmlns:a16="http://schemas.microsoft.com/office/drawing/2014/main" id="{986A0113-CD43-37BA-C427-5B8A4734BBC1}"/>
              </a:ext>
            </a:extLst>
          </p:cNvPr>
          <p:cNvCxnSpPr>
            <a:cxnSpLocks/>
          </p:cNvCxnSpPr>
          <p:nvPr/>
        </p:nvCxnSpPr>
        <p:spPr>
          <a:xfrm>
            <a:off x="3217739" y="4050850"/>
            <a:ext cx="480726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96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Receitas base EC29/2000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D718F3A-C5F0-C38B-0035-EDBE08EF3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8817"/>
            <a:ext cx="1898516" cy="18746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722E290-9907-AE7C-AF5E-66F924A78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52" y="1531382"/>
            <a:ext cx="1613498" cy="1654870"/>
          </a:xfrm>
          <a:prstGeom prst="rect">
            <a:avLst/>
          </a:prstGeom>
        </p:spPr>
      </p:pic>
      <p:pic>
        <p:nvPicPr>
          <p:cNvPr id="6" name="Espaço Reservado para Conteúdo 7">
            <a:extLst>
              <a:ext uri="{FF2B5EF4-FFF2-40B4-BE49-F238E27FC236}">
                <a16:creationId xmlns="" xmlns:a16="http://schemas.microsoft.com/office/drawing/2014/main" id="{7DC123B1-4CA2-D3BC-D3F0-6CAA76593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886" y="2358817"/>
            <a:ext cx="1595796" cy="18543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97A3825-705E-AFEE-2F90-89B1FC6F9AE4}"/>
              </a:ext>
            </a:extLst>
          </p:cNvPr>
          <p:cNvSpPr txBox="1"/>
          <p:nvPr/>
        </p:nvSpPr>
        <p:spPr>
          <a:xfrm>
            <a:off x="4637530" y="5137875"/>
            <a:ext cx="29172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arrecadado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(1º quadrimestre):</a:t>
            </a:r>
          </a:p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R$ 2.103.961.234,82</a:t>
            </a:r>
          </a:p>
        </p:txBody>
      </p:sp>
      <p:sp>
        <p:nvSpPr>
          <p:cNvPr id="9" name="Seta para a direita 12">
            <a:extLst>
              <a:ext uri="{FF2B5EF4-FFF2-40B4-BE49-F238E27FC236}">
                <a16:creationId xmlns="" xmlns:a16="http://schemas.microsoft.com/office/drawing/2014/main" id="{5D6D83BC-0358-34E4-9C23-C058E1DC0085}"/>
              </a:ext>
            </a:extLst>
          </p:cNvPr>
          <p:cNvSpPr/>
          <p:nvPr/>
        </p:nvSpPr>
        <p:spPr>
          <a:xfrm rot="19739937">
            <a:off x="3674519" y="3188859"/>
            <a:ext cx="904010" cy="47981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eta para a direita 13">
            <a:extLst>
              <a:ext uri="{FF2B5EF4-FFF2-40B4-BE49-F238E27FC236}">
                <a16:creationId xmlns="" xmlns:a16="http://schemas.microsoft.com/office/drawing/2014/main" id="{5D95DD45-7FB9-7BFE-A8BE-E7C06427A2CB}"/>
              </a:ext>
            </a:extLst>
          </p:cNvPr>
          <p:cNvSpPr/>
          <p:nvPr/>
        </p:nvSpPr>
        <p:spPr>
          <a:xfrm rot="12652380">
            <a:off x="7610613" y="3188268"/>
            <a:ext cx="904010" cy="47981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D4194693-9101-2889-527B-FA2D0DD8415A}"/>
              </a:ext>
            </a:extLst>
          </p:cNvPr>
          <p:cNvSpPr/>
          <p:nvPr/>
        </p:nvSpPr>
        <p:spPr>
          <a:xfrm>
            <a:off x="1591055" y="4960118"/>
            <a:ext cx="850006" cy="4661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IPI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D331749A-CE01-73EB-0256-942F03E63869}"/>
              </a:ext>
            </a:extLst>
          </p:cNvPr>
          <p:cNvSpPr/>
          <p:nvPr/>
        </p:nvSpPr>
        <p:spPr>
          <a:xfrm>
            <a:off x="1591055" y="4352609"/>
            <a:ext cx="850006" cy="4661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IRRF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5956B52A-9D2C-D7BD-0EB4-A1BC9BC954DC}"/>
              </a:ext>
            </a:extLst>
          </p:cNvPr>
          <p:cNvSpPr/>
          <p:nvPr/>
        </p:nvSpPr>
        <p:spPr>
          <a:xfrm>
            <a:off x="9596781" y="4960118"/>
            <a:ext cx="850006" cy="4661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ICMS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039D3B97-A360-CB8B-B4C3-32A35DB16D29}"/>
              </a:ext>
            </a:extLst>
          </p:cNvPr>
          <p:cNvSpPr/>
          <p:nvPr/>
        </p:nvSpPr>
        <p:spPr>
          <a:xfrm>
            <a:off x="5664417" y="4493927"/>
            <a:ext cx="850006" cy="4661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ISSQN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7E7FB7CB-5B5D-8A24-9A0E-E10ADA377FD1}"/>
              </a:ext>
            </a:extLst>
          </p:cNvPr>
          <p:cNvSpPr/>
          <p:nvPr/>
        </p:nvSpPr>
        <p:spPr>
          <a:xfrm>
            <a:off x="5669598" y="3920595"/>
            <a:ext cx="850006" cy="4661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ITBI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C14B7D68-94F8-44C3-CFE8-C768D8F7823F}"/>
              </a:ext>
            </a:extLst>
          </p:cNvPr>
          <p:cNvSpPr/>
          <p:nvPr/>
        </p:nvSpPr>
        <p:spPr>
          <a:xfrm>
            <a:off x="5669598" y="3342622"/>
            <a:ext cx="850006" cy="4661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IPTU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2C97AABC-1170-70BA-E2BF-4ACB94E49B2F}"/>
              </a:ext>
            </a:extLst>
          </p:cNvPr>
          <p:cNvSpPr/>
          <p:nvPr/>
        </p:nvSpPr>
        <p:spPr>
          <a:xfrm>
            <a:off x="9596781" y="4352610"/>
            <a:ext cx="850006" cy="4661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IPVA</a:t>
            </a:r>
          </a:p>
        </p:txBody>
      </p:sp>
    </p:spTree>
    <p:extLst>
      <p:ext uri="{BB962C8B-B14F-4D97-AF65-F5344CB8AC3E}">
        <p14:creationId xmlns:p14="http://schemas.microsoft.com/office/powerpoint/2010/main" val="252912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Composição das receitas EC29/2000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4163916F-DE8F-8096-2224-72F3129C0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32517"/>
              </p:ext>
            </p:extLst>
          </p:nvPr>
        </p:nvGraphicFramePr>
        <p:xfrm>
          <a:off x="152032" y="1763923"/>
          <a:ext cx="5213226" cy="271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277">
                  <a:extLst>
                    <a:ext uri="{9D8B030D-6E8A-4147-A177-3AD203B41FA5}">
                      <a16:colId xmlns="" xmlns:a16="http://schemas.microsoft.com/office/drawing/2014/main" val="2300103065"/>
                    </a:ext>
                  </a:extLst>
                </a:gridCol>
                <a:gridCol w="1381949">
                  <a:extLst>
                    <a:ext uri="{9D8B030D-6E8A-4147-A177-3AD203B41FA5}">
                      <a16:colId xmlns="" xmlns:a16="http://schemas.microsoft.com/office/drawing/2014/main" val="2668604699"/>
                    </a:ext>
                  </a:extLst>
                </a:gridCol>
              </a:tblGrid>
              <a:tr h="345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IMPOSTOS E MULTAS (I)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1.357.721.883,03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47696112"/>
                  </a:ext>
                </a:extLst>
              </a:tr>
              <a:tr h="3314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IPTU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564.246.061,76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22294537"/>
                  </a:ext>
                </a:extLst>
              </a:tr>
              <a:tr h="345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IRRF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127.072.267,14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82395165"/>
                  </a:ext>
                </a:extLst>
              </a:tr>
              <a:tr h="345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ITBI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75.000.756,61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27092633"/>
                  </a:ext>
                </a:extLst>
              </a:tr>
              <a:tr h="3082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ISSQN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519.346.056,81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67903658"/>
                  </a:ext>
                </a:extLst>
              </a:tr>
              <a:tr h="345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MULTAS E JUROS DE MORA DE IMPOSTOS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4.914.805,64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88230594"/>
                  </a:ext>
                </a:extLst>
              </a:tr>
              <a:tr h="345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MULTAS E JUROS DE MORA DA DÍVIDA ATIVA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22.234.817,27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00200897"/>
                  </a:ext>
                </a:extLst>
              </a:tr>
              <a:tr h="345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DÍVIDA ATIVA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44.907.117,80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2745224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4D4B7102-5AAD-B6AA-7FB0-FF6616D53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341496"/>
              </p:ext>
            </p:extLst>
          </p:nvPr>
        </p:nvGraphicFramePr>
        <p:xfrm>
          <a:off x="5809284" y="1677464"/>
          <a:ext cx="6230684" cy="971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8163">
                  <a:extLst>
                    <a:ext uri="{9D8B030D-6E8A-4147-A177-3AD203B41FA5}">
                      <a16:colId xmlns="" xmlns:a16="http://schemas.microsoft.com/office/drawing/2014/main" val="3873551940"/>
                    </a:ext>
                  </a:extLst>
                </a:gridCol>
                <a:gridCol w="1472521">
                  <a:extLst>
                    <a:ext uri="{9D8B030D-6E8A-4147-A177-3AD203B41FA5}">
                      <a16:colId xmlns="" xmlns:a16="http://schemas.microsoft.com/office/drawing/2014/main" val="790644430"/>
                    </a:ext>
                  </a:extLst>
                </a:gridCol>
              </a:tblGrid>
              <a:tr h="3238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TRANSFERÊNCIAS DA UNIÃO (II)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43.266.483,54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27091280"/>
                  </a:ext>
                </a:extLst>
              </a:tr>
              <a:tr h="323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COTA-PARTE - FPM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42.874.522,50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97564206"/>
                  </a:ext>
                </a:extLst>
              </a:tr>
              <a:tr h="3238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COTA-PARTE - ITR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391.961,04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75956605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4F9CCC61-1205-A863-8294-FF92FD2E1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808256"/>
              </p:ext>
            </p:extLst>
          </p:nvPr>
        </p:nvGraphicFramePr>
        <p:xfrm>
          <a:off x="5809284" y="3069789"/>
          <a:ext cx="6230684" cy="1597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8134">
                  <a:extLst>
                    <a:ext uri="{9D8B030D-6E8A-4147-A177-3AD203B41FA5}">
                      <a16:colId xmlns="" xmlns:a16="http://schemas.microsoft.com/office/drawing/2014/main" val="2457274862"/>
                    </a:ext>
                  </a:extLst>
                </a:gridCol>
                <a:gridCol w="1352550">
                  <a:extLst>
                    <a:ext uri="{9D8B030D-6E8A-4147-A177-3AD203B41FA5}">
                      <a16:colId xmlns="" xmlns:a16="http://schemas.microsoft.com/office/drawing/2014/main" val="2498372476"/>
                    </a:ext>
                  </a:extLst>
                </a:gridCol>
              </a:tblGrid>
              <a:tr h="31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TRANSFERÊNCIAS DO ESTADO (III)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702.972.868,25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45774843"/>
                  </a:ext>
                </a:extLst>
              </a:tr>
              <a:tr h="3215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COTA-PARTE - ICMS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332.299.793,08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95419289"/>
                  </a:ext>
                </a:extLst>
              </a:tr>
              <a:tr h="31671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COTA-PARTE – ICMS (COMPENSAÇÃO ART. 3º LC 194/2022)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22.641.813,50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50133303"/>
                  </a:ext>
                </a:extLst>
              </a:tr>
              <a:tr h="3196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COTA-PARTE - IPVA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345.934.460,63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01812181"/>
                  </a:ext>
                </a:extLst>
              </a:tr>
              <a:tr h="3196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COTA-PARTE - IPI – EXPORTAÇÃO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2.096.801,04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17400702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04D8CBBD-38E7-7224-3C3C-4435B74DA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66213"/>
              </p:ext>
            </p:extLst>
          </p:nvPr>
        </p:nvGraphicFramePr>
        <p:xfrm>
          <a:off x="3649888" y="5180536"/>
          <a:ext cx="4892223" cy="49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306">
                  <a:extLst>
                    <a:ext uri="{9D8B030D-6E8A-4147-A177-3AD203B41FA5}">
                      <a16:colId xmlns="" xmlns:a16="http://schemas.microsoft.com/office/drawing/2014/main" val="3101904158"/>
                    </a:ext>
                  </a:extLst>
                </a:gridCol>
                <a:gridCol w="1679917">
                  <a:extLst>
                    <a:ext uri="{9D8B030D-6E8A-4147-A177-3AD203B41FA5}">
                      <a16:colId xmlns="" xmlns:a16="http://schemas.microsoft.com/office/drawing/2014/main" val="3953942312"/>
                    </a:ext>
                  </a:extLst>
                </a:gridCol>
              </a:tblGrid>
              <a:tr h="492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(I+II+III)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2.103.961.234,82</a:t>
                      </a: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07538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16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043" y="221003"/>
            <a:ext cx="5463093" cy="303213"/>
          </a:xfrm>
        </p:spPr>
        <p:txBody>
          <a:bodyPr>
            <a:noAutofit/>
          </a:bodyPr>
          <a:lstStyle/>
          <a:p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– Receitas SUS (Fundo a fundo): R$ 130.358.722,22</a:t>
            </a:r>
            <a:endParaRPr lang="pt-BR" sz="16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122CB0D3-D135-A469-C9F5-C401EEEB4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82215"/>
              </p:ext>
            </p:extLst>
          </p:nvPr>
        </p:nvGraphicFramePr>
        <p:xfrm>
          <a:off x="287043" y="576763"/>
          <a:ext cx="5463096" cy="811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949">
                  <a:extLst>
                    <a:ext uri="{9D8B030D-6E8A-4147-A177-3AD203B41FA5}">
                      <a16:colId xmlns="" xmlns:a16="http://schemas.microsoft.com/office/drawing/2014/main" val="2446926856"/>
                    </a:ext>
                  </a:extLst>
                </a:gridCol>
                <a:gridCol w="1365147">
                  <a:extLst>
                    <a:ext uri="{9D8B030D-6E8A-4147-A177-3AD203B41FA5}">
                      <a16:colId xmlns="" xmlns:a16="http://schemas.microsoft.com/office/drawing/2014/main" val="771580189"/>
                    </a:ext>
                  </a:extLst>
                </a:gridCol>
              </a:tblGrid>
              <a:tr h="2706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BLOCO AB (ATENÇÃO BÁSICA)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27.464.622,05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854053"/>
                  </a:ext>
                </a:extLst>
              </a:tr>
              <a:tr h="2706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PAB / Fixo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13.274.799,71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71640442"/>
                  </a:ext>
                </a:extLst>
              </a:tr>
              <a:tr h="2706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PAB / Variável (ACS, PSF, Bucal, etc.)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14.189.822,34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0809211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2769B53D-C8EE-55EF-43BF-00AFDC49D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39272"/>
              </p:ext>
            </p:extLst>
          </p:nvPr>
        </p:nvGraphicFramePr>
        <p:xfrm>
          <a:off x="286682" y="1448465"/>
          <a:ext cx="5463097" cy="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950">
                  <a:extLst>
                    <a:ext uri="{9D8B030D-6E8A-4147-A177-3AD203B41FA5}">
                      <a16:colId xmlns="" xmlns:a16="http://schemas.microsoft.com/office/drawing/2014/main" val="3226128514"/>
                    </a:ext>
                  </a:extLst>
                </a:gridCol>
                <a:gridCol w="1365147">
                  <a:extLst>
                    <a:ext uri="{9D8B030D-6E8A-4147-A177-3AD203B41FA5}">
                      <a16:colId xmlns="" xmlns:a16="http://schemas.microsoft.com/office/drawing/2014/main" val="1771624812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BLOCO MAC (MÉDIA E ALTA COMPLEXIDADE)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98.122.486,53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8151442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Teto MAC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66.234.462,14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742068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SAMU, </a:t>
                      </a:r>
                      <a:r>
                        <a:rPr lang="pt-BR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FAECs</a:t>
                      </a:r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CEO, etc.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31.888.024,39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20681960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7E615E47-BF6C-B909-6B34-FEDA7E984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93835"/>
              </p:ext>
            </p:extLst>
          </p:nvPr>
        </p:nvGraphicFramePr>
        <p:xfrm>
          <a:off x="286682" y="2312857"/>
          <a:ext cx="5463096" cy="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950">
                  <a:extLst>
                    <a:ext uri="{9D8B030D-6E8A-4147-A177-3AD203B41FA5}">
                      <a16:colId xmlns="" xmlns:a16="http://schemas.microsoft.com/office/drawing/2014/main" val="2434906499"/>
                    </a:ext>
                  </a:extLst>
                </a:gridCol>
                <a:gridCol w="1365146">
                  <a:extLst>
                    <a:ext uri="{9D8B030D-6E8A-4147-A177-3AD203B41FA5}">
                      <a16:colId xmlns="" xmlns:a16="http://schemas.microsoft.com/office/drawing/2014/main" val="329384112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BLOCO VISA (VIGILÂNCIA EM SAÚDE)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2.423.671,28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156129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Vigilância Epidemiológica (DST / AIDS)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356.077,60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1133366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Vigilância em Saúde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2.067.593,68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1286198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4B418B9D-0BFA-4C1C-5C1F-4BE5C3723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3510"/>
              </p:ext>
            </p:extLst>
          </p:nvPr>
        </p:nvGraphicFramePr>
        <p:xfrm>
          <a:off x="286682" y="3177249"/>
          <a:ext cx="5463096" cy="2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949">
                  <a:extLst>
                    <a:ext uri="{9D8B030D-6E8A-4147-A177-3AD203B41FA5}">
                      <a16:colId xmlns="" xmlns:a16="http://schemas.microsoft.com/office/drawing/2014/main" val="3959910160"/>
                    </a:ext>
                  </a:extLst>
                </a:gridCol>
                <a:gridCol w="1365147">
                  <a:extLst>
                    <a:ext uri="{9D8B030D-6E8A-4147-A177-3AD203B41FA5}">
                      <a16:colId xmlns="" xmlns:a16="http://schemas.microsoft.com/office/drawing/2014/main" val="4095702424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BLOCO AF (ASSISTÊNCIA FARMACÊUTICA)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2.347.942,36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07973165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42C73F0F-547E-EC0C-B425-818EB5D53AEE}"/>
              </a:ext>
            </a:extLst>
          </p:cNvPr>
          <p:cNvSpPr txBox="1"/>
          <p:nvPr/>
        </p:nvSpPr>
        <p:spPr>
          <a:xfrm>
            <a:off x="287042" y="3851108"/>
            <a:ext cx="5462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– Receitas SES (Fundo a fundo): R$ 5.108.010,32</a:t>
            </a:r>
            <a:endParaRPr lang="pt-BR" sz="1600" dirty="0"/>
          </a:p>
        </p:txBody>
      </p:sp>
      <p:graphicFrame>
        <p:nvGraphicFramePr>
          <p:cNvPr id="16" name="Tabela 15">
            <a:extLst>
              <a:ext uri="{FF2B5EF4-FFF2-40B4-BE49-F238E27FC236}">
                <a16:creationId xmlns="" xmlns:a16="http://schemas.microsoft.com/office/drawing/2014/main" id="{683D9F9D-4215-2141-F22B-B44136295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98596"/>
              </p:ext>
            </p:extLst>
          </p:nvPr>
        </p:nvGraphicFramePr>
        <p:xfrm>
          <a:off x="287042" y="4228762"/>
          <a:ext cx="5463095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948">
                  <a:extLst>
                    <a:ext uri="{9D8B030D-6E8A-4147-A177-3AD203B41FA5}">
                      <a16:colId xmlns="" xmlns:a16="http://schemas.microsoft.com/office/drawing/2014/main" val="3597596172"/>
                    </a:ext>
                  </a:extLst>
                </a:gridCol>
                <a:gridCol w="1365147">
                  <a:extLst>
                    <a:ext uri="{9D8B030D-6E8A-4147-A177-3AD203B41FA5}">
                      <a16:colId xmlns="" xmlns:a16="http://schemas.microsoft.com/office/drawing/2014/main" val="3519307229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ESTADO – SES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2.493.534,03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3388733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PAB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1.223.237,00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0195429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Dose certa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1.119.787,90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0457253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Glicemia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150.509,13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67845639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="" xmlns:a16="http://schemas.microsoft.com/office/drawing/2014/main" id="{24D0CD31-1964-7EFD-2E26-0B3229BF9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66514"/>
              </p:ext>
            </p:extLst>
          </p:nvPr>
        </p:nvGraphicFramePr>
        <p:xfrm>
          <a:off x="286684" y="5347862"/>
          <a:ext cx="5463094" cy="2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948">
                  <a:extLst>
                    <a:ext uri="{9D8B030D-6E8A-4147-A177-3AD203B41FA5}">
                      <a16:colId xmlns="" xmlns:a16="http://schemas.microsoft.com/office/drawing/2014/main" val="3396028155"/>
                    </a:ext>
                  </a:extLst>
                </a:gridCol>
                <a:gridCol w="1365146">
                  <a:extLst>
                    <a:ext uri="{9D8B030D-6E8A-4147-A177-3AD203B41FA5}">
                      <a16:colId xmlns="" xmlns:a16="http://schemas.microsoft.com/office/drawing/2014/main" val="762544535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CIRURGIAS</a:t>
                      </a:r>
                      <a:r>
                        <a:rPr lang="pt-B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ELETIVAS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1.391.239,29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16789479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="" xmlns:a16="http://schemas.microsoft.com/office/drawing/2014/main" id="{58CD8A2B-6CA6-B7A1-A78F-866FA7DF8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27507"/>
              </p:ext>
            </p:extLst>
          </p:nvPr>
        </p:nvGraphicFramePr>
        <p:xfrm>
          <a:off x="286685" y="5656962"/>
          <a:ext cx="5463093" cy="2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51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INCENTIVO COBERTURA VACINAL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1.223.237,00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="" xmlns:a16="http://schemas.microsoft.com/office/drawing/2014/main" id="{B7421BAB-4F9F-7B61-6CA7-FF332A761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34232"/>
              </p:ext>
            </p:extLst>
          </p:nvPr>
        </p:nvGraphicFramePr>
        <p:xfrm>
          <a:off x="6381646" y="580034"/>
          <a:ext cx="5463096" cy="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948">
                  <a:extLst>
                    <a:ext uri="{9D8B030D-6E8A-4147-A177-3AD203B41FA5}">
                      <a16:colId xmlns="" xmlns:a16="http://schemas.microsoft.com/office/drawing/2014/main" val="3873390645"/>
                    </a:ext>
                  </a:extLst>
                </a:gridCol>
                <a:gridCol w="1365148">
                  <a:extLst>
                    <a:ext uri="{9D8B030D-6E8A-4147-A177-3AD203B41FA5}">
                      <a16:colId xmlns="" xmlns:a16="http://schemas.microsoft.com/office/drawing/2014/main" val="3228241365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PRÓPRIA VISA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943.667,23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1523928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156.833,29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4116637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786.833,94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5263032"/>
                  </a:ext>
                </a:extLst>
              </a:tr>
            </a:tbl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BA3EC145-07E1-50CB-F513-6000948B1787}"/>
              </a:ext>
            </a:extLst>
          </p:cNvPr>
          <p:cNvSpPr txBox="1"/>
          <p:nvPr/>
        </p:nvSpPr>
        <p:spPr>
          <a:xfrm>
            <a:off x="6381646" y="208702"/>
            <a:ext cx="5462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– Receitas VISA: R$ 943.667,23</a:t>
            </a:r>
            <a:endParaRPr lang="pt-BR" sz="1600" dirty="0"/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EB836386-6864-A7DB-3459-2E7172E65FF1}"/>
              </a:ext>
            </a:extLst>
          </p:cNvPr>
          <p:cNvSpPr txBox="1"/>
          <p:nvPr/>
        </p:nvSpPr>
        <p:spPr>
          <a:xfrm>
            <a:off x="6381645" y="1988810"/>
            <a:ext cx="5462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– Remuneração de depósitos bancários: R$ 3.969.745,40</a:t>
            </a:r>
            <a:endParaRPr lang="pt-BR" sz="1600" dirty="0"/>
          </a:p>
        </p:txBody>
      </p:sp>
      <p:graphicFrame>
        <p:nvGraphicFramePr>
          <p:cNvPr id="30" name="Tabela 29">
            <a:extLst>
              <a:ext uri="{FF2B5EF4-FFF2-40B4-BE49-F238E27FC236}">
                <a16:creationId xmlns="" xmlns:a16="http://schemas.microsoft.com/office/drawing/2014/main" id="{2F6637FA-DC18-1241-1193-FA744D39F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20713"/>
              </p:ext>
            </p:extLst>
          </p:nvPr>
        </p:nvGraphicFramePr>
        <p:xfrm>
          <a:off x="6381645" y="4852526"/>
          <a:ext cx="5462738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987">
                  <a:extLst>
                    <a:ext uri="{9D8B030D-6E8A-4147-A177-3AD203B41FA5}">
                      <a16:colId xmlns="" xmlns:a16="http://schemas.microsoft.com/office/drawing/2014/main" val="3959910160"/>
                    </a:ext>
                  </a:extLst>
                </a:gridCol>
                <a:gridCol w="1499751">
                  <a:extLst>
                    <a:ext uri="{9D8B030D-6E8A-4147-A177-3AD203B41FA5}">
                      <a16:colId xmlns="" xmlns:a16="http://schemas.microsoft.com/office/drawing/2014/main" val="409570242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RECURSOS EXTERNOS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140.380.145,17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07973165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="" xmlns:a16="http://schemas.microsoft.com/office/drawing/2014/main" id="{43E83FC3-A22D-9F19-182A-125493C12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35860"/>
              </p:ext>
            </p:extLst>
          </p:nvPr>
        </p:nvGraphicFramePr>
        <p:xfrm>
          <a:off x="6382004" y="2412087"/>
          <a:ext cx="5462738" cy="189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680">
                  <a:extLst>
                    <a:ext uri="{9D8B030D-6E8A-4147-A177-3AD203B41FA5}">
                      <a16:colId xmlns="" xmlns:a16="http://schemas.microsoft.com/office/drawing/2014/main" val="2948641462"/>
                    </a:ext>
                  </a:extLst>
                </a:gridCol>
                <a:gridCol w="1365058">
                  <a:extLst>
                    <a:ext uri="{9D8B030D-6E8A-4147-A177-3AD203B41FA5}">
                      <a16:colId xmlns="" xmlns:a16="http://schemas.microsoft.com/office/drawing/2014/main" val="3278872191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REMUNERAÇÃO DE DEPÓSITOS BANCÁRIOS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3.969.745,40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873614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Remuneração - FR 0001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86.429,80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4749026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Remuneração - FR 0002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1.055.036,54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789487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Remuneração - FR 0003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38.168,19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9462532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Remuneração - FR 0005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2.780.611,65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0106139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Remuneração - FR 0006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9.429,53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6602457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Remuneração - FR 0008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69,69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57314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34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Despesas (todas as FR)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160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290FE9D3-0D77-71D3-CB58-7FA2D913B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21444"/>
              </p:ext>
            </p:extLst>
          </p:nvPr>
        </p:nvGraphicFramePr>
        <p:xfrm>
          <a:off x="900634" y="1425307"/>
          <a:ext cx="10387934" cy="4007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2">
                  <a:extLst>
                    <a:ext uri="{9D8B030D-6E8A-4147-A177-3AD203B41FA5}">
                      <a16:colId xmlns="" xmlns:a16="http://schemas.microsoft.com/office/drawing/2014/main" val="3873589060"/>
                    </a:ext>
                  </a:extLst>
                </a:gridCol>
                <a:gridCol w="1325687">
                  <a:extLst>
                    <a:ext uri="{9D8B030D-6E8A-4147-A177-3AD203B41FA5}">
                      <a16:colId xmlns="" xmlns:a16="http://schemas.microsoft.com/office/drawing/2014/main" val="418232472"/>
                    </a:ext>
                  </a:extLst>
                </a:gridCol>
                <a:gridCol w="1032033">
                  <a:extLst>
                    <a:ext uri="{9D8B030D-6E8A-4147-A177-3AD203B41FA5}">
                      <a16:colId xmlns="" xmlns:a16="http://schemas.microsoft.com/office/drawing/2014/main" val="4229537226"/>
                    </a:ext>
                  </a:extLst>
                </a:gridCol>
                <a:gridCol w="1275925">
                  <a:extLst>
                    <a:ext uri="{9D8B030D-6E8A-4147-A177-3AD203B41FA5}">
                      <a16:colId xmlns="" xmlns:a16="http://schemas.microsoft.com/office/drawing/2014/main" val="464412607"/>
                    </a:ext>
                  </a:extLst>
                </a:gridCol>
                <a:gridCol w="1030178">
                  <a:extLst>
                    <a:ext uri="{9D8B030D-6E8A-4147-A177-3AD203B41FA5}">
                      <a16:colId xmlns="" xmlns:a16="http://schemas.microsoft.com/office/drawing/2014/main" val="1416102194"/>
                    </a:ext>
                  </a:extLst>
                </a:gridCol>
                <a:gridCol w="1277780">
                  <a:extLst>
                    <a:ext uri="{9D8B030D-6E8A-4147-A177-3AD203B41FA5}">
                      <a16:colId xmlns="" xmlns:a16="http://schemas.microsoft.com/office/drawing/2014/main" val="3187772427"/>
                    </a:ext>
                  </a:extLst>
                </a:gridCol>
                <a:gridCol w="1153979">
                  <a:extLst>
                    <a:ext uri="{9D8B030D-6E8A-4147-A177-3AD203B41FA5}">
                      <a16:colId xmlns="" xmlns:a16="http://schemas.microsoft.com/office/drawing/2014/main" val="2035350875"/>
                    </a:ext>
                  </a:extLst>
                </a:gridCol>
              </a:tblGrid>
              <a:tr h="445265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DESPESAS (TODAS AS FR)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8386112"/>
                  </a:ext>
                </a:extLst>
              </a:tr>
              <a:tr h="445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DESPESA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RMMG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78425646"/>
                  </a:ext>
                </a:extLst>
              </a:tr>
              <a:tr h="4452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Pessoal + encargos sociais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165.417.666,20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100.692.723,49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266.110.389,69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47,52%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22955574"/>
                  </a:ext>
                </a:extLst>
              </a:tr>
              <a:tr h="4452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22.978.288,01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14.651.618,95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37.629.906,96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71528045"/>
                  </a:ext>
                </a:extLst>
              </a:tr>
              <a:tr h="4452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Prestadores (convênios hospitalares)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106.898.691,37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29,28%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41.894.425,82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148.793.117,19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6498800"/>
                  </a:ext>
                </a:extLst>
              </a:tr>
              <a:tr h="4452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Serviços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57.862.110,00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47.541.211,69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105.403.321,69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0614472"/>
                  </a:ext>
                </a:extLst>
              </a:tr>
              <a:tr h="4452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718.219,83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381.129,50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1.099.349,33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71449518"/>
                  </a:ext>
                </a:extLst>
              </a:tr>
              <a:tr h="4452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Indenizações / DEA (custeio / capital)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705.718,12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205.111,06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910.829,18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2347783"/>
                  </a:ext>
                </a:extLst>
              </a:tr>
              <a:tr h="445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354.580.693,53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205.366.220,51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559.946.914,04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67266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0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Despesas (todas as FR) – gráficos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1A1AEB88-156E-4A43-AB2D-0A93A8AFC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913934"/>
              </p:ext>
            </p:extLst>
          </p:nvPr>
        </p:nvGraphicFramePr>
        <p:xfrm>
          <a:off x="297656" y="1390650"/>
          <a:ext cx="5505450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CC5F2FC4-803B-4305-BA32-9D0E28307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708806"/>
              </p:ext>
            </p:extLst>
          </p:nvPr>
        </p:nvGraphicFramePr>
        <p:xfrm>
          <a:off x="6388894" y="1390650"/>
          <a:ext cx="550545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97FC04F0-C3B4-4DE3-AD74-F286DA360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994298"/>
              </p:ext>
            </p:extLst>
          </p:nvPr>
        </p:nvGraphicFramePr>
        <p:xfrm>
          <a:off x="3338513" y="3825875"/>
          <a:ext cx="5514974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333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0C9D-E5CD-10A1-ABB8-406ACFACF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5278"/>
            <a:ext cx="10058400" cy="46513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Despesas SMS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5989208-E0B9-331B-8EEF-1FF10DFC94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41425"/>
            <a:ext cx="11249025" cy="5133975"/>
          </a:xfrm>
        </p:spPr>
        <p:txBody>
          <a:bodyPr/>
          <a:lstStyle/>
          <a:p>
            <a:pPr algn="just"/>
            <a:endParaRPr kumimoji="1"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57EA3A98-6D4E-BA33-086A-E4EC9C30D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19324"/>
              </p:ext>
            </p:extLst>
          </p:nvPr>
        </p:nvGraphicFramePr>
        <p:xfrm>
          <a:off x="114831" y="1118658"/>
          <a:ext cx="11920758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36">
                  <a:extLst>
                    <a:ext uri="{9D8B030D-6E8A-4147-A177-3AD203B41FA5}">
                      <a16:colId xmlns="" xmlns:a16="http://schemas.microsoft.com/office/drawing/2014/main" val="804697395"/>
                    </a:ext>
                  </a:extLst>
                </a:gridCol>
                <a:gridCol w="1024573">
                  <a:extLst>
                    <a:ext uri="{9D8B030D-6E8A-4147-A177-3AD203B41FA5}">
                      <a16:colId xmlns="" xmlns:a16="http://schemas.microsoft.com/office/drawing/2014/main" val="3031591634"/>
                    </a:ext>
                  </a:extLst>
                </a:gridCol>
                <a:gridCol w="941862">
                  <a:extLst>
                    <a:ext uri="{9D8B030D-6E8A-4147-A177-3AD203B41FA5}">
                      <a16:colId xmlns="" xmlns:a16="http://schemas.microsoft.com/office/drawing/2014/main" val="1814122025"/>
                    </a:ext>
                  </a:extLst>
                </a:gridCol>
                <a:gridCol w="950059">
                  <a:extLst>
                    <a:ext uri="{9D8B030D-6E8A-4147-A177-3AD203B41FA5}">
                      <a16:colId xmlns="" xmlns:a16="http://schemas.microsoft.com/office/drawing/2014/main" val="389739676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1432146348"/>
                    </a:ext>
                  </a:extLst>
                </a:gridCol>
                <a:gridCol w="940265">
                  <a:extLst>
                    <a:ext uri="{9D8B030D-6E8A-4147-A177-3AD203B41FA5}">
                      <a16:colId xmlns="" xmlns:a16="http://schemas.microsoft.com/office/drawing/2014/main" val="1566108838"/>
                    </a:ext>
                  </a:extLst>
                </a:gridCol>
                <a:gridCol w="940265">
                  <a:extLst>
                    <a:ext uri="{9D8B030D-6E8A-4147-A177-3AD203B41FA5}">
                      <a16:colId xmlns="" xmlns:a16="http://schemas.microsoft.com/office/drawing/2014/main" val="1332423444"/>
                    </a:ext>
                  </a:extLst>
                </a:gridCol>
                <a:gridCol w="1235249">
                  <a:extLst>
                    <a:ext uri="{9D8B030D-6E8A-4147-A177-3AD203B41FA5}">
                      <a16:colId xmlns="" xmlns:a16="http://schemas.microsoft.com/office/drawing/2014/main" val="2557120347"/>
                    </a:ext>
                  </a:extLst>
                </a:gridCol>
                <a:gridCol w="1235249">
                  <a:extLst>
                    <a:ext uri="{9D8B030D-6E8A-4147-A177-3AD203B41FA5}">
                      <a16:colId xmlns="" xmlns:a16="http://schemas.microsoft.com/office/drawing/2014/main" val="4008776114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PRÓPRIA SMS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EMENDA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EMENDAS / OUTROS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CORONAVIRUS (VINCULADA)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7134590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Pessoal + encargos sociais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154.397.776,51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10.852.421,66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167.468,03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165.417.666,20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3032147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7.571.085,22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6.436.380,64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8.505.516,69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61.302,44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344.206,00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59.797,02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22.978.288,01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7074635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Prestadores (convênios hospitalares)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41.828.164,03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818.888,84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64.241.638,50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106.898.691,37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6373443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Serviços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48.540.277,43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4.447.956,96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3.932.972,37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72.926,20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588.545,24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279.431,80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57.862.110,00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676142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229.815,97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256.431,33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17.427,53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214.545,00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718.219,83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4835319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Indenizações / exercícios anteriores (custeio / invest.)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705.718,12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705.718,12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2336194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253.272.837,28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11.703.226,44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87.788.980,55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319.124,20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932.751,24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503.976,80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59.797,02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354.580.693,53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3962158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F353F171-9BD9-35DC-D306-F27616F0F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37294"/>
              </p:ext>
            </p:extLst>
          </p:nvPr>
        </p:nvGraphicFramePr>
        <p:xfrm>
          <a:off x="114831" y="3767194"/>
          <a:ext cx="11920758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443">
                  <a:extLst>
                    <a:ext uri="{9D8B030D-6E8A-4147-A177-3AD203B41FA5}">
                      <a16:colId xmlns="" xmlns:a16="http://schemas.microsoft.com/office/drawing/2014/main" val="3164223616"/>
                    </a:ext>
                  </a:extLst>
                </a:gridCol>
                <a:gridCol w="1023504">
                  <a:extLst>
                    <a:ext uri="{9D8B030D-6E8A-4147-A177-3AD203B41FA5}">
                      <a16:colId xmlns="" xmlns:a16="http://schemas.microsoft.com/office/drawing/2014/main" val="3104821904"/>
                    </a:ext>
                  </a:extLst>
                </a:gridCol>
                <a:gridCol w="934233">
                  <a:extLst>
                    <a:ext uri="{9D8B030D-6E8A-4147-A177-3AD203B41FA5}">
                      <a16:colId xmlns="" xmlns:a16="http://schemas.microsoft.com/office/drawing/2014/main" val="1364677972"/>
                    </a:ext>
                  </a:extLst>
                </a:gridCol>
                <a:gridCol w="957702">
                  <a:extLst>
                    <a:ext uri="{9D8B030D-6E8A-4147-A177-3AD203B41FA5}">
                      <a16:colId xmlns="" xmlns:a16="http://schemas.microsoft.com/office/drawing/2014/main" val="117352978"/>
                    </a:ext>
                  </a:extLst>
                </a:gridCol>
                <a:gridCol w="1012953">
                  <a:extLst>
                    <a:ext uri="{9D8B030D-6E8A-4147-A177-3AD203B41FA5}">
                      <a16:colId xmlns="" xmlns:a16="http://schemas.microsoft.com/office/drawing/2014/main" val="3981510717"/>
                    </a:ext>
                  </a:extLst>
                </a:gridCol>
                <a:gridCol w="938741">
                  <a:extLst>
                    <a:ext uri="{9D8B030D-6E8A-4147-A177-3AD203B41FA5}">
                      <a16:colId xmlns="" xmlns:a16="http://schemas.microsoft.com/office/drawing/2014/main" val="3420760243"/>
                    </a:ext>
                  </a:extLst>
                </a:gridCol>
                <a:gridCol w="938741">
                  <a:extLst>
                    <a:ext uri="{9D8B030D-6E8A-4147-A177-3AD203B41FA5}">
                      <a16:colId xmlns="" xmlns:a16="http://schemas.microsoft.com/office/drawing/2014/main" val="3533981168"/>
                    </a:ext>
                  </a:extLst>
                </a:gridCol>
                <a:gridCol w="1233962">
                  <a:extLst>
                    <a:ext uri="{9D8B030D-6E8A-4147-A177-3AD203B41FA5}">
                      <a16:colId xmlns="" xmlns:a16="http://schemas.microsoft.com/office/drawing/2014/main" val="1012382834"/>
                    </a:ext>
                  </a:extLst>
                </a:gridCol>
                <a:gridCol w="1247479">
                  <a:extLst>
                    <a:ext uri="{9D8B030D-6E8A-4147-A177-3AD203B41FA5}">
                      <a16:colId xmlns="" xmlns:a16="http://schemas.microsoft.com/office/drawing/2014/main" val="1434575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RMMG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ESTADUAL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PRÓPRIA RMMG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EMENDA MUNICIPAL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EMENDAS / OUTROS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CORONAVIRUS (VINCULADA)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64311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Pessoal + encargos sociais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100.692.723,49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100.692.723,49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30293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14.335.415,35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2.520,00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313.683,60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14.651.618,95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55905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Prestadores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24.185.939,42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352.000,00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17.356.486,40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41.894.425,82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50305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Serviços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40.042.952,42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1.176.726,52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6.148.166,23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14.316,52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31.050,00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128.000,00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47.541.211,69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32037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354.083,50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27.046,00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381.129,50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86636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Indenizações / exercícios anteriores (custeio / invest.)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17.442,90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187.668,16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205.111,06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00538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179.628.557,08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1.555.772,52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23.504.652,63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16.836,52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218.718,16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441.683,60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205.366.220,51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32090819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D4BDE128-F465-B246-3DB0-52B6510344DD}"/>
              </a:ext>
            </a:extLst>
          </p:cNvPr>
          <p:cNvSpPr txBox="1">
            <a:spLocks/>
          </p:cNvSpPr>
          <p:nvPr/>
        </p:nvSpPr>
        <p:spPr>
          <a:xfrm>
            <a:off x="114831" y="3347527"/>
            <a:ext cx="10058400" cy="46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i="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Despesas RMMG</a:t>
            </a:r>
            <a:endParaRPr lang="pt-BR" dirty="0"/>
          </a:p>
        </p:txBody>
      </p:sp>
      <p:graphicFrame>
        <p:nvGraphicFramePr>
          <p:cNvPr id="12" name="Tabela 11">
            <a:extLst>
              <a:ext uri="{FF2B5EF4-FFF2-40B4-BE49-F238E27FC236}">
                <a16:creationId xmlns="" xmlns:a16="http://schemas.microsoft.com/office/drawing/2014/main" id="{5743021D-37E2-32B9-BDBC-452B4288C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19106"/>
              </p:ext>
            </p:extLst>
          </p:nvPr>
        </p:nvGraphicFramePr>
        <p:xfrm>
          <a:off x="114831" y="5691865"/>
          <a:ext cx="11920755" cy="434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896">
                  <a:extLst>
                    <a:ext uri="{9D8B030D-6E8A-4147-A177-3AD203B41FA5}">
                      <a16:colId xmlns="" xmlns:a16="http://schemas.microsoft.com/office/drawing/2014/main" val="3270336681"/>
                    </a:ext>
                  </a:extLst>
                </a:gridCol>
                <a:gridCol w="1084387">
                  <a:extLst>
                    <a:ext uri="{9D8B030D-6E8A-4147-A177-3AD203B41FA5}">
                      <a16:colId xmlns="" xmlns:a16="http://schemas.microsoft.com/office/drawing/2014/main" val="2610542174"/>
                    </a:ext>
                  </a:extLst>
                </a:gridCol>
                <a:gridCol w="951826">
                  <a:extLst>
                    <a:ext uri="{9D8B030D-6E8A-4147-A177-3AD203B41FA5}">
                      <a16:colId xmlns="" xmlns:a16="http://schemas.microsoft.com/office/drawing/2014/main" val="2945930609"/>
                    </a:ext>
                  </a:extLst>
                </a:gridCol>
                <a:gridCol w="960032">
                  <a:extLst>
                    <a:ext uri="{9D8B030D-6E8A-4147-A177-3AD203B41FA5}">
                      <a16:colId xmlns="" xmlns:a16="http://schemas.microsoft.com/office/drawing/2014/main" val="4136125673"/>
                    </a:ext>
                  </a:extLst>
                </a:gridCol>
                <a:gridCol w="976442">
                  <a:extLst>
                    <a:ext uri="{9D8B030D-6E8A-4147-A177-3AD203B41FA5}">
                      <a16:colId xmlns="" xmlns:a16="http://schemas.microsoft.com/office/drawing/2014/main" val="1856050833"/>
                    </a:ext>
                  </a:extLst>
                </a:gridCol>
                <a:gridCol w="968236">
                  <a:extLst>
                    <a:ext uri="{9D8B030D-6E8A-4147-A177-3AD203B41FA5}">
                      <a16:colId xmlns="" xmlns:a16="http://schemas.microsoft.com/office/drawing/2014/main" val="2781454202"/>
                    </a:ext>
                  </a:extLst>
                </a:gridCol>
                <a:gridCol w="968236">
                  <a:extLst>
                    <a:ext uri="{9D8B030D-6E8A-4147-A177-3AD203B41FA5}">
                      <a16:colId xmlns="" xmlns:a16="http://schemas.microsoft.com/office/drawing/2014/main" val="2002209608"/>
                    </a:ext>
                  </a:extLst>
                </a:gridCol>
                <a:gridCol w="1239016">
                  <a:extLst>
                    <a:ext uri="{9D8B030D-6E8A-4147-A177-3AD203B41FA5}">
                      <a16:colId xmlns="" xmlns:a16="http://schemas.microsoft.com/office/drawing/2014/main" val="3696588314"/>
                    </a:ext>
                  </a:extLst>
                </a:gridCol>
                <a:gridCol w="1171684">
                  <a:extLst>
                    <a:ext uri="{9D8B030D-6E8A-4147-A177-3AD203B41FA5}">
                      <a16:colId xmlns="" xmlns:a16="http://schemas.microsoft.com/office/drawing/2014/main" val="1812848234"/>
                    </a:ext>
                  </a:extLst>
                </a:gridCol>
              </a:tblGrid>
              <a:tr h="4342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SMS + RMMG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432.901.394,36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13.258.998,96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111.293.633,18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335.960,72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932.751,24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722.694,96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501.480,62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559.946.914,04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63350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847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2" id="{036A3A67-0DBE-4B80-860B-A34F30516733}" vid="{B08DCFCA-2866-427E-9A0C-ADC9847B709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3021</TotalTime>
  <Words>2160</Words>
  <Application>Microsoft Office PowerPoint</Application>
  <PresentationFormat>Personalizar</PresentationFormat>
  <Paragraphs>1081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Tema2</vt:lpstr>
      <vt:lpstr> PRESTAÇÃO DE CONTAS  SMS </vt:lpstr>
      <vt:lpstr>Preâmbulo e considerações</vt:lpstr>
      <vt:lpstr>Percentual de aplicação EC29/2000</vt:lpstr>
      <vt:lpstr>Receitas base EC29/2000</vt:lpstr>
      <vt:lpstr>Composição das receitas EC29/2000</vt:lpstr>
      <vt:lpstr>I – Receitas SUS (Fundo a fundo): R$ 130.358.722,22</vt:lpstr>
      <vt:lpstr>Despesas (todas as FR)</vt:lpstr>
      <vt:lpstr>Despesas (todas as FR) – gráficos</vt:lpstr>
      <vt:lpstr>Despesas SMS</vt:lpstr>
      <vt:lpstr>Despesas por FR – gráfico </vt:lpstr>
      <vt:lpstr>Despesas - PRESTADORES</vt:lpstr>
      <vt:lpstr>Aplicação EC29/2000</vt:lpstr>
      <vt:lpstr>Evolução EC29/2000</vt:lpstr>
      <vt:lpstr>Evolução da aplicação em Saúde (EC 29/2000)</vt:lpstr>
      <vt:lpstr>Evolução orçamentária (EC 29/2000) </vt:lpstr>
      <vt:lpstr>Evolução orçamentária: PMC X SMS (a partir de 2014)</vt:lpstr>
      <vt:lpstr>Contato:</vt:lpstr>
      <vt:lpstr> PRESTAÇÃO DE CONTAS  RMMG </vt:lpstr>
      <vt:lpstr>Preâmbulo e considerações</vt:lpstr>
      <vt:lpstr>Receita</vt:lpstr>
      <vt:lpstr>Despesas – unidade e natureza </vt:lpstr>
      <vt:lpstr>Despesas – FR</vt:lpstr>
      <vt:lpstr>Despesas – evolução anual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PRESTAÇÃO DE CONTAS</dc:title>
  <dc:creator>Cassia Maria Paiao</dc:creator>
  <cp:lastModifiedBy>Maria Ivonilde Lucio Vitorino</cp:lastModifiedBy>
  <cp:revision>152</cp:revision>
  <cp:lastPrinted>2023-06-16T12:36:35Z</cp:lastPrinted>
  <dcterms:created xsi:type="dcterms:W3CDTF">2022-05-25T14:12:34Z</dcterms:created>
  <dcterms:modified xsi:type="dcterms:W3CDTF">2023-08-17T20:21:36Z</dcterms:modified>
</cp:coreProperties>
</file>