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5" r:id="rId2"/>
    <p:sldId id="356" r:id="rId3"/>
    <p:sldId id="362" r:id="rId4"/>
    <p:sldId id="298" r:id="rId5"/>
    <p:sldId id="361" r:id="rId6"/>
    <p:sldId id="357" r:id="rId7"/>
    <p:sldId id="358" r:id="rId8"/>
    <p:sldId id="371" r:id="rId9"/>
    <p:sldId id="359" r:id="rId10"/>
    <p:sldId id="299" r:id="rId11"/>
    <p:sldId id="355" r:id="rId12"/>
    <p:sldId id="353" r:id="rId13"/>
    <p:sldId id="354" r:id="rId14"/>
    <p:sldId id="364" r:id="rId15"/>
    <p:sldId id="372" r:id="rId16"/>
    <p:sldId id="368" r:id="rId17"/>
    <p:sldId id="374" r:id="rId18"/>
    <p:sldId id="261" r:id="rId19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9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F9"/>
    <a:srgbClr val="E7F2E2"/>
    <a:srgbClr val="FFFFD5"/>
    <a:srgbClr val="E6E6E6"/>
    <a:srgbClr val="BECEEC"/>
    <a:srgbClr val="F2F2F2"/>
    <a:srgbClr val="6666A3"/>
    <a:srgbClr val="669B66"/>
    <a:srgbClr val="4472C4"/>
    <a:srgbClr val="C2E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4" autoAdjust="0"/>
    <p:restoredTop sz="93278" autoAdjust="0"/>
  </p:normalViewPr>
  <p:slideViewPr>
    <p:cSldViewPr snapToGrid="0">
      <p:cViewPr>
        <p:scale>
          <a:sx n="116" d="100"/>
          <a:sy n="116" d="100"/>
        </p:scale>
        <p:origin x="-450" y="-60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18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4FB5AE48-32E7-4121-991A-C44DD8AE35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F414729E-AED1-4BEE-AF11-B6ADA1C18E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8DEFD-E7D3-4B0F-818E-05B713D142A6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B938B43A-1799-4728-805C-C281E89170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FEF5932E-938C-461A-893F-F9E33C3967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E7533-BE99-400A-A8E4-351B6448C0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068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E6FAB-F595-497C-B3C0-38B575745F4B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3A30B-FF38-4CAB-90A5-541591CCDE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57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3A30B-FF38-4CAB-90A5-541591CCDE5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363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3A30B-FF38-4CAB-90A5-541591CCDE5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801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3A30B-FF38-4CAB-90A5-541591CCDE5A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679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3A30B-FF38-4CAB-90A5-541591CCDE5A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679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3A30B-FF38-4CAB-90A5-541591CCDE5A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971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3A30B-FF38-4CAB-90A5-541591CCDE5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83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3A30B-FF38-4CAB-90A5-541591CCDE5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600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3A30B-FF38-4CAB-90A5-541591CCDE5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73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3A30B-FF38-4CAB-90A5-541591CCDE5A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560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3A30B-FF38-4CAB-90A5-541591CCDE5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97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3A30B-FF38-4CAB-90A5-541591CCDE5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054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3A30B-FF38-4CAB-90A5-541591CCDE5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287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3A30B-FF38-4CAB-90A5-541591CCDE5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35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0EFDF349-8F95-43EA-82C8-08F065D78C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"/>
            <a:ext cx="12192000" cy="6858000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xmlns="" id="{62F66AF1-770D-432A-BC84-4342CE2E230B}"/>
              </a:ext>
            </a:extLst>
          </p:cNvPr>
          <p:cNvCxnSpPr>
            <a:cxnSpLocks/>
          </p:cNvCxnSpPr>
          <p:nvPr userDrawn="1"/>
        </p:nvCxnSpPr>
        <p:spPr>
          <a:xfrm>
            <a:off x="169816" y="-13064"/>
            <a:ext cx="0" cy="5812973"/>
          </a:xfrm>
          <a:prstGeom prst="line">
            <a:avLst/>
          </a:prstGeom>
          <a:ln w="28575">
            <a:solidFill>
              <a:srgbClr val="5EE0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81FDFE5-9186-4BBA-87EC-E2BEB13B6E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37" y="1213942"/>
            <a:ext cx="2004773" cy="63248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BCE3396C-B9BB-474F-A9BB-F5C8F4B1F38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275937" y="5573280"/>
            <a:ext cx="2179641" cy="990775"/>
            <a:chOff x="9026425" y="5447211"/>
            <a:chExt cx="2867524" cy="130345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F83CCB87-19EC-471D-935A-E5A9FD08D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696"/>
            <a:stretch/>
          </p:blipFill>
          <p:spPr>
            <a:xfrm>
              <a:off x="9026425" y="5459243"/>
              <a:ext cx="1092133" cy="1291426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B8FFDC88-4E6B-4DC5-9884-A67DD97C6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/>
            <a:stretch/>
          </p:blipFill>
          <p:spPr>
            <a:xfrm>
              <a:off x="10034337" y="5447211"/>
              <a:ext cx="1859612" cy="1291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219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2C80A21-110B-411E-8254-8BE9CDC21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8" name="Imagem 7" descr="Mapa com linhas pretas&#10;&#10;Descrição gerada automaticamente">
            <a:extLst>
              <a:ext uri="{FF2B5EF4-FFF2-40B4-BE49-F238E27FC236}">
                <a16:creationId xmlns:a16="http://schemas.microsoft.com/office/drawing/2014/main" xmlns="" id="{B1305CD9-AC82-47AE-9E5E-6A506EAD39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194" y="419117"/>
            <a:ext cx="8268790" cy="625004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519CCE0-9E8E-42F9-960D-6D2E9765C8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37" y="1213942"/>
            <a:ext cx="2004773" cy="63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5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0E898507-F243-4ACD-8B84-B40FDAFDFF56}"/>
              </a:ext>
            </a:extLst>
          </p:cNvPr>
          <p:cNvSpPr/>
          <p:nvPr userDrawn="1"/>
        </p:nvSpPr>
        <p:spPr>
          <a:xfrm>
            <a:off x="0" y="6279597"/>
            <a:ext cx="6457361" cy="587828"/>
          </a:xfrm>
          <a:prstGeom prst="rect">
            <a:avLst/>
          </a:prstGeom>
          <a:solidFill>
            <a:srgbClr val="003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Retângulo 12">
            <a:extLst>
              <a:ext uri="{FF2B5EF4-FFF2-40B4-BE49-F238E27FC236}">
                <a16:creationId xmlns:a16="http://schemas.microsoft.com/office/drawing/2014/main" xmlns="" id="{D202DC9E-D918-4FD1-BAC4-715BF0032311}"/>
              </a:ext>
            </a:extLst>
          </p:cNvPr>
          <p:cNvSpPr/>
          <p:nvPr userDrawn="1"/>
        </p:nvSpPr>
        <p:spPr>
          <a:xfrm>
            <a:off x="1" y="6270170"/>
            <a:ext cx="965240" cy="587829"/>
          </a:xfrm>
          <a:prstGeom prst="rtTriangle">
            <a:avLst/>
          </a:prstGeom>
          <a:solidFill>
            <a:srgbClr val="00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6FAF18F-92FF-4A6A-9C43-931C59734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132" y="6270170"/>
            <a:ext cx="1447911" cy="5212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C6DCBAD-D707-48AB-B021-C801C1DB25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718" y="6302372"/>
            <a:ext cx="1549985" cy="4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5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0EFDF349-8F95-43EA-82C8-08F065D78C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"/>
            <a:ext cx="12192000" cy="6858000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xmlns="" id="{62F66AF1-770D-432A-BC84-4342CE2E230B}"/>
              </a:ext>
            </a:extLst>
          </p:cNvPr>
          <p:cNvCxnSpPr>
            <a:cxnSpLocks/>
          </p:cNvCxnSpPr>
          <p:nvPr userDrawn="1"/>
        </p:nvCxnSpPr>
        <p:spPr>
          <a:xfrm>
            <a:off x="157784" y="-13064"/>
            <a:ext cx="0" cy="4103801"/>
          </a:xfrm>
          <a:prstGeom prst="line">
            <a:avLst/>
          </a:prstGeom>
          <a:ln w="28575">
            <a:solidFill>
              <a:srgbClr val="5EE0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34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40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9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s://www.fcm.unicamp.br/centros/centro-colaborador-em-analise-de-situacao-de-saude-ccas/isacamp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vxXgbMfCBeJv8rjs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s://r.search.yahoo.com/_ylt=AwrhdUTwhwxlzjIAVDTz6Qt.;_ylu=Y29sbwNiZjEEcG9zAzIEdnRpZAMEc2VjA3Ny/RV=2/RE=1695348849/RO=10/RU=https:/www.campinas.sp.gov.br/arquivos/direitos-deficiencia/plano%20igualdade%20racial_%20compl.pdf/RK=2/RS=uvDefIzm20.1yx6XbsYKS1ZrI00-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C17557BD-8FC9-4B3D-AC49-2805E9DF7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83" y="1846428"/>
            <a:ext cx="8151192" cy="252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5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75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75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75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75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t-BR" alt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Microsoft YaHei" panose="020B0503020204020204" pitchFamily="34" charset="-122"/>
                <a:cs typeface="+mn-cs"/>
              </a:rPr>
              <a:t>Plano Municipal de Políticas de Promoção de Igualdade Racial</a:t>
            </a:r>
            <a:endParaRPr kumimoji="0" lang="pt-BR" altLang="pt-BR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xmlns="" id="{F1A22A6C-ED24-4180-9C8C-BA4F6B08CA38}"/>
              </a:ext>
            </a:extLst>
          </p:cNvPr>
          <p:cNvGrpSpPr>
            <a:grpSpLocks noChangeAspect="1"/>
          </p:cNvGrpSpPr>
          <p:nvPr/>
        </p:nvGrpSpPr>
        <p:grpSpPr>
          <a:xfrm>
            <a:off x="9275937" y="5573280"/>
            <a:ext cx="2179641" cy="990775"/>
            <a:chOff x="9026425" y="5447211"/>
            <a:chExt cx="2867524" cy="1303458"/>
          </a:xfrm>
        </p:grpSpPr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xmlns="" id="{9E9C5190-AD0A-4A9E-AFE6-2FC9570FD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696"/>
            <a:stretch/>
          </p:blipFill>
          <p:spPr>
            <a:xfrm>
              <a:off x="9026425" y="5459243"/>
              <a:ext cx="1092133" cy="1291426"/>
            </a:xfrm>
            <a:prstGeom prst="rect">
              <a:avLst/>
            </a:prstGeom>
          </p:spPr>
        </p:pic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xmlns="" id="{17103A6B-C02B-460B-B278-5EDD4B1A2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/>
            <a:stretch/>
          </p:blipFill>
          <p:spPr>
            <a:xfrm>
              <a:off x="10034337" y="5447211"/>
              <a:ext cx="1859612" cy="1291426"/>
            </a:xfrm>
            <a:prstGeom prst="rect">
              <a:avLst/>
            </a:prstGeom>
          </p:spPr>
        </p:pic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682BBDBC-4F82-4CA2-A4E7-12565F4FE98D}"/>
              </a:ext>
            </a:extLst>
          </p:cNvPr>
          <p:cNvSpPr txBox="1"/>
          <p:nvPr/>
        </p:nvSpPr>
        <p:spPr>
          <a:xfrm>
            <a:off x="310083" y="4675167"/>
            <a:ext cx="60932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Campinas, 20 de setembro de 2023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99C38CDF-05E2-49DA-BF0E-AEB6D293BA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37" y="1213942"/>
            <a:ext cx="2004773" cy="63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2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>
            <a:extLst>
              <a:ext uri="{FF2B5EF4-FFF2-40B4-BE49-F238E27FC236}">
                <a16:creationId xmlns:a16="http://schemas.microsoft.com/office/drawing/2014/main" xmlns="" id="{D475DE6C-86C4-4E93-B1A5-AABFA8E56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89" y="2627690"/>
            <a:ext cx="7979771" cy="191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5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75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75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75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75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pt-BR" sz="2400" dirty="0">
                <a:solidFill>
                  <a:prstClr val="white"/>
                </a:solidFill>
                <a:latin typeface="Montserrat" panose="00000500000000000000" pitchFamily="2" charset="0"/>
              </a:rPr>
              <a:t>Plano Municipal de Políticas de Promoção de Igualdade Racial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Microsoft YaHei" panose="020B0503020204020204" pitchFamily="34" charset="-122"/>
              <a:cs typeface="+mn-c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kumimoji="0" lang="pt-BR" alt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Microsoft YaHei" panose="020B0503020204020204" pitchFamily="34" charset="-122"/>
                <a:cs typeface="+mn-cs"/>
              </a:rPr>
              <a:t>Dados Epidemiológicos</a:t>
            </a:r>
            <a:endParaRPr kumimoji="0" lang="pt-BR" altLang="pt-BR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039A6AA-1D61-4E5D-ABC8-DC64DC800A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37" y="1213942"/>
            <a:ext cx="2004773" cy="63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uxograma: Processo 13">
            <a:extLst>
              <a:ext uri="{FF2B5EF4-FFF2-40B4-BE49-F238E27FC236}">
                <a16:creationId xmlns:a16="http://schemas.microsoft.com/office/drawing/2014/main" xmlns="" id="{993B86E9-671A-1BB5-8757-F027D34E5475}"/>
              </a:ext>
            </a:extLst>
          </p:cNvPr>
          <p:cNvSpPr/>
          <p:nvPr/>
        </p:nvSpPr>
        <p:spPr>
          <a:xfrm rot="5400000">
            <a:off x="8198446" y="-3195215"/>
            <a:ext cx="587828" cy="739928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282C8E7-6601-4F3A-A51E-B0893451B291}"/>
              </a:ext>
            </a:extLst>
          </p:cNvPr>
          <p:cNvSpPr txBox="1"/>
          <p:nvPr/>
        </p:nvSpPr>
        <p:spPr>
          <a:xfrm>
            <a:off x="4792717" y="201895"/>
            <a:ext cx="5612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Coleta do quesito raça/cor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A2E1705-61A1-4FFB-929C-08AB018E228B}"/>
              </a:ext>
            </a:extLst>
          </p:cNvPr>
          <p:cNvSpPr/>
          <p:nvPr/>
        </p:nvSpPr>
        <p:spPr>
          <a:xfrm>
            <a:off x="818145" y="6265355"/>
            <a:ext cx="5608033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Plano Municipal de Políticas de Promoção de Igualdade Racial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C2AF1CE-BB48-4227-67EF-559DFC928F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41" t="40667" r="59914" b="28000"/>
          <a:stretch/>
        </p:blipFill>
        <p:spPr>
          <a:xfrm>
            <a:off x="386293" y="1764343"/>
            <a:ext cx="8337658" cy="4397828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7E1F1742-C690-4A19-DAAF-088FCF198180}"/>
              </a:ext>
            </a:extLst>
          </p:cNvPr>
          <p:cNvGrpSpPr>
            <a:grpSpLocks/>
          </p:cNvGrpSpPr>
          <p:nvPr/>
        </p:nvGrpSpPr>
        <p:grpSpPr bwMode="auto">
          <a:xfrm>
            <a:off x="8252143" y="2073596"/>
            <a:ext cx="3705964" cy="3558970"/>
            <a:chOff x="3499774" y="1141388"/>
            <a:chExt cx="2322258" cy="1278142"/>
          </a:xfrm>
        </p:grpSpPr>
        <p:pic>
          <p:nvPicPr>
            <p:cNvPr id="16" name="Imagem 5">
              <a:extLst>
                <a:ext uri="{FF2B5EF4-FFF2-40B4-BE49-F238E27FC236}">
                  <a16:creationId xmlns:a16="http://schemas.microsoft.com/office/drawing/2014/main" xmlns="" id="{4FABC0C2-E4E5-5B8C-B4E7-8CB3E0A1E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774" y="1141388"/>
              <a:ext cx="2322258" cy="12781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xmlns="" id="{E2503F1D-429E-A98C-0B8F-5E21094043D7}"/>
                </a:ext>
              </a:extLst>
            </p:cNvPr>
            <p:cNvSpPr/>
            <p:nvPr/>
          </p:nvSpPr>
          <p:spPr>
            <a:xfrm>
              <a:off x="3571596" y="1886925"/>
              <a:ext cx="2250436" cy="153821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xmlns="" id="{FFC5A9AE-5120-51C3-3A0A-C21E86BA6DC2}"/>
              </a:ext>
            </a:extLst>
          </p:cNvPr>
          <p:cNvSpPr txBox="1">
            <a:spLocks/>
          </p:cNvSpPr>
          <p:nvPr/>
        </p:nvSpPr>
        <p:spPr>
          <a:xfrm>
            <a:off x="233892" y="894384"/>
            <a:ext cx="11724215" cy="862817"/>
          </a:xfrm>
          <a:prstGeom prst="rect">
            <a:avLst/>
          </a:prstGeom>
          <a:solidFill>
            <a:srgbClr val="EBF0F9"/>
          </a:solidFill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Construção perfil epidemiológico para formulação de políticas que contemplem as diferenças de atendimento na população de acordo com o recorte racial.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E960EA0D-6F2C-E97C-004F-7ECC404BC031}"/>
              </a:ext>
            </a:extLst>
          </p:cNvPr>
          <p:cNvSpPr txBox="1">
            <a:spLocks/>
          </p:cNvSpPr>
          <p:nvPr/>
        </p:nvSpPr>
        <p:spPr>
          <a:xfrm>
            <a:off x="8237948" y="5402538"/>
            <a:ext cx="4008920" cy="862817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*Parda (274.174) + Preta (69.924).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xmlns="" id="{530AE394-445A-6785-C61C-832E282DBB26}"/>
              </a:ext>
            </a:extLst>
          </p:cNvPr>
          <p:cNvSpPr txBox="1">
            <a:spLocks/>
          </p:cNvSpPr>
          <p:nvPr/>
        </p:nvSpPr>
        <p:spPr>
          <a:xfrm>
            <a:off x="9204160" y="3906932"/>
            <a:ext cx="4590219" cy="862817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91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A2E1705-61A1-4FFB-929C-08AB018E228B}"/>
              </a:ext>
            </a:extLst>
          </p:cNvPr>
          <p:cNvSpPr/>
          <p:nvPr/>
        </p:nvSpPr>
        <p:spPr>
          <a:xfrm>
            <a:off x="818145" y="6265355"/>
            <a:ext cx="5608033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Plano Municipal de Políticas de Promoção de Igualdade Racial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5727E5BF-E5E6-D293-D648-3525F6FD1320}"/>
              </a:ext>
            </a:extLst>
          </p:cNvPr>
          <p:cNvGrpSpPr/>
          <p:nvPr/>
        </p:nvGrpSpPr>
        <p:grpSpPr>
          <a:xfrm>
            <a:off x="233892" y="1198433"/>
            <a:ext cx="5841325" cy="5040503"/>
            <a:chOff x="233892" y="1198433"/>
            <a:chExt cx="5841325" cy="5040503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1CD7244D-29FC-D1DB-56B4-95B7E5F3E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892" y="1198433"/>
              <a:ext cx="5841325" cy="5040503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4E3720FA-8B73-5AE7-485C-9F8FFAA94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730" t="72223" r="36474" b="16444"/>
            <a:stretch/>
          </p:blipFill>
          <p:spPr>
            <a:xfrm>
              <a:off x="3366155" y="4709150"/>
              <a:ext cx="1945668" cy="1350508"/>
            </a:xfrm>
            <a:prstGeom prst="rect">
              <a:avLst/>
            </a:prstGeom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7719B893-5F9E-8D80-BA5C-DDEC12E099A6}"/>
              </a:ext>
            </a:extLst>
          </p:cNvPr>
          <p:cNvGrpSpPr/>
          <p:nvPr/>
        </p:nvGrpSpPr>
        <p:grpSpPr>
          <a:xfrm>
            <a:off x="6036765" y="1303099"/>
            <a:ext cx="6096000" cy="4876800"/>
            <a:chOff x="6036765" y="1303099"/>
            <a:chExt cx="6096000" cy="4876800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B588B6DD-5E7C-40A4-E3DB-75A9E2947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/>
            <a:stretch/>
          </p:blipFill>
          <p:spPr>
            <a:xfrm>
              <a:off x="6036765" y="1303099"/>
              <a:ext cx="6096000" cy="4876800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xmlns="" id="{1C64D051-E2BF-527D-4E20-95A7ABA0A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3822" t="50000" r="36070" b="37222"/>
            <a:stretch/>
          </p:blipFill>
          <p:spPr>
            <a:xfrm>
              <a:off x="9599836" y="4709150"/>
              <a:ext cx="2018423" cy="1440948"/>
            </a:xfrm>
            <a:prstGeom prst="rect">
              <a:avLst/>
            </a:prstGeom>
          </p:spPr>
        </p:pic>
      </p:grpSp>
      <p:sp>
        <p:nvSpPr>
          <p:cNvPr id="25" name="CaixaDeTexto 4">
            <a:extLst>
              <a:ext uri="{FF2B5EF4-FFF2-40B4-BE49-F238E27FC236}">
                <a16:creationId xmlns:a16="http://schemas.microsoft.com/office/drawing/2014/main" xmlns="" id="{490B1A31-171A-32C3-884F-5BC80C2B3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413" y="1568596"/>
            <a:ext cx="5540704" cy="21729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alt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Raça enquanto um determinante estrutural de saúde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</a:pPr>
            <a:r>
              <a:rPr lang="pt-BR" altLang="pt-BR" sz="1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+ influência posição socioeconômica 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</a:pPr>
            <a:r>
              <a:rPr lang="pt-BR" altLang="pt-BR" sz="1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+ exposição à discriminação</a:t>
            </a:r>
          </a:p>
        </p:txBody>
      </p:sp>
      <p:sp>
        <p:nvSpPr>
          <p:cNvPr id="10" name="CaixaDeTexto 4">
            <a:extLst>
              <a:ext uri="{FF2B5EF4-FFF2-40B4-BE49-F238E27FC236}">
                <a16:creationId xmlns:a16="http://schemas.microsoft.com/office/drawing/2014/main" xmlns="" id="{29E14A3F-23F6-D22D-88DD-BC404E3C3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809" y="820215"/>
            <a:ext cx="5540704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alt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Vulnerabilidade</a:t>
            </a:r>
            <a:endParaRPr lang="pt-BR" altLang="pt-BR" sz="1400" b="1" dirty="0">
              <a:solidFill>
                <a:srgbClr val="00519F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xmlns="" id="{E0B5AEC7-2C67-F06E-C7B3-D5475B87C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463" y="798342"/>
            <a:ext cx="5540704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alt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Pessoas negras</a:t>
            </a:r>
            <a:endParaRPr lang="pt-BR" altLang="pt-BR" sz="1400" b="1" dirty="0">
              <a:solidFill>
                <a:srgbClr val="00519F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Fluxograma: Processo 14">
            <a:extLst>
              <a:ext uri="{FF2B5EF4-FFF2-40B4-BE49-F238E27FC236}">
                <a16:creationId xmlns:a16="http://schemas.microsoft.com/office/drawing/2014/main" xmlns="" id="{E6C3E8CE-E60A-7673-9AF9-D4A10153C015}"/>
              </a:ext>
            </a:extLst>
          </p:cNvPr>
          <p:cNvSpPr/>
          <p:nvPr/>
        </p:nvSpPr>
        <p:spPr>
          <a:xfrm rot="5400000">
            <a:off x="8198446" y="-3195215"/>
            <a:ext cx="587828" cy="739928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A8447849-5852-DB9C-E4AA-174727507F37}"/>
              </a:ext>
            </a:extLst>
          </p:cNvPr>
          <p:cNvSpPr txBox="1"/>
          <p:nvPr/>
        </p:nvSpPr>
        <p:spPr>
          <a:xfrm>
            <a:off x="4792717" y="201895"/>
            <a:ext cx="5612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Coleta do quesito raça/cor</a:t>
            </a:r>
          </a:p>
        </p:txBody>
      </p:sp>
    </p:spTree>
    <p:extLst>
      <p:ext uri="{BB962C8B-B14F-4D97-AF65-F5344CB8AC3E}">
        <p14:creationId xmlns:p14="http://schemas.microsoft.com/office/powerpoint/2010/main" val="249928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A2E1705-61A1-4FFB-929C-08AB018E228B}"/>
              </a:ext>
            </a:extLst>
          </p:cNvPr>
          <p:cNvSpPr/>
          <p:nvPr/>
        </p:nvSpPr>
        <p:spPr>
          <a:xfrm>
            <a:off x="818145" y="6265355"/>
            <a:ext cx="5608033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Plano Municipal de Políticas de Promoção de Igualdade Racial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B12DDD39-3923-2F44-BF0A-93CE4071C0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31" t="19333" r="40714" b="40000"/>
          <a:stretch/>
        </p:blipFill>
        <p:spPr>
          <a:xfrm>
            <a:off x="6146934" y="1581597"/>
            <a:ext cx="5811173" cy="4205833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7519BA7C-7567-221E-4468-E03BF6CB9CF8}"/>
              </a:ext>
            </a:extLst>
          </p:cNvPr>
          <p:cNvSpPr txBox="1">
            <a:spLocks/>
          </p:cNvSpPr>
          <p:nvPr/>
        </p:nvSpPr>
        <p:spPr>
          <a:xfrm>
            <a:off x="6426178" y="899511"/>
            <a:ext cx="5531929" cy="597846"/>
          </a:xfrm>
          <a:prstGeom prst="rect">
            <a:avLst/>
          </a:prstGeom>
          <a:solidFill>
            <a:srgbClr val="EBF0F9"/>
          </a:solidFill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Campo Belo 68%,  </a:t>
            </a:r>
            <a:r>
              <a:rPr lang="pt-BR" b="1" dirty="0" err="1">
                <a:solidFill>
                  <a:schemeClr val="accent1">
                    <a:lumMod val="75000"/>
                  </a:schemeClr>
                </a:solidFill>
              </a:rPr>
              <a:t>Oziel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 65% e  São Marcos 65%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3A663C5-9C7C-F319-7F2E-EC7C6D72240A}"/>
              </a:ext>
            </a:extLst>
          </p:cNvPr>
          <p:cNvSpPr txBox="1"/>
          <p:nvPr/>
        </p:nvSpPr>
        <p:spPr>
          <a:xfrm>
            <a:off x="330178" y="5831956"/>
            <a:ext cx="11861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4"/>
              </a:rPr>
              <a:t>https://www.fcm.unicamp.br/centros/centro-colaborador-em-analise-de-situacao-de-saude-ccas/isacamp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7D10717-9D24-A90A-36D7-A1BF1AEE63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77" t="44444" r="50419" b="19111"/>
          <a:stretch/>
        </p:blipFill>
        <p:spPr>
          <a:xfrm>
            <a:off x="101867" y="807304"/>
            <a:ext cx="6045067" cy="5015690"/>
          </a:xfrm>
          <a:prstGeom prst="rect">
            <a:avLst/>
          </a:prstGeom>
        </p:spPr>
      </p:pic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xmlns="" id="{63C32A21-25B1-1249-50A5-19995549B049}"/>
              </a:ext>
            </a:extLst>
          </p:cNvPr>
          <p:cNvSpPr txBox="1">
            <a:spLocks/>
          </p:cNvSpPr>
          <p:nvPr/>
        </p:nvSpPr>
        <p:spPr>
          <a:xfrm>
            <a:off x="233893" y="3706902"/>
            <a:ext cx="1249678" cy="1684280"/>
          </a:xfrm>
          <a:prstGeom prst="rect">
            <a:avLst/>
          </a:prstGeom>
          <a:solidFill>
            <a:srgbClr val="EBF0F9"/>
          </a:solidFill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Morte materna  é 44% maior na população negra</a:t>
            </a:r>
          </a:p>
        </p:txBody>
      </p:sp>
      <p:sp>
        <p:nvSpPr>
          <p:cNvPr id="10" name="Fluxograma: Processo 9">
            <a:extLst>
              <a:ext uri="{FF2B5EF4-FFF2-40B4-BE49-F238E27FC236}">
                <a16:creationId xmlns:a16="http://schemas.microsoft.com/office/drawing/2014/main" xmlns="" id="{46997AEA-745E-2E51-A033-ABA0BCEB0236}"/>
              </a:ext>
            </a:extLst>
          </p:cNvPr>
          <p:cNvSpPr/>
          <p:nvPr/>
        </p:nvSpPr>
        <p:spPr>
          <a:xfrm rot="5400000">
            <a:off x="8198446" y="-3195215"/>
            <a:ext cx="587828" cy="739928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332AA85-BB65-9BA4-012B-CB0EDA60A057}"/>
              </a:ext>
            </a:extLst>
          </p:cNvPr>
          <p:cNvSpPr txBox="1"/>
          <p:nvPr/>
        </p:nvSpPr>
        <p:spPr>
          <a:xfrm>
            <a:off x="4792717" y="201895"/>
            <a:ext cx="5612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Coleta do quesito raça/cor</a:t>
            </a:r>
          </a:p>
        </p:txBody>
      </p:sp>
    </p:spTree>
    <p:extLst>
      <p:ext uri="{BB962C8B-B14F-4D97-AF65-F5344CB8AC3E}">
        <p14:creationId xmlns:p14="http://schemas.microsoft.com/office/powerpoint/2010/main" val="58683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uxograma: Processo 15">
            <a:extLst>
              <a:ext uri="{FF2B5EF4-FFF2-40B4-BE49-F238E27FC236}">
                <a16:creationId xmlns:a16="http://schemas.microsoft.com/office/drawing/2014/main" xmlns="" id="{F4FEF4EB-E3B2-F034-0003-540A6E07322A}"/>
              </a:ext>
            </a:extLst>
          </p:cNvPr>
          <p:cNvSpPr/>
          <p:nvPr/>
        </p:nvSpPr>
        <p:spPr>
          <a:xfrm rot="5400000">
            <a:off x="3681727" y="-1878325"/>
            <a:ext cx="4690308" cy="10191542"/>
          </a:xfrm>
          <a:prstGeom prst="flowChartProcess">
            <a:avLst/>
          </a:prstGeom>
          <a:solidFill>
            <a:srgbClr val="E7F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A2E1705-61A1-4FFB-929C-08AB018E228B}"/>
              </a:ext>
            </a:extLst>
          </p:cNvPr>
          <p:cNvSpPr/>
          <p:nvPr/>
        </p:nvSpPr>
        <p:spPr>
          <a:xfrm>
            <a:off x="818145" y="6265355"/>
            <a:ext cx="5608033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Plano Municipal de Políticas de Promoção de Igualdade Racial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xmlns="" id="{63C32A21-25B1-1249-50A5-19995549B049}"/>
              </a:ext>
            </a:extLst>
          </p:cNvPr>
          <p:cNvSpPr txBox="1">
            <a:spLocks/>
          </p:cNvSpPr>
          <p:nvPr/>
        </p:nvSpPr>
        <p:spPr>
          <a:xfrm>
            <a:off x="6550652" y="1005841"/>
            <a:ext cx="4572000" cy="4556760"/>
          </a:xfrm>
          <a:prstGeom prst="rect">
            <a:avLst/>
          </a:prstGeom>
          <a:solidFill>
            <a:srgbClr val="EBF0F9"/>
          </a:solidFill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Homicídio, </a:t>
            </a:r>
          </a:p>
          <a:p>
            <a:pPr marL="179388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Anemia Falciforme, </a:t>
            </a:r>
          </a:p>
          <a:p>
            <a:pPr marL="179388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Doença Hipertensiva, </a:t>
            </a:r>
          </a:p>
          <a:p>
            <a:pPr marL="179388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Desnutrição, </a:t>
            </a:r>
          </a:p>
          <a:p>
            <a:pPr marL="179388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Doenças Infecciosas e Parasitárias, </a:t>
            </a:r>
          </a:p>
          <a:p>
            <a:pPr marL="179388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Tuberculose, </a:t>
            </a:r>
          </a:p>
          <a:p>
            <a:pPr marL="179388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AIDS, </a:t>
            </a:r>
          </a:p>
          <a:p>
            <a:pPr marL="179388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Miomatoses e outras.</a:t>
            </a:r>
            <a:endParaRPr lang="pt-B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9D803C8B-F58B-21FF-F745-7AF39426369B}"/>
              </a:ext>
            </a:extLst>
          </p:cNvPr>
          <p:cNvSpPr txBox="1"/>
          <p:nvPr/>
        </p:nvSpPr>
        <p:spPr>
          <a:xfrm>
            <a:off x="1069348" y="1517946"/>
            <a:ext cx="438657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Como resultado da grande </a:t>
            </a:r>
            <a:r>
              <a:rPr lang="pt-B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desigualdade social e racismo estrutural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presente na sociedade brasileira,  pessoas negras são mais vulneráveis a alguns agravos de saúde como por exemplo: 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08A5EA24-F05B-20AE-4531-EE1BC5A5F836}"/>
              </a:ext>
            </a:extLst>
          </p:cNvPr>
          <p:cNvGrpSpPr/>
          <p:nvPr/>
        </p:nvGrpSpPr>
        <p:grpSpPr>
          <a:xfrm>
            <a:off x="6066178" y="2865149"/>
            <a:ext cx="720000" cy="900000"/>
            <a:chOff x="3447690" y="2433249"/>
            <a:chExt cx="1949450" cy="2046942"/>
          </a:xfrm>
        </p:grpSpPr>
        <p:sp>
          <p:nvSpPr>
            <p:cNvPr id="12" name="Seta: Divisa 11">
              <a:extLst>
                <a:ext uri="{FF2B5EF4-FFF2-40B4-BE49-F238E27FC236}">
                  <a16:creationId xmlns:a16="http://schemas.microsoft.com/office/drawing/2014/main" xmlns="" id="{7E52BDCF-04FF-399C-6BE3-E4B24F2D6850}"/>
                </a:ext>
              </a:extLst>
            </p:cNvPr>
            <p:cNvSpPr/>
            <p:nvPr/>
          </p:nvSpPr>
          <p:spPr>
            <a:xfrm>
              <a:off x="3447690" y="2433249"/>
              <a:ext cx="1072197" cy="2046942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Seta: Divisa 14">
              <a:extLst>
                <a:ext uri="{FF2B5EF4-FFF2-40B4-BE49-F238E27FC236}">
                  <a16:creationId xmlns:a16="http://schemas.microsoft.com/office/drawing/2014/main" xmlns="" id="{D0B3B465-9805-411B-05D1-9F1635DA0141}"/>
                </a:ext>
              </a:extLst>
            </p:cNvPr>
            <p:cNvSpPr/>
            <p:nvPr/>
          </p:nvSpPr>
          <p:spPr>
            <a:xfrm>
              <a:off x="4324943" y="2433249"/>
              <a:ext cx="1072197" cy="2046942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</p:grpSp>
      <p:sp>
        <p:nvSpPr>
          <p:cNvPr id="17" name="Fluxograma: Processo 16">
            <a:extLst>
              <a:ext uri="{FF2B5EF4-FFF2-40B4-BE49-F238E27FC236}">
                <a16:creationId xmlns:a16="http://schemas.microsoft.com/office/drawing/2014/main" xmlns="" id="{1C9E7AED-AB8C-2A1F-C431-51D395A18F03}"/>
              </a:ext>
            </a:extLst>
          </p:cNvPr>
          <p:cNvSpPr/>
          <p:nvPr/>
        </p:nvSpPr>
        <p:spPr>
          <a:xfrm rot="5400000">
            <a:off x="8198446" y="-3195215"/>
            <a:ext cx="587828" cy="739928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5D5E7945-D15F-9702-0705-E9DA886D51FB}"/>
              </a:ext>
            </a:extLst>
          </p:cNvPr>
          <p:cNvSpPr txBox="1"/>
          <p:nvPr/>
        </p:nvSpPr>
        <p:spPr>
          <a:xfrm>
            <a:off x="4792717" y="201895"/>
            <a:ext cx="5612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Coleta do quesito raça/cor</a:t>
            </a:r>
          </a:p>
        </p:txBody>
      </p:sp>
    </p:spTree>
    <p:extLst>
      <p:ext uri="{BB962C8B-B14F-4D97-AF65-F5344CB8AC3E}">
        <p14:creationId xmlns:p14="http://schemas.microsoft.com/office/powerpoint/2010/main" val="99501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A2E1705-61A1-4FFB-929C-08AB018E228B}"/>
              </a:ext>
            </a:extLst>
          </p:cNvPr>
          <p:cNvSpPr/>
          <p:nvPr/>
        </p:nvSpPr>
        <p:spPr>
          <a:xfrm>
            <a:off x="818145" y="6265355"/>
            <a:ext cx="5608033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Plano Municipal de Políticas de Promoção de Igualdade Racial</a:t>
            </a:r>
          </a:p>
        </p:txBody>
      </p:sp>
      <p:sp>
        <p:nvSpPr>
          <p:cNvPr id="14" name="Fluxograma: Processo 13">
            <a:extLst>
              <a:ext uri="{FF2B5EF4-FFF2-40B4-BE49-F238E27FC236}">
                <a16:creationId xmlns:a16="http://schemas.microsoft.com/office/drawing/2014/main" xmlns="" id="{6134C0BA-9EB9-3B5B-A854-5E65095F5716}"/>
              </a:ext>
            </a:extLst>
          </p:cNvPr>
          <p:cNvSpPr/>
          <p:nvPr/>
        </p:nvSpPr>
        <p:spPr>
          <a:xfrm rot="5400000">
            <a:off x="7761871" y="-3299397"/>
            <a:ext cx="920220" cy="794004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06F455DB-9718-58F6-249E-D0609D7D2C0C}"/>
              </a:ext>
            </a:extLst>
          </p:cNvPr>
          <p:cNvSpPr txBox="1"/>
          <p:nvPr/>
        </p:nvSpPr>
        <p:spPr>
          <a:xfrm>
            <a:off x="4892040" y="244344"/>
            <a:ext cx="7066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Cadastramento das populações tradicionais e do quesito raça/cor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AB6ECE4-C9A8-CF75-D591-D1AC3DF653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563" r="77325" b="8643"/>
          <a:stretch/>
        </p:blipFill>
        <p:spPr>
          <a:xfrm>
            <a:off x="496779" y="244344"/>
            <a:ext cx="2810185" cy="568861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C329C36-2748-3F05-8872-B579F6FA4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7373" t="47333" r="25905" b="44097"/>
          <a:stretch/>
        </p:blipFill>
        <p:spPr>
          <a:xfrm>
            <a:off x="3423046" y="1505182"/>
            <a:ext cx="8272175" cy="74723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B94AB46-CA7A-F555-7438-F7D25EC489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7802" t="17556" r="12814" b="50532"/>
          <a:stretch/>
        </p:blipFill>
        <p:spPr>
          <a:xfrm>
            <a:off x="3535680" y="2792231"/>
            <a:ext cx="8426185" cy="254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A2E1705-61A1-4FFB-929C-08AB018E228B}"/>
              </a:ext>
            </a:extLst>
          </p:cNvPr>
          <p:cNvSpPr/>
          <p:nvPr/>
        </p:nvSpPr>
        <p:spPr>
          <a:xfrm>
            <a:off x="818145" y="6265355"/>
            <a:ext cx="5608033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Plano Municipal de Políticas de Promoção de Igualdade Racial</a:t>
            </a:r>
          </a:p>
        </p:txBody>
      </p:sp>
      <p:sp>
        <p:nvSpPr>
          <p:cNvPr id="14" name="Fluxograma: Processo 13">
            <a:extLst>
              <a:ext uri="{FF2B5EF4-FFF2-40B4-BE49-F238E27FC236}">
                <a16:creationId xmlns:a16="http://schemas.microsoft.com/office/drawing/2014/main" xmlns="" id="{6134C0BA-9EB9-3B5B-A854-5E65095F5716}"/>
              </a:ext>
            </a:extLst>
          </p:cNvPr>
          <p:cNvSpPr/>
          <p:nvPr/>
        </p:nvSpPr>
        <p:spPr>
          <a:xfrm rot="5400000">
            <a:off x="7761871" y="-3299397"/>
            <a:ext cx="920220" cy="794004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06F455DB-9718-58F6-249E-D0609D7D2C0C}"/>
              </a:ext>
            </a:extLst>
          </p:cNvPr>
          <p:cNvSpPr txBox="1"/>
          <p:nvPr/>
        </p:nvSpPr>
        <p:spPr>
          <a:xfrm>
            <a:off x="4229101" y="201482"/>
            <a:ext cx="768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Cadastramento do quesito raça/cor da população cadastrada nas unidades básicas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28612" y="1243011"/>
          <a:ext cx="11358564" cy="4714875"/>
        </p:xfrm>
        <a:graphic>
          <a:graphicData uri="http://schemas.openxmlformats.org/drawingml/2006/table">
            <a:tbl>
              <a:tblPr/>
              <a:tblGrid>
                <a:gridCol w="24630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5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6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1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422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38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EM 30/03/2023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01/07/2022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RAÇA/COR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INCREMENTO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RAÇA/COR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Amarela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21.049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Amarela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Branca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488.827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Branca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453.217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Indígena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25,6%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Indígena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Parda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236.293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215.157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Preta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61.909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57.211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Não informado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-100,0%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Não informado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808.277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745.849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05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A2E1705-61A1-4FFB-929C-08AB018E228B}"/>
              </a:ext>
            </a:extLst>
          </p:cNvPr>
          <p:cNvSpPr/>
          <p:nvPr/>
        </p:nvSpPr>
        <p:spPr>
          <a:xfrm>
            <a:off x="818145" y="6265355"/>
            <a:ext cx="5608033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Plano Municipal de Políticas de Promoção de Igualdade Racial</a:t>
            </a:r>
          </a:p>
        </p:txBody>
      </p:sp>
      <p:sp>
        <p:nvSpPr>
          <p:cNvPr id="14" name="Fluxograma: Processo 13">
            <a:extLst>
              <a:ext uri="{FF2B5EF4-FFF2-40B4-BE49-F238E27FC236}">
                <a16:creationId xmlns:a16="http://schemas.microsoft.com/office/drawing/2014/main" xmlns="" id="{6134C0BA-9EB9-3B5B-A854-5E65095F5716}"/>
              </a:ext>
            </a:extLst>
          </p:cNvPr>
          <p:cNvSpPr/>
          <p:nvPr/>
        </p:nvSpPr>
        <p:spPr>
          <a:xfrm rot="5400000">
            <a:off x="5919033" y="-5474627"/>
            <a:ext cx="587828" cy="1195811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06F455DB-9718-58F6-249E-D0609D7D2C0C}"/>
              </a:ext>
            </a:extLst>
          </p:cNvPr>
          <p:cNvSpPr txBox="1"/>
          <p:nvPr/>
        </p:nvSpPr>
        <p:spPr>
          <a:xfrm>
            <a:off x="233892" y="244344"/>
            <a:ext cx="1172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SEMINÁRIO DE SAÚDE DA POPULAÇÃO NEGRA</a:t>
            </a:r>
          </a:p>
        </p:txBody>
      </p:sp>
      <p:sp>
        <p:nvSpPr>
          <p:cNvPr id="9" name="Fluxograma: Processo 8">
            <a:extLst>
              <a:ext uri="{FF2B5EF4-FFF2-40B4-BE49-F238E27FC236}">
                <a16:creationId xmlns:a16="http://schemas.microsoft.com/office/drawing/2014/main" xmlns="" id="{D9C4EBEF-38D0-1C99-CA2E-5D2B7626B6D3}"/>
              </a:ext>
            </a:extLst>
          </p:cNvPr>
          <p:cNvSpPr/>
          <p:nvPr/>
        </p:nvSpPr>
        <p:spPr>
          <a:xfrm>
            <a:off x="569543" y="2186175"/>
            <a:ext cx="176758" cy="3815584"/>
          </a:xfrm>
          <a:prstGeom prst="flowChartProcess">
            <a:avLst/>
          </a:prstGeom>
          <a:solidFill>
            <a:srgbClr val="E7F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lvl="2" algn="just">
              <a:spcAft>
                <a:spcPts val="600"/>
              </a:spcAft>
            </a:pP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292"/>
              </p:ext>
            </p:extLst>
          </p:nvPr>
        </p:nvGraphicFramePr>
        <p:xfrm>
          <a:off x="746301" y="2200463"/>
          <a:ext cx="10829926" cy="3801296"/>
        </p:xfrm>
        <a:graphic>
          <a:graphicData uri="http://schemas.openxmlformats.org/drawingml/2006/table">
            <a:tbl>
              <a:tblPr/>
              <a:tblGrid>
                <a:gridCol w="5514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14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256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 Light"/>
                          <a:ea typeface="Times New Roman"/>
                          <a:cs typeface="Calibri Light"/>
                        </a:rPr>
                        <a:t>Dia 26/10/2023  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pt-BR" sz="2400" b="1" kern="1200" dirty="0">
                        <a:solidFill>
                          <a:srgbClr val="000000"/>
                        </a:solidFill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Quinta feira das 18:00 as 21:00 horas </a:t>
                      </a:r>
                      <a:endParaRPr lang="pt-BR" sz="32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21381" marR="21381" marT="21381" marB="213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 Light"/>
                          <a:ea typeface="Times New Roman"/>
                          <a:cs typeface="Calibri Light"/>
                        </a:rPr>
                        <a:t>Dia</a:t>
                      </a:r>
                      <a:r>
                        <a:rPr lang="pt-BR" sz="2400" b="1" baseline="0" dirty="0">
                          <a:solidFill>
                            <a:srgbClr val="000000"/>
                          </a:solidFill>
                          <a:latin typeface="Calibri Light"/>
                          <a:ea typeface="Times New Roman"/>
                          <a:cs typeface="Calibri Light"/>
                        </a:rPr>
                        <a:t> 27/10/2023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pt-BR" sz="2400" b="1" baseline="0" dirty="0">
                        <a:solidFill>
                          <a:srgbClr val="000000"/>
                        </a:solidFill>
                        <a:latin typeface="Calibri Light"/>
                        <a:ea typeface="Times New Roman"/>
                        <a:cs typeface="Calibri Light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Sexta-feira das 8:00 as 13:00 horas </a:t>
                      </a:r>
                      <a:endParaRPr lang="pt-BR" sz="32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21381" marR="21381" marT="21381" marB="213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872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 Light"/>
                          <a:ea typeface="Times New Roman"/>
                          <a:cs typeface="Times New Roman"/>
                        </a:rPr>
                        <a:t>Discussão sobre a Saúde da População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Calibri Ligh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 Light"/>
                          <a:ea typeface="Times New Roman"/>
                          <a:cs typeface="Times New Roman"/>
                        </a:rPr>
                        <a:t> Negra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 Light"/>
                          <a:ea typeface="Times New Roman"/>
                          <a:cs typeface="Times New Roman"/>
                        </a:rPr>
                        <a:t>Discussão sobre a Saúde da População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Calibri Ligh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 Light"/>
                          <a:ea typeface="Times New Roman"/>
                          <a:cs typeface="Times New Roman"/>
                        </a:rPr>
                        <a:t> Negra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Calibri Ligh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 Light"/>
                          <a:ea typeface="Times New Roman"/>
                          <a:cs typeface="Times New Roman"/>
                        </a:rPr>
                        <a:t>Mostra de experiência,</a:t>
                      </a:r>
                      <a:r>
                        <a:rPr lang="pt-BR" sz="2400" baseline="0" dirty="0">
                          <a:latin typeface="Calibri Light"/>
                          <a:ea typeface="Times New Roman"/>
                          <a:cs typeface="Times New Roman"/>
                        </a:rPr>
                        <a:t> saberes e Práticas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pt-BR" sz="2400" baseline="0" dirty="0">
                        <a:latin typeface="Calibri Ligh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2400" baseline="0" dirty="0">
                          <a:latin typeface="Calibri Light"/>
                          <a:ea typeface="Times New Roman"/>
                          <a:cs typeface="Times New Roman"/>
                        </a:rPr>
                        <a:t> de promoção da Saúde da População 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pt-BR" sz="2400" baseline="0" dirty="0">
                        <a:latin typeface="Calibri Ligh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2400" baseline="0" dirty="0">
                          <a:latin typeface="Calibri Light"/>
                          <a:ea typeface="Times New Roman"/>
                          <a:cs typeface="Times New Roman"/>
                        </a:rPr>
                        <a:t>Negra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pt-BR" sz="2400" baseline="0" dirty="0">
                        <a:latin typeface="Calibri Ligh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pt-BR" sz="2400" baseline="0" dirty="0">
                        <a:latin typeface="Calibri Ligh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2400" baseline="0" dirty="0">
                          <a:latin typeface="Calibri Light"/>
                          <a:ea typeface="Times New Roman"/>
                          <a:cs typeface="Times New Roman"/>
                          <a:hlinkClick r:id="rId3"/>
                        </a:rPr>
                        <a:t>https://forms.gle/vxXgbMfCBeJv8rjs5</a:t>
                      </a:r>
                      <a:endParaRPr lang="pt-BR" sz="2400" baseline="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14363" y="927803"/>
            <a:ext cx="10929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Público esperado</a:t>
            </a:r>
            <a:endParaRPr kumimoji="0" 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Trabalhadores da saúde, gestores, usuários, conselheiros de saúde e participantes dos movimentos negros e movimentos de cultura </a:t>
            </a:r>
            <a:r>
              <a:rPr kumimoji="0" lang="pt-BR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afro-diaspórica</a:t>
            </a: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 de Campinas.</a:t>
            </a:r>
            <a:endParaRPr kumimoji="0" lang="pt-B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61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6929A13-5F0C-4AFE-B2C8-A6011E329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37" y="1213942"/>
            <a:ext cx="2004773" cy="632486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2E8B4591-2B33-4607-ACE5-E9B4CA5A0D18}"/>
              </a:ext>
            </a:extLst>
          </p:cNvPr>
          <p:cNvGrpSpPr>
            <a:grpSpLocks noChangeAspect="1"/>
          </p:cNvGrpSpPr>
          <p:nvPr/>
        </p:nvGrpSpPr>
        <p:grpSpPr>
          <a:xfrm>
            <a:off x="9275937" y="5573280"/>
            <a:ext cx="2179641" cy="990775"/>
            <a:chOff x="9026425" y="5447211"/>
            <a:chExt cx="2867524" cy="1303458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74FE2395-D718-4E42-B04D-E60A56DEE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696"/>
            <a:stretch/>
          </p:blipFill>
          <p:spPr>
            <a:xfrm>
              <a:off x="9026425" y="5459243"/>
              <a:ext cx="1092133" cy="1291426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FB126FC1-4082-4698-A7E1-72C7BA1B0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2"/>
            <a:stretch/>
          </p:blipFill>
          <p:spPr>
            <a:xfrm>
              <a:off x="10034337" y="5447211"/>
              <a:ext cx="1859612" cy="1291426"/>
            </a:xfrm>
            <a:prstGeom prst="rect">
              <a:avLst/>
            </a:prstGeom>
          </p:spPr>
        </p:pic>
      </p:grp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2963A6F9-D06B-D0F3-9416-BB9E0493F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19" y="2627690"/>
            <a:ext cx="8151192" cy="160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5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75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75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75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75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75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Microsoft YaHei" panose="020B0503020204020204" pitchFamily="34" charset="-122"/>
              <a:cs typeface="+mn-c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kumimoji="0" lang="pt-BR" altLang="pt-BR" sz="7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Microsoft YaHei" panose="020B0503020204020204" pitchFamily="34" charset="-122"/>
                <a:cs typeface="+mn-cs"/>
              </a:rPr>
              <a:t>Obrigada!</a:t>
            </a:r>
            <a:endParaRPr kumimoji="0" lang="pt-BR" altLang="pt-B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2281401-E163-086C-A17F-EC7D608A448F}"/>
              </a:ext>
            </a:extLst>
          </p:cNvPr>
          <p:cNvSpPr txBox="1"/>
          <p:nvPr/>
        </p:nvSpPr>
        <p:spPr>
          <a:xfrm>
            <a:off x="353819" y="5087620"/>
            <a:ext cx="609420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Microsoft YaHei" panose="020B0503020204020204" pitchFamily="34" charset="-122"/>
                <a:cs typeface="+mn-cs"/>
              </a:rPr>
              <a:t>Kamila de Oliveira Belo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2000" dirty="0">
                <a:solidFill>
                  <a:prstClr val="white"/>
                </a:solidFill>
                <a:latin typeface="Montserrat" panose="00000500000000000000" pitchFamily="2" charset="0"/>
              </a:rPr>
              <a:t>Kamila.belo@campinas.sp.gov.br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2000" dirty="0">
                <a:solidFill>
                  <a:prstClr val="white"/>
                </a:solidFill>
                <a:latin typeface="Montserrat" panose="00000500000000000000" pitchFamily="2" charset="0"/>
                <a:ea typeface="Microsoft YaHei" panose="020B0503020204020204" pitchFamily="34" charset="-122"/>
              </a:rPr>
              <a:t>Ramal: 0677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21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uxograma: Processo 9">
            <a:extLst>
              <a:ext uri="{FF2B5EF4-FFF2-40B4-BE49-F238E27FC236}">
                <a16:creationId xmlns:a16="http://schemas.microsoft.com/office/drawing/2014/main" xmlns="" id="{3C4E04AD-47C7-0985-BF81-98B352549889}"/>
              </a:ext>
            </a:extLst>
          </p:cNvPr>
          <p:cNvSpPr/>
          <p:nvPr/>
        </p:nvSpPr>
        <p:spPr>
          <a:xfrm rot="5400000">
            <a:off x="5103596" y="-3625215"/>
            <a:ext cx="1708080" cy="10157063"/>
          </a:xfrm>
          <a:prstGeom prst="flowChartProcess">
            <a:avLst/>
          </a:prstGeom>
          <a:solidFill>
            <a:srgbClr val="E7F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Processo 5">
            <a:extLst>
              <a:ext uri="{FF2B5EF4-FFF2-40B4-BE49-F238E27FC236}">
                <a16:creationId xmlns:a16="http://schemas.microsoft.com/office/drawing/2014/main" xmlns="" id="{657B7EDA-90A8-62C0-BC3D-1FF8BB7A3165}"/>
              </a:ext>
            </a:extLst>
          </p:cNvPr>
          <p:cNvSpPr/>
          <p:nvPr/>
        </p:nvSpPr>
        <p:spPr>
          <a:xfrm rot="5400000">
            <a:off x="5305027" y="-3423787"/>
            <a:ext cx="1581947" cy="9880337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282C8E7-6601-4F3A-A51E-B0893451B291}"/>
              </a:ext>
            </a:extLst>
          </p:cNvPr>
          <p:cNvSpPr txBox="1"/>
          <p:nvPr/>
        </p:nvSpPr>
        <p:spPr>
          <a:xfrm>
            <a:off x="818144" y="725408"/>
            <a:ext cx="1032677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Comissão</a:t>
            </a:r>
            <a:r>
              <a:rPr lang="en-US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Intersetorial</a:t>
            </a:r>
            <a:r>
              <a:rPr lang="en-US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para </a:t>
            </a:r>
            <a:r>
              <a:rPr lang="en-US" sz="30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implementação</a:t>
            </a:r>
            <a:r>
              <a:rPr lang="en-US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 </a:t>
            </a:r>
            <a:r>
              <a:rPr lang="en-US" alt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Plano Municipal de </a:t>
            </a:r>
            <a:r>
              <a:rPr lang="en-US" altLang="pt-BR" sz="30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Políticas</a:t>
            </a:r>
            <a:r>
              <a:rPr lang="en-US" alt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de </a:t>
            </a:r>
            <a:r>
              <a:rPr lang="en-US" altLang="pt-BR" sz="30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Promoção</a:t>
            </a:r>
            <a:r>
              <a:rPr lang="en-US" alt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da </a:t>
            </a:r>
            <a:r>
              <a:rPr lang="en-US" altLang="pt-BR" sz="30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Igualdade</a:t>
            </a:r>
            <a:r>
              <a:rPr lang="en-US" alt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Racial</a:t>
            </a:r>
          </a:p>
          <a:p>
            <a:endParaRPr lang="en-US" altLang="pt-BR" sz="3000" b="1" dirty="0">
              <a:solidFill>
                <a:srgbClr val="00519F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22313" lvl="2"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Kamila de Oliveira Belo </a:t>
            </a:r>
          </a:p>
          <a:p>
            <a:pPr marL="722313" lvl="2">
              <a:spcAft>
                <a:spcPts val="600"/>
              </a:spcAft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CIEVS /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Departamento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Vigilância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Saúde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(SMS)</a:t>
            </a:r>
          </a:p>
          <a:p>
            <a:pPr marL="722313" lvl="2">
              <a:spcAft>
                <a:spcPts val="600"/>
              </a:spcAft>
            </a:pPr>
            <a:r>
              <a:rPr lang="en-US" altLang="pt-BR" sz="2000" b="1" dirty="0">
                <a:solidFill>
                  <a:schemeClr val="accent1">
                    <a:lumMod val="75000"/>
                  </a:schemeClr>
                </a:solidFill>
              </a:rPr>
              <a:t>Carlos Roberto de Oliveira Sauer</a:t>
            </a:r>
          </a:p>
          <a:p>
            <a:pPr marL="722313" lvl="2">
              <a:spcAft>
                <a:spcPts val="600"/>
              </a:spcAft>
            </a:pP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Saúde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do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Adulto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Departamento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Saúde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(SMS)</a:t>
            </a:r>
          </a:p>
          <a:p>
            <a:pPr marL="722313" lvl="2" algn="r"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Deise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Fregni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Hadich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722313" lvl="2" algn="r">
              <a:spcAft>
                <a:spcPts val="600"/>
              </a:spcAft>
            </a:pP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Secratária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Adjunta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(SMS)</a:t>
            </a:r>
          </a:p>
          <a:p>
            <a:pPr marL="722313" lvl="2" algn="r">
              <a:spcAft>
                <a:spcPts val="600"/>
              </a:spcAft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Mônica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Nunes </a:t>
            </a:r>
          </a:p>
          <a:p>
            <a:pPr marL="722313" lvl="2" algn="r">
              <a:spcAft>
                <a:spcPts val="600"/>
              </a:spcAft>
            </a:pP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Coordenadora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da APS /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Departamento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Saúde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(SMS)</a:t>
            </a:r>
          </a:p>
          <a:p>
            <a:pPr marL="722313" lvl="2" algn="r"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Fabiola Damas de Carvalho e Silva e Fernando Cesar Chacra</a:t>
            </a:r>
          </a:p>
          <a:p>
            <a:pPr marL="722313" lvl="2" algn="r">
              <a:spcAft>
                <a:spcPts val="600"/>
              </a:spcAft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Centro de Educação dos Trabalhadores da Saúde/Departamento de Gestão do Trabalho e Educação na Saúde (SMS)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A2E1705-61A1-4FFB-929C-08AB018E228B}"/>
              </a:ext>
            </a:extLst>
          </p:cNvPr>
          <p:cNvSpPr/>
          <p:nvPr/>
        </p:nvSpPr>
        <p:spPr>
          <a:xfrm>
            <a:off x="818145" y="6265355"/>
            <a:ext cx="5608033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Plano Municipal de Políticas de Promoção de Igualdade Racial</a:t>
            </a:r>
          </a:p>
        </p:txBody>
      </p:sp>
    </p:spTree>
    <p:extLst>
      <p:ext uri="{BB962C8B-B14F-4D97-AF65-F5344CB8AC3E}">
        <p14:creationId xmlns:p14="http://schemas.microsoft.com/office/powerpoint/2010/main" val="104062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uxograma: Processo 9">
            <a:extLst>
              <a:ext uri="{FF2B5EF4-FFF2-40B4-BE49-F238E27FC236}">
                <a16:creationId xmlns:a16="http://schemas.microsoft.com/office/drawing/2014/main" xmlns="" id="{3C4E04AD-47C7-0985-BF81-98B352549889}"/>
              </a:ext>
            </a:extLst>
          </p:cNvPr>
          <p:cNvSpPr/>
          <p:nvPr/>
        </p:nvSpPr>
        <p:spPr>
          <a:xfrm rot="5400000">
            <a:off x="5103596" y="-3625215"/>
            <a:ext cx="1708080" cy="10157063"/>
          </a:xfrm>
          <a:prstGeom prst="flowChartProcess">
            <a:avLst/>
          </a:prstGeom>
          <a:solidFill>
            <a:srgbClr val="E7F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Processo 5">
            <a:extLst>
              <a:ext uri="{FF2B5EF4-FFF2-40B4-BE49-F238E27FC236}">
                <a16:creationId xmlns:a16="http://schemas.microsoft.com/office/drawing/2014/main" xmlns="" id="{657B7EDA-90A8-62C0-BC3D-1FF8BB7A3165}"/>
              </a:ext>
            </a:extLst>
          </p:cNvPr>
          <p:cNvSpPr/>
          <p:nvPr/>
        </p:nvSpPr>
        <p:spPr>
          <a:xfrm rot="5400000">
            <a:off x="5305027" y="-3423787"/>
            <a:ext cx="1581947" cy="9880337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282C8E7-6601-4F3A-A51E-B0893451B291}"/>
              </a:ext>
            </a:extLst>
          </p:cNvPr>
          <p:cNvSpPr txBox="1"/>
          <p:nvPr/>
        </p:nvSpPr>
        <p:spPr>
          <a:xfrm>
            <a:off x="1155830" y="725408"/>
            <a:ext cx="998909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GT para </a:t>
            </a:r>
            <a:r>
              <a:rPr lang="en-US" sz="30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implementação</a:t>
            </a:r>
            <a:r>
              <a:rPr lang="en-US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 </a:t>
            </a:r>
            <a:r>
              <a:rPr lang="en-US" alt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Plano Municipal de </a:t>
            </a:r>
            <a:r>
              <a:rPr lang="en-US" altLang="pt-BR" sz="30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Políticas</a:t>
            </a:r>
            <a:r>
              <a:rPr lang="en-US" alt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de </a:t>
            </a:r>
            <a:r>
              <a:rPr lang="en-US" altLang="pt-BR" sz="30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Promoção</a:t>
            </a:r>
            <a:r>
              <a:rPr lang="en-US" alt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da </a:t>
            </a:r>
            <a:r>
              <a:rPr lang="en-US" altLang="pt-BR" sz="30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Igualdade</a:t>
            </a:r>
            <a:r>
              <a:rPr lang="en-US" alt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Racial </a:t>
            </a:r>
            <a:r>
              <a:rPr lang="en-US" altLang="pt-BR" sz="30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na</a:t>
            </a:r>
            <a:r>
              <a:rPr lang="en-US" alt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altLang="pt-BR" sz="30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área</a:t>
            </a:r>
            <a:r>
              <a:rPr lang="en-US" alt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da </a:t>
            </a:r>
            <a:r>
              <a:rPr lang="en-US" altLang="pt-BR" sz="30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Saúde</a:t>
            </a:r>
            <a:endParaRPr lang="en-US" altLang="pt-BR" sz="3000" b="1" dirty="0">
              <a:solidFill>
                <a:srgbClr val="00519F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722313" lvl="2" algn="ctr">
              <a:spcAft>
                <a:spcPts val="600"/>
              </a:spcAft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22313" lvl="2" algn="ctr">
              <a:spcAft>
                <a:spcPts val="600"/>
              </a:spcAft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22313" lvl="2" algn="ctr"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Ana Cristina dos Santos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Vangrelino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NEPS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Sudoeste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/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Departamento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Saúde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(SMS)</a:t>
            </a:r>
          </a:p>
          <a:p>
            <a:pPr marL="722313" lvl="2" algn="ctr">
              <a:spcAft>
                <a:spcPts val="600"/>
              </a:spcAft>
            </a:pPr>
            <a:r>
              <a:rPr lang="en-US" altLang="pt-BR" b="1" dirty="0">
                <a:solidFill>
                  <a:schemeClr val="accent1">
                    <a:lumMod val="75000"/>
                  </a:schemeClr>
                </a:solidFill>
              </a:rPr>
              <a:t>Carlos Roberto de Oliveira Sauer -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Saúde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do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Adulto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Departamento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Saúde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(SMS)</a:t>
            </a:r>
          </a:p>
          <a:p>
            <a:pPr marL="722313" lvl="2" algn="ctr"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Fabiola Damas de Carvalho -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CETS /Departamento de Gestão do Trabalho e Educação na Saúde (SMS)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722313" lvl="2" algn="ctr"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Fernando Cesar Chacra - 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CETS /Departamento de Gestão do Trabalho e Educação na Saúde (SMS)</a:t>
            </a:r>
          </a:p>
          <a:p>
            <a:pPr marL="722313" lvl="2" algn="ctr">
              <a:spcAft>
                <a:spcPts val="600"/>
              </a:spcAft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Jacqueline Damazio Armando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CR/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Secretária Municipal de Assistência Social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(SAS / CEPIR)</a:t>
            </a:r>
          </a:p>
          <a:p>
            <a:pPr marL="722313" lvl="2" algn="ctr"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Kamila de Oliveira Belo  -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CIEVS /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Departamento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Vigilância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Saúde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(SMS)</a:t>
            </a:r>
          </a:p>
          <a:p>
            <a:pPr marL="722313" lvl="2" algn="ctr">
              <a:spcAft>
                <a:spcPts val="600"/>
              </a:spcAft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Liliane Maria de Oliveira  - 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CS Campina Grande/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Departamento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Saúde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(SMS)</a:t>
            </a:r>
          </a:p>
          <a:p>
            <a:pPr marL="722313" lvl="2" algn="ctr">
              <a:spcAft>
                <a:spcPts val="600"/>
              </a:spcAft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Nilvanda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Sena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Rodrigues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CS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Barão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Geraldo/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Departamento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Saúde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(SMS)</a:t>
            </a:r>
          </a:p>
          <a:p>
            <a:pPr marL="722313" lvl="2" algn="ctr"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Tereza Aparecida Raymundo Ferreira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– CS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Itajai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/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Departamento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Saúde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(SMS)</a:t>
            </a:r>
          </a:p>
          <a:p>
            <a:pPr marL="722313" lvl="2">
              <a:spcAft>
                <a:spcPts val="600"/>
              </a:spcAft>
            </a:pP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722313" lvl="2">
              <a:spcAft>
                <a:spcPts val="600"/>
              </a:spcAft>
            </a:pPr>
            <a:endParaRPr lang="pt-BR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722313" lvl="2">
              <a:spcAft>
                <a:spcPts val="600"/>
              </a:spcAft>
            </a:pP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A2E1705-61A1-4FFB-929C-08AB018E228B}"/>
              </a:ext>
            </a:extLst>
          </p:cNvPr>
          <p:cNvSpPr/>
          <p:nvPr/>
        </p:nvSpPr>
        <p:spPr>
          <a:xfrm>
            <a:off x="818145" y="6265355"/>
            <a:ext cx="5608033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Plano Municipal de Políticas de Promoção de Igualdade Racial</a:t>
            </a:r>
          </a:p>
        </p:txBody>
      </p:sp>
    </p:spTree>
    <p:extLst>
      <p:ext uri="{BB962C8B-B14F-4D97-AF65-F5344CB8AC3E}">
        <p14:creationId xmlns:p14="http://schemas.microsoft.com/office/powerpoint/2010/main" val="86822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uxograma: Processo 13">
            <a:extLst>
              <a:ext uri="{FF2B5EF4-FFF2-40B4-BE49-F238E27FC236}">
                <a16:creationId xmlns:a16="http://schemas.microsoft.com/office/drawing/2014/main" xmlns="" id="{659E16B4-C020-CF89-31D5-37DB82571370}"/>
              </a:ext>
            </a:extLst>
          </p:cNvPr>
          <p:cNvSpPr/>
          <p:nvPr/>
        </p:nvSpPr>
        <p:spPr>
          <a:xfrm>
            <a:off x="3724003" y="5259072"/>
            <a:ext cx="901277" cy="182989"/>
          </a:xfrm>
          <a:prstGeom prst="flowChartProcess">
            <a:avLst/>
          </a:prstGeom>
          <a:solidFill>
            <a:srgbClr val="E7F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luxograma: Processo 27">
            <a:extLst>
              <a:ext uri="{FF2B5EF4-FFF2-40B4-BE49-F238E27FC236}">
                <a16:creationId xmlns:a16="http://schemas.microsoft.com/office/drawing/2014/main" xmlns="" id="{D204749F-7971-C854-E20B-B6C063107725}"/>
              </a:ext>
            </a:extLst>
          </p:cNvPr>
          <p:cNvSpPr/>
          <p:nvPr/>
        </p:nvSpPr>
        <p:spPr>
          <a:xfrm rot="5400000">
            <a:off x="1805212" y="3904500"/>
            <a:ext cx="982636" cy="2956769"/>
          </a:xfrm>
          <a:prstGeom prst="flowChartProcess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luxograma: Processo 10">
            <a:extLst>
              <a:ext uri="{FF2B5EF4-FFF2-40B4-BE49-F238E27FC236}">
                <a16:creationId xmlns:a16="http://schemas.microsoft.com/office/drawing/2014/main" xmlns="" id="{D5177193-9879-5FF3-EAFE-AF3436D0F84E}"/>
              </a:ext>
            </a:extLst>
          </p:cNvPr>
          <p:cNvSpPr/>
          <p:nvPr/>
        </p:nvSpPr>
        <p:spPr>
          <a:xfrm rot="5400000">
            <a:off x="5472889" y="2431919"/>
            <a:ext cx="1135716" cy="105631"/>
          </a:xfrm>
          <a:prstGeom prst="flowChartProcess">
            <a:avLst/>
          </a:prstGeom>
          <a:solidFill>
            <a:srgbClr val="E7F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luxograma: Processo 20">
            <a:extLst>
              <a:ext uri="{FF2B5EF4-FFF2-40B4-BE49-F238E27FC236}">
                <a16:creationId xmlns:a16="http://schemas.microsoft.com/office/drawing/2014/main" xmlns="" id="{A5ADD257-99FF-0708-F460-0E3717EA3E5B}"/>
              </a:ext>
            </a:extLst>
          </p:cNvPr>
          <p:cNvSpPr/>
          <p:nvPr/>
        </p:nvSpPr>
        <p:spPr>
          <a:xfrm rot="5400000">
            <a:off x="5115749" y="3919967"/>
            <a:ext cx="1884138" cy="149388"/>
          </a:xfrm>
          <a:prstGeom prst="flowChartProcess">
            <a:avLst/>
          </a:prstGeom>
          <a:solidFill>
            <a:srgbClr val="E7F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luxograma: Processo 24">
            <a:extLst>
              <a:ext uri="{FF2B5EF4-FFF2-40B4-BE49-F238E27FC236}">
                <a16:creationId xmlns:a16="http://schemas.microsoft.com/office/drawing/2014/main" xmlns="" id="{6AAE7E91-BB20-E852-D1B6-7BFF0D412C63}"/>
              </a:ext>
            </a:extLst>
          </p:cNvPr>
          <p:cNvSpPr/>
          <p:nvPr/>
        </p:nvSpPr>
        <p:spPr>
          <a:xfrm rot="5400000">
            <a:off x="5938430" y="284332"/>
            <a:ext cx="554351" cy="5031772"/>
          </a:xfrm>
          <a:prstGeom prst="flowChartProcess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Processo 5">
            <a:extLst>
              <a:ext uri="{FF2B5EF4-FFF2-40B4-BE49-F238E27FC236}">
                <a16:creationId xmlns:a16="http://schemas.microsoft.com/office/drawing/2014/main" xmlns="" id="{F433DE0E-763C-47A7-8720-3782143688DA}"/>
              </a:ext>
            </a:extLst>
          </p:cNvPr>
          <p:cNvSpPr/>
          <p:nvPr/>
        </p:nvSpPr>
        <p:spPr>
          <a:xfrm rot="5400000">
            <a:off x="5919033" y="-5474627"/>
            <a:ext cx="587828" cy="1195811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59BFBF1-376B-42BD-B69E-BEB051AD2C10}"/>
              </a:ext>
            </a:extLst>
          </p:cNvPr>
          <p:cNvSpPr txBox="1"/>
          <p:nvPr/>
        </p:nvSpPr>
        <p:spPr>
          <a:xfrm>
            <a:off x="233892" y="244344"/>
            <a:ext cx="1172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pt-BR" sz="2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Plano Municipal de </a:t>
            </a:r>
            <a:r>
              <a:rPr lang="en-US" altLang="pt-BR" sz="24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Políticas</a:t>
            </a:r>
            <a:r>
              <a:rPr lang="en-US" altLang="pt-BR" sz="2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de </a:t>
            </a:r>
            <a:r>
              <a:rPr lang="en-US" altLang="pt-BR" sz="24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Promoção</a:t>
            </a:r>
            <a:r>
              <a:rPr lang="en-US" altLang="pt-BR" sz="2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de </a:t>
            </a:r>
            <a:r>
              <a:rPr lang="en-US" altLang="pt-BR" sz="24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Igualdade</a:t>
            </a:r>
            <a:r>
              <a:rPr lang="en-US" altLang="pt-BR" sz="2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Racial </a:t>
            </a:r>
            <a:r>
              <a:rPr lang="pt-BR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PLAMPIR</a:t>
            </a:r>
            <a:endParaRPr lang="pt-BR" sz="2400" b="1" dirty="0">
              <a:solidFill>
                <a:srgbClr val="00519F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Fluxograma: Processo 8">
            <a:extLst>
              <a:ext uri="{FF2B5EF4-FFF2-40B4-BE49-F238E27FC236}">
                <a16:creationId xmlns:a16="http://schemas.microsoft.com/office/drawing/2014/main" xmlns="" id="{3525633B-C351-45D7-9942-6AB4C1412E5B}"/>
              </a:ext>
            </a:extLst>
          </p:cNvPr>
          <p:cNvSpPr/>
          <p:nvPr/>
        </p:nvSpPr>
        <p:spPr>
          <a:xfrm rot="5400000">
            <a:off x="5537450" y="-2229895"/>
            <a:ext cx="1361061" cy="7708619"/>
          </a:xfrm>
          <a:prstGeom prst="flowChartProcess">
            <a:avLst/>
          </a:prstGeom>
          <a:solidFill>
            <a:srgbClr val="E7F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A79D80B9-C326-0F48-8938-EB7EF2F7D691}"/>
              </a:ext>
            </a:extLst>
          </p:cNvPr>
          <p:cNvSpPr/>
          <p:nvPr/>
        </p:nvSpPr>
        <p:spPr>
          <a:xfrm>
            <a:off x="818145" y="6265355"/>
            <a:ext cx="5608033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Plano Municipal de Políticas de Promoção de Igualdade Racial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xmlns="" id="{88A40B50-CA23-3054-C169-6C3C3DA2051D}"/>
              </a:ext>
            </a:extLst>
          </p:cNvPr>
          <p:cNvSpPr txBox="1">
            <a:spLocks/>
          </p:cNvSpPr>
          <p:nvPr/>
        </p:nvSpPr>
        <p:spPr>
          <a:xfrm>
            <a:off x="533107" y="4936730"/>
            <a:ext cx="3362918" cy="766557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400" dirty="0">
                <a:solidFill>
                  <a:srgbClr val="002060"/>
                </a:solidFill>
              </a:rPr>
              <a:t>Conselho de Desenvolvimento e Participação da Comunidade Negra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xmlns="" id="{CD057D49-8D5A-5762-5C05-6ED61EE62D94}"/>
              </a:ext>
            </a:extLst>
          </p:cNvPr>
          <p:cNvSpPr txBox="1">
            <a:spLocks/>
          </p:cNvSpPr>
          <p:nvPr/>
        </p:nvSpPr>
        <p:spPr>
          <a:xfrm>
            <a:off x="3699720" y="2407705"/>
            <a:ext cx="4865585" cy="924272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002060"/>
                </a:solidFill>
              </a:rPr>
              <a:t>Departamento de Direitos Humanos</a:t>
            </a:r>
          </a:p>
        </p:txBody>
      </p:sp>
      <p:sp>
        <p:nvSpPr>
          <p:cNvPr id="24" name="Fluxograma: Processo 23">
            <a:extLst>
              <a:ext uri="{FF2B5EF4-FFF2-40B4-BE49-F238E27FC236}">
                <a16:creationId xmlns:a16="http://schemas.microsoft.com/office/drawing/2014/main" xmlns="" id="{8783BB30-A095-AD57-4681-5EF72E618165}"/>
              </a:ext>
            </a:extLst>
          </p:cNvPr>
          <p:cNvSpPr/>
          <p:nvPr/>
        </p:nvSpPr>
        <p:spPr>
          <a:xfrm rot="5400000">
            <a:off x="5654090" y="-2139980"/>
            <a:ext cx="1117715" cy="7481376"/>
          </a:xfrm>
          <a:prstGeom prst="flowChartProcess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xmlns="" id="{D2D06163-7AEB-8D70-D51C-B6B91F7ABF28}"/>
              </a:ext>
            </a:extLst>
          </p:cNvPr>
          <p:cNvSpPr txBox="1">
            <a:spLocks/>
          </p:cNvSpPr>
          <p:nvPr/>
        </p:nvSpPr>
        <p:spPr>
          <a:xfrm>
            <a:off x="2483500" y="917754"/>
            <a:ext cx="7470136" cy="1011253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002060"/>
                </a:solidFill>
              </a:rPr>
              <a:t>Secretária Municipal de Assistência Social, Pessoa com Deficiência e Direitos Humanos de Campinas</a:t>
            </a:r>
          </a:p>
        </p:txBody>
      </p:sp>
      <p:sp>
        <p:nvSpPr>
          <p:cNvPr id="29" name="Fluxograma: Processo 28">
            <a:extLst>
              <a:ext uri="{FF2B5EF4-FFF2-40B4-BE49-F238E27FC236}">
                <a16:creationId xmlns:a16="http://schemas.microsoft.com/office/drawing/2014/main" xmlns="" id="{7E976D89-B6B5-8BD5-9960-578289891BAF}"/>
              </a:ext>
            </a:extLst>
          </p:cNvPr>
          <p:cNvSpPr/>
          <p:nvPr/>
        </p:nvSpPr>
        <p:spPr>
          <a:xfrm rot="5400000">
            <a:off x="9846430" y="4065505"/>
            <a:ext cx="904097" cy="2597199"/>
          </a:xfrm>
          <a:prstGeom prst="flowChartProcess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luxograma: Processo 29">
            <a:extLst>
              <a:ext uri="{FF2B5EF4-FFF2-40B4-BE49-F238E27FC236}">
                <a16:creationId xmlns:a16="http://schemas.microsoft.com/office/drawing/2014/main" xmlns="" id="{747B5BD6-8819-4C0E-1471-D3898A3CEC4D}"/>
              </a:ext>
            </a:extLst>
          </p:cNvPr>
          <p:cNvSpPr/>
          <p:nvPr/>
        </p:nvSpPr>
        <p:spPr>
          <a:xfrm rot="5400000">
            <a:off x="5728618" y="1395207"/>
            <a:ext cx="998260" cy="5007489"/>
          </a:xfrm>
          <a:prstGeom prst="flowChartProcess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luxograma: Processo 30">
            <a:extLst>
              <a:ext uri="{FF2B5EF4-FFF2-40B4-BE49-F238E27FC236}">
                <a16:creationId xmlns:a16="http://schemas.microsoft.com/office/drawing/2014/main" xmlns="" id="{E5E9C252-93BD-3CC1-7B38-564B2B05460A}"/>
              </a:ext>
            </a:extLst>
          </p:cNvPr>
          <p:cNvSpPr/>
          <p:nvPr/>
        </p:nvSpPr>
        <p:spPr>
          <a:xfrm rot="5400000">
            <a:off x="5899901" y="3635942"/>
            <a:ext cx="962145" cy="3514370"/>
          </a:xfrm>
          <a:prstGeom prst="flowChartProcess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25365528-2A33-4C0E-A2E6-A72AC34C0380}"/>
              </a:ext>
            </a:extLst>
          </p:cNvPr>
          <p:cNvSpPr txBox="1">
            <a:spLocks/>
          </p:cNvSpPr>
          <p:nvPr/>
        </p:nvSpPr>
        <p:spPr>
          <a:xfrm>
            <a:off x="3483364" y="3336538"/>
            <a:ext cx="5187593" cy="99826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Coordenadoria Setorial de Promoção da Igualdade Racial (CEPIR)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xmlns="" id="{DA063BD9-0B46-5062-B432-EAA39423F01E}"/>
              </a:ext>
            </a:extLst>
          </p:cNvPr>
          <p:cNvSpPr txBox="1">
            <a:spLocks/>
          </p:cNvSpPr>
          <p:nvPr/>
        </p:nvSpPr>
        <p:spPr>
          <a:xfrm>
            <a:off x="8849871" y="4912054"/>
            <a:ext cx="2746517" cy="904096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400" dirty="0">
                <a:solidFill>
                  <a:srgbClr val="002060"/>
                </a:solidFill>
              </a:rPr>
              <a:t>Serviço de Referência ao Imigrante, Refugiado e Apátrida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xmlns="" id="{E7156C85-A94C-4A35-BB93-F4854EFDE1C3}"/>
              </a:ext>
            </a:extLst>
          </p:cNvPr>
          <p:cNvSpPr txBox="1">
            <a:spLocks/>
          </p:cNvSpPr>
          <p:nvPr/>
        </p:nvSpPr>
        <p:spPr>
          <a:xfrm>
            <a:off x="4533766" y="4891563"/>
            <a:ext cx="3694414" cy="962145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dirty="0">
                <a:solidFill>
                  <a:srgbClr val="002060"/>
                </a:solidFill>
              </a:rPr>
              <a:t>Centro de Referência em Direitos Humanos na Prevenção e Combate ao Racismo e Discriminação Religiosa 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54E33C15-D5A1-F2C3-2742-1457E837045E}"/>
              </a:ext>
            </a:extLst>
          </p:cNvPr>
          <p:cNvGrpSpPr/>
          <p:nvPr/>
        </p:nvGrpSpPr>
        <p:grpSpPr>
          <a:xfrm>
            <a:off x="3407929" y="2418710"/>
            <a:ext cx="5946087" cy="1788377"/>
            <a:chOff x="6074582" y="-278632"/>
            <a:chExt cx="5431310" cy="1284942"/>
          </a:xfrm>
        </p:grpSpPr>
        <p:sp>
          <p:nvSpPr>
            <p:cNvPr id="34" name="Fluxograma: Processo 33">
              <a:extLst>
                <a:ext uri="{FF2B5EF4-FFF2-40B4-BE49-F238E27FC236}">
                  <a16:creationId xmlns:a16="http://schemas.microsoft.com/office/drawing/2014/main" xmlns="" id="{D0D01C67-CFBA-F6D0-0507-4D278D06F69D}"/>
                </a:ext>
              </a:extLst>
            </p:cNvPr>
            <p:cNvSpPr/>
            <p:nvPr/>
          </p:nvSpPr>
          <p:spPr>
            <a:xfrm rot="5400000">
              <a:off x="8171600" y="-2375650"/>
              <a:ext cx="1237274" cy="5431310"/>
            </a:xfrm>
            <a:prstGeom prst="flowChartProcess">
              <a:avLst/>
            </a:prstGeom>
            <a:solidFill>
              <a:srgbClr val="EBF0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Espaço Reservado para Conteúdo 2">
              <a:extLst>
                <a:ext uri="{FF2B5EF4-FFF2-40B4-BE49-F238E27FC236}">
                  <a16:creationId xmlns:a16="http://schemas.microsoft.com/office/drawing/2014/main" xmlns="" id="{DEE0366B-98F3-998B-E6A4-1EDB898657E8}"/>
                </a:ext>
              </a:extLst>
            </p:cNvPr>
            <p:cNvSpPr txBox="1">
              <a:spLocks/>
            </p:cNvSpPr>
            <p:nvPr/>
          </p:nvSpPr>
          <p:spPr>
            <a:xfrm>
              <a:off x="6293520" y="-230964"/>
              <a:ext cx="5154967" cy="1237274"/>
            </a:xfrm>
            <a:prstGeom prst="rect">
              <a:avLst/>
            </a:prstGeom>
            <a:noFill/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pt-BR" sz="3200" b="1" dirty="0">
                  <a:solidFill>
                    <a:srgbClr val="00519F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Comitê Técnico de Saúde da População Negra</a:t>
              </a:r>
            </a:p>
          </p:txBody>
        </p:sp>
      </p:grpSp>
      <p:sp>
        <p:nvSpPr>
          <p:cNvPr id="27" name="Fluxograma: Processo 26">
            <a:extLst>
              <a:ext uri="{FF2B5EF4-FFF2-40B4-BE49-F238E27FC236}">
                <a16:creationId xmlns:a16="http://schemas.microsoft.com/office/drawing/2014/main" xmlns="" id="{73755FD9-7DF5-70F3-ABDF-D9198BF1C1F7}"/>
              </a:ext>
            </a:extLst>
          </p:cNvPr>
          <p:cNvSpPr/>
          <p:nvPr/>
        </p:nvSpPr>
        <p:spPr>
          <a:xfrm>
            <a:off x="8130648" y="5228513"/>
            <a:ext cx="901277" cy="182989"/>
          </a:xfrm>
          <a:prstGeom prst="flowChartProcess">
            <a:avLst/>
          </a:prstGeom>
          <a:solidFill>
            <a:srgbClr val="E7F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343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xograma: Processo 5">
            <a:extLst>
              <a:ext uri="{FF2B5EF4-FFF2-40B4-BE49-F238E27FC236}">
                <a16:creationId xmlns:a16="http://schemas.microsoft.com/office/drawing/2014/main" xmlns="" id="{F433DE0E-763C-47A7-8720-3782143688DA}"/>
              </a:ext>
            </a:extLst>
          </p:cNvPr>
          <p:cNvSpPr/>
          <p:nvPr/>
        </p:nvSpPr>
        <p:spPr>
          <a:xfrm rot="5400000">
            <a:off x="5919033" y="-5474627"/>
            <a:ext cx="587828" cy="1195811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59BFBF1-376B-42BD-B69E-BEB051AD2C10}"/>
              </a:ext>
            </a:extLst>
          </p:cNvPr>
          <p:cNvSpPr txBox="1"/>
          <p:nvPr/>
        </p:nvSpPr>
        <p:spPr>
          <a:xfrm>
            <a:off x="233892" y="244344"/>
            <a:ext cx="1172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pt-BR" sz="2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Plano Municipal de </a:t>
            </a:r>
            <a:r>
              <a:rPr lang="en-US" altLang="pt-BR" sz="24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Políticas</a:t>
            </a:r>
            <a:r>
              <a:rPr lang="en-US" altLang="pt-BR" sz="2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de </a:t>
            </a:r>
            <a:r>
              <a:rPr lang="en-US" altLang="pt-BR" sz="24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Promoção</a:t>
            </a:r>
            <a:r>
              <a:rPr lang="en-US" altLang="pt-BR" sz="2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de </a:t>
            </a:r>
            <a:r>
              <a:rPr lang="en-US" altLang="pt-BR" sz="24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Igualdade</a:t>
            </a:r>
            <a:r>
              <a:rPr lang="en-US" altLang="pt-BR" sz="2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Racial </a:t>
            </a:r>
            <a:r>
              <a:rPr lang="pt-BR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PLAMPIR</a:t>
            </a:r>
            <a:endParaRPr lang="pt-BR" sz="2400" b="1" dirty="0">
              <a:solidFill>
                <a:srgbClr val="00519F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25365528-2A33-4C0E-A2E6-A72AC34C0380}"/>
              </a:ext>
            </a:extLst>
          </p:cNvPr>
          <p:cNvSpPr txBox="1">
            <a:spLocks/>
          </p:cNvSpPr>
          <p:nvPr/>
        </p:nvSpPr>
        <p:spPr>
          <a:xfrm>
            <a:off x="768000" y="1301896"/>
            <a:ext cx="10656000" cy="1624184"/>
          </a:xfrm>
          <a:prstGeom prst="rect">
            <a:avLst/>
          </a:prstGeom>
          <a:solidFill>
            <a:srgbClr val="EBF0F9"/>
          </a:solidFill>
        </p:spPr>
        <p:txBody>
          <a:bodyPr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</a:rPr>
              <a:t>Objetivo:</a:t>
            </a:r>
          </a:p>
          <a:p>
            <a:pPr marL="179388" lvl="2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Reduzir as desigualdades étnico-raciais no Município de Campinas, com ênfase na população negra, nos povos indígenas e ciganos. </a:t>
            </a:r>
          </a:p>
        </p:txBody>
      </p:sp>
      <p:sp>
        <p:nvSpPr>
          <p:cNvPr id="9" name="Fluxograma: Processo 8">
            <a:extLst>
              <a:ext uri="{FF2B5EF4-FFF2-40B4-BE49-F238E27FC236}">
                <a16:creationId xmlns:a16="http://schemas.microsoft.com/office/drawing/2014/main" xmlns="" id="{3525633B-C351-45D7-9942-6AB4C1412E5B}"/>
              </a:ext>
            </a:extLst>
          </p:cNvPr>
          <p:cNvSpPr/>
          <p:nvPr/>
        </p:nvSpPr>
        <p:spPr>
          <a:xfrm rot="5400000">
            <a:off x="-115671" y="2042409"/>
            <a:ext cx="1624182" cy="143160"/>
          </a:xfrm>
          <a:prstGeom prst="flowChartProcess">
            <a:avLst/>
          </a:prstGeom>
          <a:solidFill>
            <a:srgbClr val="E7F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_x00000">
            <a:extLst>
              <a:ext uri="{FF2B5EF4-FFF2-40B4-BE49-F238E27FC236}">
                <a16:creationId xmlns:a16="http://schemas.microsoft.com/office/drawing/2014/main" xmlns="" id="{A61D5C31-A1A4-7127-989E-1171B2757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502" y="2784653"/>
            <a:ext cx="2132477" cy="30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170220D5-918F-EB43-8E62-F27B01430D90}"/>
              </a:ext>
            </a:extLst>
          </p:cNvPr>
          <p:cNvSpPr txBox="1"/>
          <p:nvPr/>
        </p:nvSpPr>
        <p:spPr>
          <a:xfrm>
            <a:off x="1086522" y="3111127"/>
            <a:ext cx="7866959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2" indent="0" algn="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Cabe ao </a:t>
            </a:r>
            <a:r>
              <a:rPr lang="pt-BR" sz="1800" dirty="0">
                <a:solidFill>
                  <a:srgbClr val="002060"/>
                </a:solidFill>
              </a:rPr>
              <a:t>Conselho de Desenvolvimento e Participação da Comunidade Negra de Campinas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a avaliação e o monitoramento da execução do PLAMPIR. </a:t>
            </a:r>
          </a:p>
          <a:p>
            <a:pPr marL="179388" lvl="2" indent="0" algn="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179388" lvl="2" indent="0" algn="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pt-BR" sz="1800" dirty="0">
                <a:solidFill>
                  <a:srgbClr val="002060"/>
                </a:solidFill>
              </a:rPr>
              <a:t>Coordenadoria Setorial de Promoção da Igualdade Racial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 é responsável pela coordenação das ações e da articulação institucional necessárias à implementação do plano.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A79D80B9-C326-0F48-8938-EB7EF2F7D691}"/>
              </a:ext>
            </a:extLst>
          </p:cNvPr>
          <p:cNvSpPr/>
          <p:nvPr/>
        </p:nvSpPr>
        <p:spPr>
          <a:xfrm>
            <a:off x="818145" y="6265355"/>
            <a:ext cx="5608033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Plano Municipal de Políticas de Promoção de Igualdade Racial</a:t>
            </a:r>
          </a:p>
        </p:txBody>
      </p:sp>
    </p:spTree>
    <p:extLst>
      <p:ext uri="{BB962C8B-B14F-4D97-AF65-F5344CB8AC3E}">
        <p14:creationId xmlns:p14="http://schemas.microsoft.com/office/powerpoint/2010/main" val="40767054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0680EF32-E7EC-0BC7-866C-4FD1E4DA13D0}"/>
              </a:ext>
            </a:extLst>
          </p:cNvPr>
          <p:cNvSpPr txBox="1">
            <a:spLocks/>
          </p:cNvSpPr>
          <p:nvPr/>
        </p:nvSpPr>
        <p:spPr>
          <a:xfrm>
            <a:off x="1123144" y="1554159"/>
            <a:ext cx="10239843" cy="4272613"/>
          </a:xfrm>
          <a:prstGeom prst="rect">
            <a:avLst/>
          </a:prstGeom>
          <a:solidFill>
            <a:srgbClr val="EBF0F9"/>
          </a:solidFill>
        </p:spPr>
        <p:txBody>
          <a:bodyPr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282C8E7-6601-4F3A-A51E-B0893451B291}"/>
              </a:ext>
            </a:extLst>
          </p:cNvPr>
          <p:cNvSpPr txBox="1"/>
          <p:nvPr/>
        </p:nvSpPr>
        <p:spPr>
          <a:xfrm>
            <a:off x="355145" y="364663"/>
            <a:ext cx="113948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Comissão</a:t>
            </a:r>
            <a:r>
              <a:rPr lang="en-US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Intersetorial</a:t>
            </a:r>
            <a:r>
              <a:rPr lang="en-US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para </a:t>
            </a:r>
            <a:r>
              <a:rPr lang="en-US" sz="30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implementação</a:t>
            </a:r>
            <a:r>
              <a:rPr lang="en-US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 </a:t>
            </a:r>
            <a:r>
              <a:rPr lang="en-US" alt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Plano Municipal de </a:t>
            </a:r>
            <a:r>
              <a:rPr lang="en-US" altLang="pt-BR" sz="30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Políticas</a:t>
            </a:r>
            <a:r>
              <a:rPr lang="en-US" alt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de </a:t>
            </a:r>
            <a:r>
              <a:rPr lang="en-US" altLang="pt-BR" sz="30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Promoção</a:t>
            </a:r>
            <a:r>
              <a:rPr lang="en-US" alt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de </a:t>
            </a:r>
            <a:r>
              <a:rPr lang="en-US" altLang="pt-BR" sz="30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Igualdade</a:t>
            </a:r>
            <a:r>
              <a:rPr lang="en-US" alt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Racial</a:t>
            </a:r>
          </a:p>
          <a:p>
            <a:endParaRPr lang="en-US" altLang="pt-BR" sz="3000" b="1" dirty="0">
              <a:solidFill>
                <a:srgbClr val="00519F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A2E1705-61A1-4FFB-929C-08AB018E228B}"/>
              </a:ext>
            </a:extLst>
          </p:cNvPr>
          <p:cNvSpPr/>
          <p:nvPr/>
        </p:nvSpPr>
        <p:spPr>
          <a:xfrm>
            <a:off x="818145" y="6265355"/>
            <a:ext cx="5608033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Plano Municipal de Políticas de Promoção de Igualdade Racial</a:t>
            </a:r>
          </a:p>
        </p:txBody>
      </p:sp>
      <p:sp>
        <p:nvSpPr>
          <p:cNvPr id="5" name="Fluxograma: Processo 4">
            <a:extLst>
              <a:ext uri="{FF2B5EF4-FFF2-40B4-BE49-F238E27FC236}">
                <a16:creationId xmlns:a16="http://schemas.microsoft.com/office/drawing/2014/main" xmlns="" id="{7EC64657-7A56-0024-233B-71DF1F6609FA}"/>
              </a:ext>
            </a:extLst>
          </p:cNvPr>
          <p:cNvSpPr/>
          <p:nvPr/>
        </p:nvSpPr>
        <p:spPr>
          <a:xfrm rot="5400000">
            <a:off x="-1065510" y="3634816"/>
            <a:ext cx="4272613" cy="111304"/>
          </a:xfrm>
          <a:prstGeom prst="flowChartProcess">
            <a:avLst/>
          </a:prstGeom>
          <a:solidFill>
            <a:srgbClr val="E7F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98FF8F3-FDFE-C3BC-6BC4-B549598C7A93}"/>
              </a:ext>
            </a:extLst>
          </p:cNvPr>
          <p:cNvSpPr txBox="1"/>
          <p:nvPr/>
        </p:nvSpPr>
        <p:spPr>
          <a:xfrm>
            <a:off x="355145" y="1587151"/>
            <a:ext cx="1100784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8063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Julho / 2010 : 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Lei federal 10.288 institui o Estatuto de Igualdade Racial</a:t>
            </a:r>
          </a:p>
          <a:p>
            <a:pPr marL="893763" lvl="2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1008063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Abril /2016: 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Adesão do município de Campinas ao Sistema Nacional de Promoção da Igualdade Racial (</a:t>
            </a:r>
            <a:r>
              <a:rPr lang="pt-BR" sz="1800" dirty="0" err="1">
                <a:solidFill>
                  <a:schemeClr val="accent1">
                    <a:lumMod val="75000"/>
                  </a:schemeClr>
                </a:solidFill>
              </a:rPr>
              <a:t>Sinapir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893763" lvl="2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1008063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Setembro / 2017: 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Conferência Municipal para Promoção da Igualdade Racial em Campinas</a:t>
            </a:r>
          </a:p>
          <a:p>
            <a:pPr marL="893763" lvl="2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1008063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Primeiro semestre / 2018: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Encaminhamento da síntese das propostas às Secretarias Municipais (</a:t>
            </a:r>
            <a:r>
              <a:rPr lang="pt-BR" sz="1800" u="sng" dirty="0">
                <a:solidFill>
                  <a:schemeClr val="accent1">
                    <a:lumMod val="75000"/>
                  </a:schemeClr>
                </a:solidFill>
              </a:rPr>
              <a:t>Grupo de  Trabalho Intersetorial para Implantação do Plano PIR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) e a  Consulta Pública por internet (</a:t>
            </a:r>
            <a:r>
              <a:rPr lang="pt-BR" sz="1800" u="sng" dirty="0">
                <a:solidFill>
                  <a:schemeClr val="accent1">
                    <a:lumMod val="75000"/>
                  </a:schemeClr>
                </a:solidFill>
              </a:rPr>
              <a:t>Grupo de  Trabalho Intersetorial para Implantação do Plano PIR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893763" lvl="2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893763" lvl="2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722313" lvl="2">
              <a:spcAft>
                <a:spcPts val="600"/>
              </a:spcAft>
            </a:pPr>
            <a:r>
              <a:rPr lang="pt-BR" sz="1800" b="1" dirty="0">
                <a:solidFill>
                  <a:srgbClr val="002060"/>
                </a:solidFill>
              </a:rPr>
              <a:t>	Março / 2022: 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Reunião da Comissão Intersetorial para Implantação do Plano PIR (</a:t>
            </a:r>
            <a:r>
              <a:rPr lang="pt-BR" sz="1800" u="sng" dirty="0">
                <a:solidFill>
                  <a:schemeClr val="accent1">
                    <a:lumMod val="75000"/>
                  </a:schemeClr>
                </a:solidFill>
              </a:rPr>
              <a:t>construção de cronograma de implantação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E07BC028-7EB7-31F0-1A05-8AB8BE3C2ED8}"/>
              </a:ext>
            </a:extLst>
          </p:cNvPr>
          <p:cNvGrpSpPr/>
          <p:nvPr/>
        </p:nvGrpSpPr>
        <p:grpSpPr>
          <a:xfrm>
            <a:off x="736091" y="4884757"/>
            <a:ext cx="546131" cy="386092"/>
            <a:chOff x="3447690" y="2433249"/>
            <a:chExt cx="1949450" cy="2046942"/>
          </a:xfrm>
          <a:solidFill>
            <a:srgbClr val="002060"/>
          </a:solidFill>
        </p:grpSpPr>
        <p:sp>
          <p:nvSpPr>
            <p:cNvPr id="9" name="Seta: Divisa 8">
              <a:extLst>
                <a:ext uri="{FF2B5EF4-FFF2-40B4-BE49-F238E27FC236}">
                  <a16:creationId xmlns:a16="http://schemas.microsoft.com/office/drawing/2014/main" xmlns="" id="{0C491098-5F68-A2E1-8927-5A6DE25EA00E}"/>
                </a:ext>
              </a:extLst>
            </p:cNvPr>
            <p:cNvSpPr/>
            <p:nvPr/>
          </p:nvSpPr>
          <p:spPr>
            <a:xfrm>
              <a:off x="3447690" y="2433249"/>
              <a:ext cx="1072197" cy="2046942"/>
            </a:xfrm>
            <a:prstGeom prst="chevron">
              <a:avLst>
                <a:gd name="adj" fmla="val 6231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" name="Seta: Divisa 9">
              <a:extLst>
                <a:ext uri="{FF2B5EF4-FFF2-40B4-BE49-F238E27FC236}">
                  <a16:creationId xmlns:a16="http://schemas.microsoft.com/office/drawing/2014/main" xmlns="" id="{1ED483CE-C186-56CC-98AB-7BD43F395A5C}"/>
                </a:ext>
              </a:extLst>
            </p:cNvPr>
            <p:cNvSpPr/>
            <p:nvPr/>
          </p:nvSpPr>
          <p:spPr>
            <a:xfrm>
              <a:off x="4324943" y="2433249"/>
              <a:ext cx="1072197" cy="2046942"/>
            </a:xfrm>
            <a:prstGeom prst="chevron">
              <a:avLst>
                <a:gd name="adj" fmla="val 6231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0595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0680EF32-E7EC-0BC7-866C-4FD1E4DA13D0}"/>
              </a:ext>
            </a:extLst>
          </p:cNvPr>
          <p:cNvSpPr txBox="1">
            <a:spLocks/>
          </p:cNvSpPr>
          <p:nvPr/>
        </p:nvSpPr>
        <p:spPr>
          <a:xfrm>
            <a:off x="8075679" y="1230048"/>
            <a:ext cx="3234959" cy="4645803"/>
          </a:xfrm>
          <a:prstGeom prst="rect">
            <a:avLst/>
          </a:prstGeom>
          <a:solidFill>
            <a:srgbClr val="EBF0F9"/>
          </a:solidFill>
        </p:spPr>
        <p:txBody>
          <a:bodyPr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A2E1705-61A1-4FFB-929C-08AB018E228B}"/>
              </a:ext>
            </a:extLst>
          </p:cNvPr>
          <p:cNvSpPr/>
          <p:nvPr/>
        </p:nvSpPr>
        <p:spPr>
          <a:xfrm>
            <a:off x="818145" y="6265355"/>
            <a:ext cx="5608033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Plano Municipal de Políticas de Promoção de Igualdade Racial</a:t>
            </a:r>
          </a:p>
        </p:txBody>
      </p:sp>
      <p:sp>
        <p:nvSpPr>
          <p:cNvPr id="5" name="Fluxograma: Processo 4">
            <a:extLst>
              <a:ext uri="{FF2B5EF4-FFF2-40B4-BE49-F238E27FC236}">
                <a16:creationId xmlns:a16="http://schemas.microsoft.com/office/drawing/2014/main" xmlns="" id="{7EC64657-7A56-0024-233B-71DF1F6609FA}"/>
              </a:ext>
            </a:extLst>
          </p:cNvPr>
          <p:cNvSpPr/>
          <p:nvPr/>
        </p:nvSpPr>
        <p:spPr>
          <a:xfrm rot="5400000">
            <a:off x="9052643" y="3506549"/>
            <a:ext cx="4627297" cy="111309"/>
          </a:xfrm>
          <a:prstGeom prst="flowChartProcess">
            <a:avLst/>
          </a:prstGeom>
          <a:solidFill>
            <a:srgbClr val="E7F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luxograma: Processo 13">
            <a:extLst>
              <a:ext uri="{FF2B5EF4-FFF2-40B4-BE49-F238E27FC236}">
                <a16:creationId xmlns:a16="http://schemas.microsoft.com/office/drawing/2014/main" xmlns="" id="{6134C0BA-9EB9-3B5B-A854-5E65095F5716}"/>
              </a:ext>
            </a:extLst>
          </p:cNvPr>
          <p:cNvSpPr/>
          <p:nvPr/>
        </p:nvSpPr>
        <p:spPr>
          <a:xfrm rot="5400000">
            <a:off x="5919033" y="-5474627"/>
            <a:ext cx="587828" cy="1195811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06F455DB-9718-58F6-249E-D0609D7D2C0C}"/>
              </a:ext>
            </a:extLst>
          </p:cNvPr>
          <p:cNvSpPr txBox="1"/>
          <p:nvPr/>
        </p:nvSpPr>
        <p:spPr>
          <a:xfrm>
            <a:off x="233892" y="244344"/>
            <a:ext cx="1172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pt-BR" sz="2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Plano Municipal de </a:t>
            </a:r>
            <a:r>
              <a:rPr lang="en-US" altLang="pt-BR" sz="24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Políticas</a:t>
            </a:r>
            <a:r>
              <a:rPr lang="en-US" altLang="pt-BR" sz="2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de </a:t>
            </a:r>
            <a:r>
              <a:rPr lang="en-US" altLang="pt-BR" sz="24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Promoção</a:t>
            </a:r>
            <a:r>
              <a:rPr lang="en-US" altLang="pt-BR" sz="2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de </a:t>
            </a:r>
            <a:r>
              <a:rPr lang="en-US" altLang="pt-BR" sz="24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Igualdade</a:t>
            </a:r>
            <a:r>
              <a:rPr lang="en-US" altLang="pt-BR" sz="2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Racial </a:t>
            </a:r>
            <a:r>
              <a:rPr lang="pt-BR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PLAMPIR</a:t>
            </a:r>
            <a:endParaRPr lang="pt-BR" sz="2400" b="1" dirty="0">
              <a:solidFill>
                <a:srgbClr val="00519F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6D050301-A871-5748-FAF8-25E92BD9FF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434059"/>
              </p:ext>
            </p:extLst>
          </p:nvPr>
        </p:nvGraphicFramePr>
        <p:xfrm>
          <a:off x="1721222" y="1440378"/>
          <a:ext cx="4184745" cy="435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m de Bitmap" r:id="rId4" imgW="5153040" imgH="4390920" progId="Paint.Picture">
                  <p:embed/>
                </p:oleObj>
              </mc:Choice>
              <mc:Fallback>
                <p:oleObj name="Imagem de Bitmap" r:id="rId4" imgW="5153040" imgH="4390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222" y="1440378"/>
                        <a:ext cx="4184745" cy="435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_x000020">
            <a:extLst>
              <a:ext uri="{FF2B5EF4-FFF2-40B4-BE49-F238E27FC236}">
                <a16:creationId xmlns:a16="http://schemas.microsoft.com/office/drawing/2014/main" xmlns="" id="{F67ADE40-1503-B350-8DEC-D42E3843C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370" y="1479839"/>
            <a:ext cx="3234959" cy="456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94156978-7846-B0A6-A936-9D830B3E69AF}"/>
              </a:ext>
            </a:extLst>
          </p:cNvPr>
          <p:cNvGrpSpPr/>
          <p:nvPr/>
        </p:nvGrpSpPr>
        <p:grpSpPr>
          <a:xfrm rot="10800000">
            <a:off x="6629781" y="3429000"/>
            <a:ext cx="720000" cy="900000"/>
            <a:chOff x="3447690" y="2433249"/>
            <a:chExt cx="1949450" cy="2046942"/>
          </a:xfrm>
        </p:grpSpPr>
        <p:sp>
          <p:nvSpPr>
            <p:cNvPr id="18" name="Seta: Divisa 17">
              <a:extLst>
                <a:ext uri="{FF2B5EF4-FFF2-40B4-BE49-F238E27FC236}">
                  <a16:creationId xmlns:a16="http://schemas.microsoft.com/office/drawing/2014/main" xmlns="" id="{0CB25C1D-01D3-5050-9549-6CFC95FC0C20}"/>
                </a:ext>
              </a:extLst>
            </p:cNvPr>
            <p:cNvSpPr/>
            <p:nvPr/>
          </p:nvSpPr>
          <p:spPr>
            <a:xfrm>
              <a:off x="3447690" y="2433249"/>
              <a:ext cx="1072197" cy="2046942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Seta: Divisa 18">
              <a:extLst>
                <a:ext uri="{FF2B5EF4-FFF2-40B4-BE49-F238E27FC236}">
                  <a16:creationId xmlns:a16="http://schemas.microsoft.com/office/drawing/2014/main" xmlns="" id="{136D2AB3-C1FC-5B48-2613-9AAAA60EA079}"/>
                </a:ext>
              </a:extLst>
            </p:cNvPr>
            <p:cNvSpPr/>
            <p:nvPr/>
          </p:nvSpPr>
          <p:spPr>
            <a:xfrm>
              <a:off x="4324943" y="2433249"/>
              <a:ext cx="1072197" cy="2046942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8BEF247-E19C-B2D3-56F6-0693188E4F3E}"/>
              </a:ext>
            </a:extLst>
          </p:cNvPr>
          <p:cNvSpPr txBox="1"/>
          <p:nvPr/>
        </p:nvSpPr>
        <p:spPr>
          <a:xfrm>
            <a:off x="-138539" y="5875851"/>
            <a:ext cx="1100784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lvl="2">
              <a:spcAft>
                <a:spcPts val="600"/>
              </a:spcAft>
            </a:pP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Fonte: 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Plano Municipal de Politicas de Promoção da Igualdade Racial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624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3CB707A9-07E9-EAFF-8531-E40CC295F9F1}"/>
              </a:ext>
            </a:extLst>
          </p:cNvPr>
          <p:cNvGrpSpPr/>
          <p:nvPr/>
        </p:nvGrpSpPr>
        <p:grpSpPr>
          <a:xfrm>
            <a:off x="8435100" y="3429000"/>
            <a:ext cx="2445130" cy="2713614"/>
            <a:chOff x="8435100" y="3429000"/>
            <a:chExt cx="2445130" cy="2713614"/>
          </a:xfrm>
        </p:grpSpPr>
        <p:sp>
          <p:nvSpPr>
            <p:cNvPr id="35" name="Fluxograma: Processo 34">
              <a:extLst>
                <a:ext uri="{FF2B5EF4-FFF2-40B4-BE49-F238E27FC236}">
                  <a16:creationId xmlns:a16="http://schemas.microsoft.com/office/drawing/2014/main" xmlns="" id="{F9AC002D-C246-4265-8010-6EC9567CCE93}"/>
                </a:ext>
              </a:extLst>
            </p:cNvPr>
            <p:cNvSpPr/>
            <p:nvPr/>
          </p:nvSpPr>
          <p:spPr>
            <a:xfrm rot="5400000">
              <a:off x="8892065" y="4083125"/>
              <a:ext cx="1419725" cy="111475"/>
            </a:xfrm>
            <a:prstGeom prst="flowChartProcess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xmlns="" id="{CB88CCCB-9D4B-C769-E9C3-B7433D78B978}"/>
                </a:ext>
              </a:extLst>
            </p:cNvPr>
            <p:cNvGrpSpPr/>
            <p:nvPr/>
          </p:nvGrpSpPr>
          <p:grpSpPr>
            <a:xfrm>
              <a:off x="8435100" y="4300923"/>
              <a:ext cx="2445130" cy="1841691"/>
              <a:chOff x="8294965" y="4288100"/>
              <a:chExt cx="2108643" cy="1458588"/>
            </a:xfrm>
          </p:grpSpPr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xmlns="" id="{874219B7-6FF9-811C-8127-6E222D3A51B2}"/>
                  </a:ext>
                </a:extLst>
              </p:cNvPr>
              <p:cNvSpPr/>
              <p:nvPr/>
            </p:nvSpPr>
            <p:spPr>
              <a:xfrm>
                <a:off x="8294965" y="4288100"/>
                <a:ext cx="2108643" cy="1458588"/>
              </a:xfrm>
              <a:prstGeom prst="rect">
                <a:avLst/>
              </a:prstGeom>
              <a:solidFill>
                <a:srgbClr val="E7F2E2"/>
              </a:solidFill>
              <a:ln>
                <a:solidFill>
                  <a:srgbClr val="E7F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BECEEC"/>
                  </a:solidFill>
                </a:endParaRPr>
              </a:p>
            </p:txBody>
          </p:sp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xmlns="" id="{A73BE429-09D8-C6E4-CA68-27212D7A98EF}"/>
                  </a:ext>
                </a:extLst>
              </p:cNvPr>
              <p:cNvSpPr txBox="1"/>
              <p:nvPr/>
            </p:nvSpPr>
            <p:spPr>
              <a:xfrm>
                <a:off x="8467345" y="4477122"/>
                <a:ext cx="1763881" cy="11700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solidFill>
                      <a:srgbClr val="002060"/>
                    </a:solidFill>
                  </a:rPr>
                  <a:t>10/06 – Noroeste</a:t>
                </a:r>
              </a:p>
              <a:p>
                <a:r>
                  <a:rPr lang="pt-BR" dirty="0">
                    <a:solidFill>
                      <a:srgbClr val="002060"/>
                    </a:solidFill>
                  </a:rPr>
                  <a:t>15/06 – Norte</a:t>
                </a:r>
              </a:p>
              <a:p>
                <a:r>
                  <a:rPr lang="pt-BR" dirty="0">
                    <a:solidFill>
                      <a:srgbClr val="002060"/>
                    </a:solidFill>
                  </a:rPr>
                  <a:t>24/06 – Sul</a:t>
                </a:r>
              </a:p>
              <a:p>
                <a:r>
                  <a:rPr lang="pt-BR" dirty="0">
                    <a:solidFill>
                      <a:srgbClr val="002060"/>
                    </a:solidFill>
                  </a:rPr>
                  <a:t>01/07 – Leste</a:t>
                </a:r>
              </a:p>
              <a:p>
                <a:r>
                  <a:rPr lang="pt-BR" dirty="0">
                    <a:solidFill>
                      <a:srgbClr val="002060"/>
                    </a:solidFill>
                  </a:rPr>
                  <a:t>19/08 – Sudoeste</a:t>
                </a:r>
              </a:p>
            </p:txBody>
          </p:sp>
        </p:grp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xmlns="" id="{6FC83DDE-FCB1-47BA-BCB1-9A295F0C3B20}"/>
              </a:ext>
            </a:extLst>
          </p:cNvPr>
          <p:cNvGrpSpPr/>
          <p:nvPr/>
        </p:nvGrpSpPr>
        <p:grpSpPr>
          <a:xfrm>
            <a:off x="7247519" y="2736470"/>
            <a:ext cx="4319738" cy="1080000"/>
            <a:chOff x="6382425" y="2353489"/>
            <a:chExt cx="4875826" cy="1080000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xmlns="" id="{1D024B46-F6F3-40C4-AF51-FCC72FF79D38}"/>
                </a:ext>
              </a:extLst>
            </p:cNvPr>
            <p:cNvSpPr/>
            <p:nvPr/>
          </p:nvSpPr>
          <p:spPr>
            <a:xfrm>
              <a:off x="6382425" y="2353489"/>
              <a:ext cx="4875826" cy="540000"/>
            </a:xfrm>
            <a:prstGeom prst="rect">
              <a:avLst/>
            </a:prstGeom>
            <a:solidFill>
              <a:srgbClr val="EBF0F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accent1">
                      <a:lumMod val="75000"/>
                    </a:schemeClr>
                  </a:solidFill>
                </a:rPr>
                <a:t>5 oficinas (1 por DISTRITO)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D18460F0-5117-4BDA-BF48-999AA600CE90}"/>
                </a:ext>
              </a:extLst>
            </p:cNvPr>
            <p:cNvSpPr/>
            <p:nvPr/>
          </p:nvSpPr>
          <p:spPr>
            <a:xfrm>
              <a:off x="6382425" y="2893489"/>
              <a:ext cx="4875826" cy="540000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chemeClr val="accent1">
                      <a:lumMod val="75000"/>
                    </a:schemeClr>
                  </a:solidFill>
                </a:rPr>
                <a:t>4 horas – dupla de facilitadores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B5312659-2011-4A84-B99C-0548A78B0E26}"/>
              </a:ext>
            </a:extLst>
          </p:cNvPr>
          <p:cNvSpPr txBox="1"/>
          <p:nvPr/>
        </p:nvSpPr>
        <p:spPr>
          <a:xfrm>
            <a:off x="233892" y="232770"/>
            <a:ext cx="117242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75" indent="-2873375"/>
            <a:r>
              <a:rPr lang="pt-BR" sz="30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Proposta para a oficina:  TODA A SAÚDE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80FBAC61-48D9-CCAD-E11F-CF5B916DEF2B}"/>
              </a:ext>
            </a:extLst>
          </p:cNvPr>
          <p:cNvGrpSpPr/>
          <p:nvPr/>
        </p:nvGrpSpPr>
        <p:grpSpPr>
          <a:xfrm>
            <a:off x="472540" y="1572932"/>
            <a:ext cx="5530041" cy="3708931"/>
            <a:chOff x="814087" y="1977766"/>
            <a:chExt cx="3924000" cy="2179769"/>
          </a:xfrm>
        </p:grpSpPr>
        <p:sp>
          <p:nvSpPr>
            <p:cNvPr id="26" name="Espaço Reservado para Conteúdo 2">
              <a:extLst>
                <a:ext uri="{FF2B5EF4-FFF2-40B4-BE49-F238E27FC236}">
                  <a16:creationId xmlns:a16="http://schemas.microsoft.com/office/drawing/2014/main" xmlns="" id="{0DCE5C07-B8B0-4641-9132-457EBE31C813}"/>
                </a:ext>
              </a:extLst>
            </p:cNvPr>
            <p:cNvSpPr txBox="1">
              <a:spLocks/>
            </p:cNvSpPr>
            <p:nvPr/>
          </p:nvSpPr>
          <p:spPr>
            <a:xfrm>
              <a:off x="922087" y="1987843"/>
              <a:ext cx="3816000" cy="2088000"/>
            </a:xfrm>
            <a:prstGeom prst="rect">
              <a:avLst/>
            </a:prstGeom>
            <a:solidFill>
              <a:srgbClr val="E6E6E6"/>
            </a:solidFill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-228600"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xmlns="" r:embed="rId4"/>
                      </a:ext>
                    </a:extLst>
                  </a:blip>
                </a:buBlip>
              </a:pPr>
              <a:r>
                <a:rPr lang="pt-BR" sz="2000" dirty="0">
                  <a:solidFill>
                    <a:schemeClr val="accent1">
                      <a:lumMod val="75000"/>
                    </a:schemeClr>
                  </a:solidFill>
                </a:rPr>
                <a:t>Contextualizar </a:t>
              </a:r>
              <a:r>
                <a:rPr lang="pt-BR" sz="2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 estruturas da Prefeitura e da SMS dentro deste plano</a:t>
              </a:r>
              <a:endParaRPr lang="pt-BR" sz="20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0" indent="-228600"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xmlns="" r:embed="rId4"/>
                      </a:ext>
                    </a:extLst>
                  </a:blip>
                </a:buBlip>
              </a:pPr>
              <a:r>
                <a:rPr lang="pt-BR" sz="2000" dirty="0">
                  <a:solidFill>
                    <a:schemeClr val="accent1">
                      <a:lumMod val="75000"/>
                    </a:schemeClr>
                  </a:solidFill>
                </a:rPr>
                <a:t>Contextualizar </a:t>
              </a:r>
              <a:r>
                <a:rPr lang="pt-BR" sz="2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 demandas de saúde da População Negra</a:t>
              </a:r>
              <a:endParaRPr lang="pt-BR" sz="20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0" indent="-228600"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xmlns="" r:embed="rId4"/>
                      </a:ext>
                    </a:extLst>
                  </a:blip>
                </a:buBlip>
              </a:pPr>
              <a:r>
                <a:rPr lang="pt-BR" sz="2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Apresentar os itens do Plano Municipal de Politicas de Promoção de Igualdade Racial</a:t>
              </a:r>
              <a:r>
                <a:rPr lang="pt-BR" sz="2000" dirty="0">
                  <a:solidFill>
                    <a:schemeClr val="accent1">
                      <a:lumMod val="75000"/>
                    </a:schemeClr>
                  </a:solidFill>
                </a:rPr>
                <a:t> e</a:t>
              </a:r>
            </a:p>
            <a:p>
              <a:pPr marL="0" indent="-228600"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xmlns="" r:embed="rId4"/>
                      </a:ext>
                    </a:extLst>
                  </a:blip>
                </a:buBlip>
              </a:pPr>
              <a:r>
                <a:rPr lang="pt-BR" sz="2000" dirty="0">
                  <a:solidFill>
                    <a:schemeClr val="accent1">
                      <a:lumMod val="75000"/>
                    </a:schemeClr>
                  </a:solidFill>
                </a:rPr>
                <a:t> Solicitar aos distritos seu </a:t>
              </a:r>
              <a:r>
                <a:rPr lang="pt-BR" sz="2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cronograma para efetivação de cada ponto programático</a:t>
              </a:r>
              <a:r>
                <a:rPr lang="pt-BR" sz="2000" dirty="0">
                  <a:solidFill>
                    <a:schemeClr val="accent1">
                      <a:lumMod val="75000"/>
                    </a:schemeClr>
                  </a:solidFill>
                </a:rPr>
                <a:t> do plano municipal</a:t>
              </a:r>
            </a:p>
          </p:txBody>
        </p:sp>
        <p:sp>
          <p:nvSpPr>
            <p:cNvPr id="15" name="Fluxograma: Processo 14">
              <a:extLst>
                <a:ext uri="{FF2B5EF4-FFF2-40B4-BE49-F238E27FC236}">
                  <a16:creationId xmlns:a16="http://schemas.microsoft.com/office/drawing/2014/main" xmlns="" id="{5FDB96CC-17EE-4AF0-8ECD-A7D7F70CC7AA}"/>
                </a:ext>
              </a:extLst>
            </p:cNvPr>
            <p:cNvSpPr/>
            <p:nvPr/>
          </p:nvSpPr>
          <p:spPr>
            <a:xfrm rot="5400000">
              <a:off x="-175913" y="2967766"/>
              <a:ext cx="2088000" cy="108000"/>
            </a:xfrm>
            <a:prstGeom prst="flowChartProcess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Fluxograma: Processo 24">
              <a:extLst>
                <a:ext uri="{FF2B5EF4-FFF2-40B4-BE49-F238E27FC236}">
                  <a16:creationId xmlns:a16="http://schemas.microsoft.com/office/drawing/2014/main" xmlns="" id="{5A3E86AA-F202-4A0C-863D-160B28CF0207}"/>
                </a:ext>
              </a:extLst>
            </p:cNvPr>
            <p:cNvSpPr/>
            <p:nvPr/>
          </p:nvSpPr>
          <p:spPr>
            <a:xfrm>
              <a:off x="814087" y="4049535"/>
              <a:ext cx="3816000" cy="108000"/>
            </a:xfrm>
            <a:prstGeom prst="flowChartProcess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xmlns="" id="{9089B5BD-A057-42C3-A1F3-E1E1A5793C54}"/>
              </a:ext>
            </a:extLst>
          </p:cNvPr>
          <p:cNvGrpSpPr/>
          <p:nvPr/>
        </p:nvGrpSpPr>
        <p:grpSpPr>
          <a:xfrm>
            <a:off x="6265050" y="2903251"/>
            <a:ext cx="720000" cy="900000"/>
            <a:chOff x="3447690" y="2433249"/>
            <a:chExt cx="1949450" cy="2046942"/>
          </a:xfrm>
        </p:grpSpPr>
        <p:sp>
          <p:nvSpPr>
            <p:cNvPr id="30" name="Seta: Divisa 29">
              <a:extLst>
                <a:ext uri="{FF2B5EF4-FFF2-40B4-BE49-F238E27FC236}">
                  <a16:creationId xmlns:a16="http://schemas.microsoft.com/office/drawing/2014/main" xmlns="" id="{3FDE7DD2-983C-4CF8-836D-72243E1AF402}"/>
                </a:ext>
              </a:extLst>
            </p:cNvPr>
            <p:cNvSpPr/>
            <p:nvPr/>
          </p:nvSpPr>
          <p:spPr>
            <a:xfrm>
              <a:off x="3447690" y="2433249"/>
              <a:ext cx="1072197" cy="2046942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2" name="Seta: Divisa 31">
              <a:extLst>
                <a:ext uri="{FF2B5EF4-FFF2-40B4-BE49-F238E27FC236}">
                  <a16:creationId xmlns:a16="http://schemas.microsoft.com/office/drawing/2014/main" xmlns="" id="{5B0083E5-60F7-47ED-B4E7-43FAB9C1D683}"/>
                </a:ext>
              </a:extLst>
            </p:cNvPr>
            <p:cNvSpPr/>
            <p:nvPr/>
          </p:nvSpPr>
          <p:spPr>
            <a:xfrm>
              <a:off x="4324943" y="2433249"/>
              <a:ext cx="1072197" cy="2046942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E159DCA3-0CDC-4D80-A8C8-E8A7C2D9DFE8}"/>
              </a:ext>
            </a:extLst>
          </p:cNvPr>
          <p:cNvSpPr txBox="1"/>
          <p:nvPr/>
        </p:nvSpPr>
        <p:spPr>
          <a:xfrm>
            <a:off x="4485088" y="763057"/>
            <a:ext cx="2730579" cy="369332"/>
          </a:xfrm>
          <a:prstGeom prst="rect">
            <a:avLst/>
          </a:prstGeom>
          <a:solidFill>
            <a:srgbClr val="E7F2E2"/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CRONOGRAMA</a:t>
            </a:r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39844172-E3C1-4946-8CA4-2A3583AD455C}"/>
              </a:ext>
            </a:extLst>
          </p:cNvPr>
          <p:cNvSpPr/>
          <p:nvPr/>
        </p:nvSpPr>
        <p:spPr>
          <a:xfrm>
            <a:off x="818145" y="6265355"/>
            <a:ext cx="5608033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Proposta de Reestruturação da SMS Campinas 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FE5C6ADC-7AFA-975A-067F-A66648725187}"/>
              </a:ext>
            </a:extLst>
          </p:cNvPr>
          <p:cNvGrpSpPr/>
          <p:nvPr/>
        </p:nvGrpSpPr>
        <p:grpSpPr>
          <a:xfrm>
            <a:off x="8338831" y="1319390"/>
            <a:ext cx="1890438" cy="1035021"/>
            <a:chOff x="8408282" y="4416630"/>
            <a:chExt cx="1890750" cy="997216"/>
          </a:xfrm>
        </p:grpSpPr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xmlns="" id="{0A50B784-5A75-32CB-8538-16524920B9F3}"/>
                </a:ext>
              </a:extLst>
            </p:cNvPr>
            <p:cNvSpPr/>
            <p:nvPr/>
          </p:nvSpPr>
          <p:spPr>
            <a:xfrm>
              <a:off x="8420314" y="4416630"/>
              <a:ext cx="1878718" cy="997216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BECEEC"/>
                </a:solidFill>
              </a:endParaRP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xmlns="" id="{2D38A673-5439-03E0-2B4C-3BEBF180F5CB}"/>
                </a:ext>
              </a:extLst>
            </p:cNvPr>
            <p:cNvSpPr txBox="1"/>
            <p:nvPr/>
          </p:nvSpPr>
          <p:spPr>
            <a:xfrm>
              <a:off x="8408282" y="4418324"/>
              <a:ext cx="1770433" cy="8896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</a:rPr>
                <a:t>Fechamento </a:t>
              </a:r>
              <a:r>
                <a:rPr lang="pt-BR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em</a:t>
              </a:r>
              <a:endParaRPr lang="pt-BR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</a:endParaRPr>
            </a:p>
            <a:p>
              <a:pPr algn="ctr"/>
              <a:endParaRPr lang="pt-BR" b="1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pt-BR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01/12/2022</a:t>
              </a:r>
              <a:endParaRPr lang="pt-BR" dirty="0">
                <a:solidFill>
                  <a:srgbClr val="002060"/>
                </a:solidFill>
              </a:endParaRPr>
            </a:p>
          </p:txBody>
        </p:sp>
      </p:grpSp>
      <p:sp>
        <p:nvSpPr>
          <p:cNvPr id="24" name="Retângulo 23"/>
          <p:cNvSpPr/>
          <p:nvPr/>
        </p:nvSpPr>
        <p:spPr>
          <a:xfrm>
            <a:off x="6186488" y="4386264"/>
            <a:ext cx="20764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+OU- 254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 GESTORES E TRABALHADORES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DA ÁREA DA SAÚDE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424474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A2E1705-61A1-4FFB-929C-08AB018E228B}"/>
              </a:ext>
            </a:extLst>
          </p:cNvPr>
          <p:cNvSpPr/>
          <p:nvPr/>
        </p:nvSpPr>
        <p:spPr>
          <a:xfrm>
            <a:off x="818145" y="6265355"/>
            <a:ext cx="5608033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Plano Municipal de Políticas de Promoção de Igualdade Racial</a:t>
            </a:r>
          </a:p>
        </p:txBody>
      </p:sp>
      <p:sp>
        <p:nvSpPr>
          <p:cNvPr id="14" name="Fluxograma: Processo 13">
            <a:extLst>
              <a:ext uri="{FF2B5EF4-FFF2-40B4-BE49-F238E27FC236}">
                <a16:creationId xmlns:a16="http://schemas.microsoft.com/office/drawing/2014/main" xmlns="" id="{6134C0BA-9EB9-3B5B-A854-5E65095F5716}"/>
              </a:ext>
            </a:extLst>
          </p:cNvPr>
          <p:cNvSpPr/>
          <p:nvPr/>
        </p:nvSpPr>
        <p:spPr>
          <a:xfrm rot="5400000">
            <a:off x="5919033" y="-5474627"/>
            <a:ext cx="587828" cy="1195811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06F455DB-9718-58F6-249E-D0609D7D2C0C}"/>
              </a:ext>
            </a:extLst>
          </p:cNvPr>
          <p:cNvSpPr txBox="1"/>
          <p:nvPr/>
        </p:nvSpPr>
        <p:spPr>
          <a:xfrm>
            <a:off x="233892" y="244344"/>
            <a:ext cx="1172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pt-BR" sz="2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Plano Municipal de </a:t>
            </a:r>
            <a:r>
              <a:rPr lang="en-US" altLang="pt-BR" sz="24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Políticas</a:t>
            </a:r>
            <a:r>
              <a:rPr lang="en-US" altLang="pt-BR" sz="2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de </a:t>
            </a:r>
            <a:r>
              <a:rPr lang="en-US" altLang="pt-BR" sz="24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Promoção</a:t>
            </a:r>
            <a:r>
              <a:rPr lang="en-US" altLang="pt-BR" sz="2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de </a:t>
            </a:r>
            <a:r>
              <a:rPr lang="en-US" altLang="pt-BR" sz="2400" b="1" dirty="0" err="1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Igualdade</a:t>
            </a:r>
            <a:r>
              <a:rPr lang="en-US" altLang="pt-BR" sz="2400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Racial </a:t>
            </a:r>
            <a:r>
              <a:rPr lang="pt-BR" b="1" dirty="0">
                <a:solidFill>
                  <a:srgbClr val="00519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PLAMPIR</a:t>
            </a:r>
            <a:endParaRPr lang="pt-BR" sz="2400" b="1" dirty="0">
              <a:solidFill>
                <a:srgbClr val="00519F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8" name="Espaço Reservado para Conteúdo 2">
            <a:extLst>
              <a:ext uri="{FF2B5EF4-FFF2-40B4-BE49-F238E27FC236}">
                <a16:creationId xmlns:a16="http://schemas.microsoft.com/office/drawing/2014/main" xmlns="" id="{A79605C5-42A4-FB39-8737-40BEB69593B0}"/>
              </a:ext>
            </a:extLst>
          </p:cNvPr>
          <p:cNvSpPr txBox="1">
            <a:spLocks/>
          </p:cNvSpPr>
          <p:nvPr/>
        </p:nvSpPr>
        <p:spPr>
          <a:xfrm>
            <a:off x="594361" y="1021080"/>
            <a:ext cx="4251960" cy="5151942"/>
          </a:xfrm>
          <a:prstGeom prst="rect">
            <a:avLst/>
          </a:prstGeom>
          <a:solidFill>
            <a:srgbClr val="EBF0F9"/>
          </a:solidFill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6588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Combate ao Racismo Institucional;</a:t>
            </a:r>
          </a:p>
          <a:p>
            <a:pPr marL="636588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636588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Inclusão e coleta do quesito raça/cor;</a:t>
            </a:r>
          </a:p>
          <a:p>
            <a:pPr marL="636588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636588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Promoção da equidade nas doenças/agravos de maior prevalência;</a:t>
            </a:r>
          </a:p>
          <a:p>
            <a:pPr marL="636588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636588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Participação Popular: </a:t>
            </a:r>
          </a:p>
        </p:txBody>
      </p:sp>
      <p:sp>
        <p:nvSpPr>
          <p:cNvPr id="9" name="Fluxograma: Processo 8">
            <a:extLst>
              <a:ext uri="{FF2B5EF4-FFF2-40B4-BE49-F238E27FC236}">
                <a16:creationId xmlns:a16="http://schemas.microsoft.com/office/drawing/2014/main" xmlns="" id="{D9C4EBEF-38D0-1C99-CA2E-5D2B7626B6D3}"/>
              </a:ext>
            </a:extLst>
          </p:cNvPr>
          <p:cNvSpPr/>
          <p:nvPr/>
        </p:nvSpPr>
        <p:spPr>
          <a:xfrm>
            <a:off x="594361" y="1021080"/>
            <a:ext cx="223784" cy="5151942"/>
          </a:xfrm>
          <a:prstGeom prst="flowChartProcess">
            <a:avLst/>
          </a:prstGeom>
          <a:solidFill>
            <a:srgbClr val="E7F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lvl="2" algn="just">
              <a:spcAft>
                <a:spcPts val="600"/>
              </a:spcAft>
            </a:pP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20D4F582-9646-EE24-FDBC-5C4E8AA0E047}"/>
              </a:ext>
            </a:extLst>
          </p:cNvPr>
          <p:cNvGrpSpPr/>
          <p:nvPr/>
        </p:nvGrpSpPr>
        <p:grpSpPr>
          <a:xfrm>
            <a:off x="4846321" y="1184412"/>
            <a:ext cx="6903887" cy="1837177"/>
            <a:chOff x="4846321" y="1184412"/>
            <a:chExt cx="6903887" cy="1837177"/>
          </a:xfrm>
        </p:grpSpPr>
        <p:sp>
          <p:nvSpPr>
            <p:cNvPr id="10" name="Fluxograma: Processo 9">
              <a:extLst>
                <a:ext uri="{FF2B5EF4-FFF2-40B4-BE49-F238E27FC236}">
                  <a16:creationId xmlns:a16="http://schemas.microsoft.com/office/drawing/2014/main" xmlns="" id="{FCB7D8E1-31E6-0ECB-2A49-2A231C0398D4}"/>
                </a:ext>
              </a:extLst>
            </p:cNvPr>
            <p:cNvSpPr/>
            <p:nvPr/>
          </p:nvSpPr>
          <p:spPr>
            <a:xfrm>
              <a:off x="5425440" y="1184412"/>
              <a:ext cx="6324768" cy="1837177"/>
            </a:xfrm>
            <a:prstGeom prst="flowChartProcess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9388" lvl="2" algn="just">
                <a:spcAft>
                  <a:spcPts val="600"/>
                </a:spcAft>
              </a:pPr>
              <a:r>
                <a:rPr lang="pt-BR" sz="2800" dirty="0">
                  <a:solidFill>
                    <a:schemeClr val="accent1">
                      <a:lumMod val="75000"/>
                    </a:schemeClr>
                  </a:solidFill>
                </a:rPr>
                <a:t>Os formulários municipais devem constar o quesito raça/cor, conforme IBGE, eliminando os </a:t>
              </a:r>
              <a:r>
                <a:rPr lang="pt-BR" sz="28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ignorados</a:t>
              </a:r>
              <a:r>
                <a:rPr lang="pt-BR" sz="2800" dirty="0">
                  <a:solidFill>
                    <a:schemeClr val="accent1">
                      <a:lumMod val="75000"/>
                    </a:schemeClr>
                  </a:solidFill>
                </a:rPr>
                <a:t> e </a:t>
              </a:r>
              <a:r>
                <a:rPr lang="pt-BR" sz="28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nulos</a:t>
              </a:r>
              <a:r>
                <a:rPr lang="pt-BR" sz="2800" dirty="0">
                  <a:solidFill>
                    <a:schemeClr val="accent1">
                      <a:lumMod val="75000"/>
                    </a:schemeClr>
                  </a:solidFill>
                </a:rPr>
                <a:t>;</a:t>
              </a:r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xmlns="" id="{016B31A9-CC96-3080-005E-17DB621A87CD}"/>
                </a:ext>
              </a:extLst>
            </p:cNvPr>
            <p:cNvGrpSpPr/>
            <p:nvPr/>
          </p:nvGrpSpPr>
          <p:grpSpPr>
            <a:xfrm rot="10800000">
              <a:off x="4846321" y="1653000"/>
              <a:ext cx="720000" cy="900000"/>
              <a:chOff x="3447690" y="2433249"/>
              <a:chExt cx="1949450" cy="2046942"/>
            </a:xfrm>
          </p:grpSpPr>
          <p:sp>
            <p:nvSpPr>
              <p:cNvPr id="16" name="Seta: Divisa 15">
                <a:extLst>
                  <a:ext uri="{FF2B5EF4-FFF2-40B4-BE49-F238E27FC236}">
                    <a16:creationId xmlns:a16="http://schemas.microsoft.com/office/drawing/2014/main" xmlns="" id="{606CA86B-82A0-E46C-1EE7-BE60FFD1ACE2}"/>
                  </a:ext>
                </a:extLst>
              </p:cNvPr>
              <p:cNvSpPr/>
              <p:nvPr/>
            </p:nvSpPr>
            <p:spPr>
              <a:xfrm>
                <a:off x="3447690" y="2433249"/>
                <a:ext cx="1072197" cy="2046942"/>
              </a:xfrm>
              <a:prstGeom prst="chevron">
                <a:avLst>
                  <a:gd name="adj" fmla="val 6231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Seta: Divisa 16">
                <a:extLst>
                  <a:ext uri="{FF2B5EF4-FFF2-40B4-BE49-F238E27FC236}">
                    <a16:creationId xmlns:a16="http://schemas.microsoft.com/office/drawing/2014/main" xmlns="" id="{823869F9-0F09-BF9C-7F6A-86179F10BF5D}"/>
                  </a:ext>
                </a:extLst>
              </p:cNvPr>
              <p:cNvSpPr/>
              <p:nvPr/>
            </p:nvSpPr>
            <p:spPr>
              <a:xfrm>
                <a:off x="4324943" y="2433249"/>
                <a:ext cx="1072197" cy="2046942"/>
              </a:xfrm>
              <a:prstGeom prst="chevron">
                <a:avLst>
                  <a:gd name="adj" fmla="val 6231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 dirty="0"/>
              </a:p>
            </p:txBody>
          </p:sp>
        </p:grp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8648C1F2-2BFB-314C-2BAF-7085C05D4713}"/>
              </a:ext>
            </a:extLst>
          </p:cNvPr>
          <p:cNvGrpSpPr/>
          <p:nvPr/>
        </p:nvGrpSpPr>
        <p:grpSpPr>
          <a:xfrm>
            <a:off x="4882321" y="3630105"/>
            <a:ext cx="6867887" cy="2170670"/>
            <a:chOff x="4882321" y="3630105"/>
            <a:chExt cx="6867887" cy="2170670"/>
          </a:xfrm>
        </p:grpSpPr>
        <p:sp>
          <p:nvSpPr>
            <p:cNvPr id="12" name="Fluxograma: Processo 11">
              <a:extLst>
                <a:ext uri="{FF2B5EF4-FFF2-40B4-BE49-F238E27FC236}">
                  <a16:creationId xmlns:a16="http://schemas.microsoft.com/office/drawing/2014/main" xmlns="" id="{51E7F3AD-8B3F-73FE-B814-A5A3EDC2F6E4}"/>
                </a:ext>
              </a:extLst>
            </p:cNvPr>
            <p:cNvSpPr/>
            <p:nvPr/>
          </p:nvSpPr>
          <p:spPr>
            <a:xfrm>
              <a:off x="5425440" y="3630105"/>
              <a:ext cx="6324768" cy="2170670"/>
            </a:xfrm>
            <a:prstGeom prst="flowChartProcess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9388" lvl="2" algn="just">
                <a:spcAft>
                  <a:spcPts val="600"/>
                </a:spcAft>
              </a:pPr>
              <a:r>
                <a:rPr lang="pt-BR" sz="2800" dirty="0">
                  <a:solidFill>
                    <a:schemeClr val="accent1">
                      <a:lumMod val="75000"/>
                    </a:schemeClr>
                  </a:solidFill>
                </a:rPr>
                <a:t>Cotas raciais para ingresso de pessoas negras no funcionalismo público (percentual mínimo de 20% de profissionais negros);</a:t>
              </a:r>
            </a:p>
          </p:txBody>
        </p: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xmlns="" id="{2AE5D880-3BE6-2C87-49F7-DCD456BC74BB}"/>
                </a:ext>
              </a:extLst>
            </p:cNvPr>
            <p:cNvGrpSpPr/>
            <p:nvPr/>
          </p:nvGrpSpPr>
          <p:grpSpPr>
            <a:xfrm rot="10800000">
              <a:off x="4882321" y="4305000"/>
              <a:ext cx="720000" cy="900000"/>
              <a:chOff x="3447690" y="2433249"/>
              <a:chExt cx="1949450" cy="2046942"/>
            </a:xfrm>
          </p:grpSpPr>
          <p:sp>
            <p:nvSpPr>
              <p:cNvPr id="19" name="Seta: Divisa 18">
                <a:extLst>
                  <a:ext uri="{FF2B5EF4-FFF2-40B4-BE49-F238E27FC236}">
                    <a16:creationId xmlns:a16="http://schemas.microsoft.com/office/drawing/2014/main" xmlns="" id="{BB77F917-7822-2495-0C2E-70246BBE02E3}"/>
                  </a:ext>
                </a:extLst>
              </p:cNvPr>
              <p:cNvSpPr/>
              <p:nvPr/>
            </p:nvSpPr>
            <p:spPr>
              <a:xfrm>
                <a:off x="3447690" y="2433249"/>
                <a:ext cx="1072197" cy="2046942"/>
              </a:xfrm>
              <a:prstGeom prst="chevron">
                <a:avLst>
                  <a:gd name="adj" fmla="val 6231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Seta: Divisa 19">
                <a:extLst>
                  <a:ext uri="{FF2B5EF4-FFF2-40B4-BE49-F238E27FC236}">
                    <a16:creationId xmlns:a16="http://schemas.microsoft.com/office/drawing/2014/main" xmlns="" id="{BCE446F7-4236-49F6-8E7D-BAE2BF8E81F5}"/>
                  </a:ext>
                </a:extLst>
              </p:cNvPr>
              <p:cNvSpPr/>
              <p:nvPr/>
            </p:nvSpPr>
            <p:spPr>
              <a:xfrm>
                <a:off x="4324943" y="2433249"/>
                <a:ext cx="1072197" cy="2046942"/>
              </a:xfrm>
              <a:prstGeom prst="chevron">
                <a:avLst>
                  <a:gd name="adj" fmla="val 6231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5427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5739</TotalTime>
  <Words>1178</Words>
  <Application>Microsoft Office PowerPoint</Application>
  <PresentationFormat>Personalizar</PresentationFormat>
  <Paragraphs>214</Paragraphs>
  <Slides>18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Antunes Da Silva Ferreira</dc:creator>
  <cp:lastModifiedBy>Maria Ivonilde Lucio Vitorino</cp:lastModifiedBy>
  <cp:revision>548</cp:revision>
  <dcterms:created xsi:type="dcterms:W3CDTF">2021-10-21T11:51:41Z</dcterms:created>
  <dcterms:modified xsi:type="dcterms:W3CDTF">2023-09-26T15:42:04Z</dcterms:modified>
</cp:coreProperties>
</file>